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2"/>
  </p:sldMasterIdLst>
  <p:sldIdLst>
    <p:sldId id="256" r:id="rId3"/>
    <p:sldId id="280" r:id="rId4"/>
    <p:sldId id="297" r:id="rId5"/>
    <p:sldId id="299" r:id="rId6"/>
    <p:sldId id="303" r:id="rId7"/>
    <p:sldId id="294" r:id="rId8"/>
    <p:sldId id="30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nnah Rutherford" initials="HR" lastIdx="16" clrIdx="0">
    <p:extLst>
      <p:ext uri="{19B8F6BF-5375-455C-9EA6-DF929625EA0E}">
        <p15:presenceInfo xmlns:p15="http://schemas.microsoft.com/office/powerpoint/2012/main" userId="S-1-5-21-765483983-692928010-316617838-32730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4" d="100"/>
          <a:sy n="104" d="100"/>
        </p:scale>
        <p:origin x="144" y="354"/>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6.xml" Id="rId8" /><Relationship Type="http://schemas.openxmlformats.org/officeDocument/2006/relationships/theme" Target="theme/theme1.xml" Id="rId13" /><Relationship Type="http://schemas.openxmlformats.org/officeDocument/2006/relationships/slide" Target="slides/slide1.xml" Id="rId3" /><Relationship Type="http://schemas.openxmlformats.org/officeDocument/2006/relationships/slide" Target="slides/slide5.xml" Id="rId7" /><Relationship Type="http://schemas.openxmlformats.org/officeDocument/2006/relationships/viewProps" Target="viewProps.xml" Id="rId12" /><Relationship Type="http://schemas.openxmlformats.org/officeDocument/2006/relationships/slideMaster" Target="slideMasters/slideMaster1.xml" Id="rId2" /><Relationship Type="http://schemas.openxmlformats.org/officeDocument/2006/relationships/slide" Target="slides/slide4.xml" Id="rId6" /><Relationship Type="http://schemas.openxmlformats.org/officeDocument/2006/relationships/presProps" Target="presProps.xml" Id="rId11" /><Relationship Type="http://schemas.openxmlformats.org/officeDocument/2006/relationships/slide" Target="slides/slide3.xml" Id="rId5" /><Relationship Type="http://schemas.openxmlformats.org/officeDocument/2006/relationships/commentAuthors" Target="commentAuthors.xml" Id="rId10" /><Relationship Type="http://schemas.openxmlformats.org/officeDocument/2006/relationships/slide" Target="slides/slide2.xml" Id="rId4" /><Relationship Type="http://schemas.openxmlformats.org/officeDocument/2006/relationships/slide" Target="slides/slide7.xml" Id="rId9" /><Relationship Type="http://schemas.openxmlformats.org/officeDocument/2006/relationships/tableStyles" Target="tableStyles.xml" Id="rId14" /><Relationship Type="http://schemas.openxmlformats.org/officeDocument/2006/relationships/customXml" Target="/customXML/item2.xml" Id="R991d9f4644a64488"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C3342A-1667-4347-A370-17F63D1B537D}" type="datetimeFigureOut">
              <a:rPr lang="en-GB" smtClean="0"/>
              <a:t>23/02/2022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6489B2-1A9A-46B8-9588-0B45B9839A48}"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9384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C3342A-1667-4347-A370-17F63D1B537D}" type="datetimeFigureOut">
              <a:rPr lang="en-GB" smtClean="0"/>
              <a:t>23/02/2022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6489B2-1A9A-46B8-9588-0B45B9839A48}" type="slidenum">
              <a:rPr lang="en-GB" smtClean="0"/>
              <a:t>‹#›</a:t>
            </a:fld>
            <a:endParaRPr lang="en-GB"/>
          </a:p>
        </p:txBody>
      </p:sp>
    </p:spTree>
    <p:extLst>
      <p:ext uri="{BB962C8B-B14F-4D97-AF65-F5344CB8AC3E}">
        <p14:creationId xmlns:p14="http://schemas.microsoft.com/office/powerpoint/2010/main" val="266830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C3342A-1667-4347-A370-17F63D1B537D}" type="datetimeFigureOut">
              <a:rPr lang="en-GB" smtClean="0"/>
              <a:t>23/02/2022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6489B2-1A9A-46B8-9588-0B45B9839A48}" type="slidenum">
              <a:rPr lang="en-GB" smtClean="0"/>
              <a:t>‹#›</a:t>
            </a:fld>
            <a:endParaRPr lang="en-GB"/>
          </a:p>
        </p:txBody>
      </p:sp>
    </p:spTree>
    <p:extLst>
      <p:ext uri="{BB962C8B-B14F-4D97-AF65-F5344CB8AC3E}">
        <p14:creationId xmlns:p14="http://schemas.microsoft.com/office/powerpoint/2010/main" val="294927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C3342A-1667-4347-A370-17F63D1B537D}" type="datetimeFigureOut">
              <a:rPr lang="en-GB" smtClean="0"/>
              <a:t>23/02/2022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6489B2-1A9A-46B8-9588-0B45B9839A48}" type="slidenum">
              <a:rPr lang="en-GB" smtClean="0"/>
              <a:t>‹#›</a:t>
            </a:fld>
            <a:endParaRPr lang="en-GB"/>
          </a:p>
        </p:txBody>
      </p:sp>
    </p:spTree>
    <p:extLst>
      <p:ext uri="{BB962C8B-B14F-4D97-AF65-F5344CB8AC3E}">
        <p14:creationId xmlns:p14="http://schemas.microsoft.com/office/powerpoint/2010/main" val="981888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CC3342A-1667-4347-A370-17F63D1B537D}" type="datetimeFigureOut">
              <a:rPr lang="en-GB" smtClean="0"/>
              <a:t>23/02/2022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6489B2-1A9A-46B8-9588-0B45B9839A48}"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49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C3342A-1667-4347-A370-17F63D1B537D}" type="datetimeFigureOut">
              <a:rPr lang="en-GB" smtClean="0"/>
              <a:t>23/02/2022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6489B2-1A9A-46B8-9588-0B45B9839A48}" type="slidenum">
              <a:rPr lang="en-GB" smtClean="0"/>
              <a:t>‹#›</a:t>
            </a:fld>
            <a:endParaRPr lang="en-GB"/>
          </a:p>
        </p:txBody>
      </p:sp>
    </p:spTree>
    <p:extLst>
      <p:ext uri="{BB962C8B-B14F-4D97-AF65-F5344CB8AC3E}">
        <p14:creationId xmlns:p14="http://schemas.microsoft.com/office/powerpoint/2010/main" val="1916188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C3342A-1667-4347-A370-17F63D1B537D}" type="datetimeFigureOut">
              <a:rPr lang="en-GB" smtClean="0"/>
              <a:t>23/02/2022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6489B2-1A9A-46B8-9588-0B45B9839A48}" type="slidenum">
              <a:rPr lang="en-GB" smtClean="0"/>
              <a:t>‹#›</a:t>
            </a:fld>
            <a:endParaRPr lang="en-GB"/>
          </a:p>
        </p:txBody>
      </p:sp>
    </p:spTree>
    <p:extLst>
      <p:ext uri="{BB962C8B-B14F-4D97-AF65-F5344CB8AC3E}">
        <p14:creationId xmlns:p14="http://schemas.microsoft.com/office/powerpoint/2010/main" val="3368533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C3342A-1667-4347-A370-17F63D1B537D}" type="datetimeFigureOut">
              <a:rPr lang="en-GB" smtClean="0"/>
              <a:t>23/02/2022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6489B2-1A9A-46B8-9588-0B45B9839A48}" type="slidenum">
              <a:rPr lang="en-GB" smtClean="0"/>
              <a:t>‹#›</a:t>
            </a:fld>
            <a:endParaRPr lang="en-GB"/>
          </a:p>
        </p:txBody>
      </p:sp>
    </p:spTree>
    <p:extLst>
      <p:ext uri="{BB962C8B-B14F-4D97-AF65-F5344CB8AC3E}">
        <p14:creationId xmlns:p14="http://schemas.microsoft.com/office/powerpoint/2010/main" val="4286019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C3342A-1667-4347-A370-17F63D1B537D}" type="datetimeFigureOut">
              <a:rPr lang="en-GB" smtClean="0"/>
              <a:t>23/02/2022</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956489B2-1A9A-46B8-9588-0B45B9839A48}" type="slidenum">
              <a:rPr lang="en-GB" smtClean="0"/>
              <a:t>‹#›</a:t>
            </a:fld>
            <a:endParaRPr lang="en-GB"/>
          </a:p>
        </p:txBody>
      </p:sp>
    </p:spTree>
    <p:extLst>
      <p:ext uri="{BB962C8B-B14F-4D97-AF65-F5344CB8AC3E}">
        <p14:creationId xmlns:p14="http://schemas.microsoft.com/office/powerpoint/2010/main" val="1843684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CC3342A-1667-4347-A370-17F63D1B537D}" type="datetimeFigureOut">
              <a:rPr lang="en-GB" smtClean="0"/>
              <a:t>23/02/2022</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56489B2-1A9A-46B8-9588-0B45B9839A48}" type="slidenum">
              <a:rPr lang="en-GB" smtClean="0"/>
              <a:t>‹#›</a:t>
            </a:fld>
            <a:endParaRPr lang="en-GB"/>
          </a:p>
        </p:txBody>
      </p:sp>
    </p:spTree>
    <p:extLst>
      <p:ext uri="{BB962C8B-B14F-4D97-AF65-F5344CB8AC3E}">
        <p14:creationId xmlns:p14="http://schemas.microsoft.com/office/powerpoint/2010/main" val="1149145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CC3342A-1667-4347-A370-17F63D1B537D}" type="datetimeFigureOut">
              <a:rPr lang="en-GB" smtClean="0"/>
              <a:t>23/02/2022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6489B2-1A9A-46B8-9588-0B45B9839A48}" type="slidenum">
              <a:rPr lang="en-GB" smtClean="0"/>
              <a:t>‹#›</a:t>
            </a:fld>
            <a:endParaRPr lang="en-GB"/>
          </a:p>
        </p:txBody>
      </p:sp>
    </p:spTree>
    <p:extLst>
      <p:ext uri="{BB962C8B-B14F-4D97-AF65-F5344CB8AC3E}">
        <p14:creationId xmlns:p14="http://schemas.microsoft.com/office/powerpoint/2010/main" val="3647980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CC3342A-1667-4347-A370-17F63D1B537D}" type="datetimeFigureOut">
              <a:rPr lang="en-GB" smtClean="0"/>
              <a:t>23/02/2022</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56489B2-1A9A-46B8-9588-0B45B9839A48}"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4482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hyperlink" Target="mailto:diverserepresentationdata@gov.scot" TargetMode="External"/><Relationship Id="rId2" Type="http://schemas.openxmlformats.org/officeDocument/2006/relationships/hyperlink" Target="https://www.gov.scot/collections/diversity-in-political-representation-in-scotland/"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31609" y="1691128"/>
            <a:ext cx="11585448" cy="2387600"/>
          </a:xfrm>
        </p:spPr>
        <p:txBody>
          <a:bodyPr>
            <a:normAutofit/>
          </a:bodyPr>
          <a:lstStyle/>
          <a:p>
            <a:r>
              <a:rPr lang="en-GB" sz="6600" b="1" dirty="0" smtClean="0">
                <a:solidFill>
                  <a:schemeClr val="tx2"/>
                </a:solidFill>
                <a:latin typeface="Arial" panose="020B0604020202020204" pitchFamily="34" charset="0"/>
                <a:cs typeface="Arial" panose="020B0604020202020204" pitchFamily="34" charset="0"/>
              </a:rPr>
              <a:t>2022 </a:t>
            </a:r>
            <a:r>
              <a:rPr lang="en-GB" sz="6600" b="1" dirty="0">
                <a:solidFill>
                  <a:schemeClr val="tx2"/>
                </a:solidFill>
                <a:latin typeface="Arial" panose="020B0604020202020204" pitchFamily="34" charset="0"/>
                <a:cs typeface="Arial" panose="020B0604020202020204" pitchFamily="34" charset="0"/>
              </a:rPr>
              <a:t>L</a:t>
            </a:r>
            <a:r>
              <a:rPr lang="en-GB" sz="6600" b="1" dirty="0" smtClean="0">
                <a:solidFill>
                  <a:schemeClr val="tx2"/>
                </a:solidFill>
                <a:latin typeface="Arial" panose="020B0604020202020204" pitchFamily="34" charset="0"/>
                <a:cs typeface="Arial" panose="020B0604020202020204" pitchFamily="34" charset="0"/>
              </a:rPr>
              <a:t>ocal </a:t>
            </a:r>
            <a:r>
              <a:rPr lang="en-GB" sz="6600" b="1" dirty="0">
                <a:solidFill>
                  <a:schemeClr val="tx2"/>
                </a:solidFill>
                <a:latin typeface="Arial" panose="020B0604020202020204" pitchFamily="34" charset="0"/>
                <a:cs typeface="Arial" panose="020B0604020202020204" pitchFamily="34" charset="0"/>
              </a:rPr>
              <a:t>G</a:t>
            </a:r>
            <a:r>
              <a:rPr lang="en-GB" sz="6600" b="1" dirty="0" smtClean="0">
                <a:solidFill>
                  <a:schemeClr val="tx2"/>
                </a:solidFill>
                <a:latin typeface="Arial" panose="020B0604020202020204" pitchFamily="34" charset="0"/>
                <a:cs typeface="Arial" panose="020B0604020202020204" pitchFamily="34" charset="0"/>
              </a:rPr>
              <a:t>overnment </a:t>
            </a:r>
            <a:r>
              <a:rPr lang="en-GB" sz="6600" b="1" dirty="0">
                <a:solidFill>
                  <a:schemeClr val="tx2"/>
                </a:solidFill>
                <a:latin typeface="Arial" panose="020B0604020202020204" pitchFamily="34" charset="0"/>
                <a:cs typeface="Arial" panose="020B0604020202020204" pitchFamily="34" charset="0"/>
              </a:rPr>
              <a:t>C</a:t>
            </a:r>
            <a:r>
              <a:rPr lang="en-GB" sz="6600" b="1" dirty="0" smtClean="0">
                <a:solidFill>
                  <a:schemeClr val="tx2"/>
                </a:solidFill>
                <a:latin typeface="Arial" panose="020B0604020202020204" pitchFamily="34" charset="0"/>
                <a:cs typeface="Arial" panose="020B0604020202020204" pitchFamily="34" charset="0"/>
              </a:rPr>
              <a:t>andidate Diversity Survey</a:t>
            </a:r>
            <a:endParaRPr lang="en-GB" sz="6600" b="1" dirty="0">
              <a:solidFill>
                <a:schemeClr val="tx2"/>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normAutofit fontScale="92500" lnSpcReduction="10000"/>
          </a:bodyPr>
          <a:lstStyle/>
          <a:p>
            <a:r>
              <a:rPr lang="en-GB" dirty="0">
                <a:latin typeface="Arial" panose="020B0604020202020204" pitchFamily="34" charset="0"/>
                <a:cs typeface="Arial" panose="020B0604020202020204" pitchFamily="34" charset="0"/>
              </a:rPr>
              <a:t>Electoral Management Board for Scotland (EMB</a:t>
            </a:r>
            <a:r>
              <a:rPr lang="en-GB"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Meeting UPDATE</a:t>
            </a:r>
            <a:endParaRPr lang="en-US"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24 February 2022</a:t>
            </a:r>
          </a:p>
          <a:p>
            <a:endParaRPr lang="en-GB"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5531" y="5598621"/>
            <a:ext cx="3434040" cy="627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65172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latin typeface="Arial" panose="020B0604020202020204" pitchFamily="34" charset="0"/>
                <a:cs typeface="Arial" panose="020B0604020202020204" pitchFamily="34" charset="0"/>
              </a:rPr>
              <a:t>Project Update</a:t>
            </a:r>
            <a:endParaRPr lang="en-GB"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buClr>
                <a:schemeClr val="tx2"/>
              </a:buClr>
              <a:buFont typeface="Arial" panose="020B0604020202020204" pitchFamily="34" charset="0"/>
              <a:buChar char="•"/>
            </a:pPr>
            <a:r>
              <a:rPr lang="en-GB" dirty="0" smtClean="0">
                <a:solidFill>
                  <a:schemeClr val="tx1"/>
                </a:solidFill>
                <a:latin typeface="Arial" panose="020B0604020202020204" pitchFamily="34" charset="0"/>
                <a:cs typeface="Arial" panose="020B0604020202020204" pitchFamily="34" charset="0"/>
              </a:rPr>
              <a:t>SG analysts </a:t>
            </a:r>
            <a:r>
              <a:rPr lang="en-GB" dirty="0" smtClean="0">
                <a:solidFill>
                  <a:schemeClr val="tx1"/>
                </a:solidFill>
                <a:latin typeface="Arial" panose="020B0604020202020204" pitchFamily="34" charset="0"/>
                <a:cs typeface="Arial" panose="020B0604020202020204" pitchFamily="34" charset="0"/>
              </a:rPr>
              <a:t>developed, with input from </a:t>
            </a:r>
            <a:r>
              <a:rPr lang="en-GB" dirty="0" err="1" smtClean="0">
                <a:solidFill>
                  <a:schemeClr val="tx1"/>
                </a:solidFill>
                <a:latin typeface="Arial" panose="020B0604020202020204" pitchFamily="34" charset="0"/>
                <a:cs typeface="Arial" panose="020B0604020202020204" pitchFamily="34" charset="0"/>
              </a:rPr>
              <a:t>EMB</a:t>
            </a:r>
            <a:r>
              <a:rPr lang="en-GB" dirty="0" smtClean="0">
                <a:solidFill>
                  <a:schemeClr val="tx1"/>
                </a:solidFill>
                <a:latin typeface="Arial" panose="020B0604020202020204" pitchFamily="34" charset="0"/>
                <a:cs typeface="Arial" panose="020B0604020202020204" pitchFamily="34" charset="0"/>
              </a:rPr>
              <a:t>, EC and equality groups, </a:t>
            </a:r>
            <a:r>
              <a:rPr lang="en-GB" dirty="0">
                <a:solidFill>
                  <a:schemeClr val="tx1"/>
                </a:solidFill>
                <a:latin typeface="Arial" panose="020B0604020202020204" pitchFamily="34" charset="0"/>
                <a:cs typeface="Arial" panose="020B0604020202020204" pitchFamily="34" charset="0"/>
              </a:rPr>
              <a:t>proposals for a new data collection on the diversity of candidates and elected members in </a:t>
            </a:r>
            <a:r>
              <a:rPr lang="en-GB" dirty="0" smtClean="0">
                <a:solidFill>
                  <a:schemeClr val="tx1"/>
                </a:solidFill>
                <a:latin typeface="Arial" panose="020B0604020202020204" pitchFamily="34" charset="0"/>
                <a:cs typeface="Arial" panose="020B0604020202020204" pitchFamily="34" charset="0"/>
              </a:rPr>
              <a:t>Scotland</a:t>
            </a:r>
            <a:endParaRPr lang="en-GB" dirty="0" smtClean="0">
              <a:solidFill>
                <a:schemeClr val="tx1"/>
              </a:solidFill>
              <a:latin typeface="Arial" panose="020B0604020202020204" pitchFamily="34" charset="0"/>
              <a:cs typeface="Arial" panose="020B0604020202020204" pitchFamily="34" charset="0"/>
            </a:endParaRPr>
          </a:p>
          <a:p>
            <a:pPr>
              <a:buClr>
                <a:schemeClr val="tx2"/>
              </a:buClr>
              <a:buFont typeface="Arial" panose="020B0604020202020204" pitchFamily="34" charset="0"/>
              <a:buChar char="•"/>
            </a:pPr>
            <a:r>
              <a:rPr lang="en-GB" dirty="0" smtClean="0">
                <a:solidFill>
                  <a:schemeClr val="tx1"/>
                </a:solidFill>
                <a:latin typeface="Arial" panose="020B0604020202020204" pitchFamily="34" charset="0"/>
                <a:cs typeface="Arial" panose="020B0604020202020204" pitchFamily="34" charset="0"/>
              </a:rPr>
              <a:t>Proposals were published in </a:t>
            </a:r>
            <a:r>
              <a:rPr lang="en-GB" dirty="0" smtClean="0">
                <a:solidFill>
                  <a:schemeClr val="tx1"/>
                </a:solidFill>
                <a:latin typeface="Arial" panose="020B0604020202020204" pitchFamily="34" charset="0"/>
                <a:cs typeface="Arial" panose="020B0604020202020204" pitchFamily="34" charset="0"/>
              </a:rPr>
              <a:t>December </a:t>
            </a:r>
            <a:r>
              <a:rPr lang="en-GB" dirty="0" smtClean="0">
                <a:solidFill>
                  <a:schemeClr val="tx1"/>
                </a:solidFill>
                <a:latin typeface="Arial" panose="020B0604020202020204" pitchFamily="34" charset="0"/>
                <a:cs typeface="Arial" panose="020B0604020202020204" pitchFamily="34" charset="0"/>
              </a:rPr>
              <a:t>- for </a:t>
            </a:r>
            <a:r>
              <a:rPr lang="en-GB" dirty="0">
                <a:solidFill>
                  <a:schemeClr val="tx1"/>
                </a:solidFill>
                <a:latin typeface="Arial" panose="020B0604020202020204" pitchFamily="34" charset="0"/>
                <a:cs typeface="Arial" panose="020B0604020202020204" pitchFamily="34" charset="0"/>
              </a:rPr>
              <a:t>a brief </a:t>
            </a:r>
            <a:r>
              <a:rPr lang="en-GB" dirty="0" smtClean="0">
                <a:solidFill>
                  <a:schemeClr val="tx1"/>
                </a:solidFill>
                <a:latin typeface="Arial" panose="020B0604020202020204" pitchFamily="34" charset="0"/>
                <a:cs typeface="Arial" panose="020B0604020202020204" pitchFamily="34" charset="0"/>
              </a:rPr>
              <a:t>non-mandatory survey </a:t>
            </a:r>
            <a:r>
              <a:rPr lang="en-GB" dirty="0">
                <a:solidFill>
                  <a:schemeClr val="tx1"/>
                </a:solidFill>
                <a:latin typeface="Arial" panose="020B0604020202020204" pitchFamily="34" charset="0"/>
                <a:cs typeface="Arial" panose="020B0604020202020204" pitchFamily="34" charset="0"/>
              </a:rPr>
              <a:t>disseminated at the candidate nomination </a:t>
            </a:r>
            <a:r>
              <a:rPr lang="en-GB" dirty="0" smtClean="0">
                <a:solidFill>
                  <a:schemeClr val="tx1"/>
                </a:solidFill>
                <a:latin typeface="Arial" panose="020B0604020202020204" pitchFamily="34" charset="0"/>
                <a:cs typeface="Arial" panose="020B0604020202020204" pitchFamily="34" charset="0"/>
              </a:rPr>
              <a:t>stage of the 2022 local government </a:t>
            </a:r>
            <a:r>
              <a:rPr lang="en-GB" dirty="0" smtClean="0">
                <a:solidFill>
                  <a:schemeClr val="tx1"/>
                </a:solidFill>
                <a:latin typeface="Arial" panose="020B0604020202020204" pitchFamily="34" charset="0"/>
                <a:cs typeface="Arial" panose="020B0604020202020204" pitchFamily="34" charset="0"/>
              </a:rPr>
              <a:t>elections</a:t>
            </a:r>
            <a:endParaRPr lang="en-GB" dirty="0" smtClean="0">
              <a:solidFill>
                <a:schemeClr val="tx1"/>
              </a:solidFill>
              <a:latin typeface="Arial" panose="020B0604020202020204" pitchFamily="34" charset="0"/>
              <a:cs typeface="Arial" panose="020B0604020202020204" pitchFamily="34" charset="0"/>
            </a:endParaRPr>
          </a:p>
          <a:p>
            <a:pPr>
              <a:buClr>
                <a:schemeClr val="tx2"/>
              </a:buClr>
              <a:buFont typeface="Arial" panose="020B0604020202020204" pitchFamily="34" charset="0"/>
              <a:buChar char="•"/>
            </a:pPr>
            <a:r>
              <a:rPr lang="en-GB" sz="2000" dirty="0" smtClean="0">
                <a:solidFill>
                  <a:schemeClr val="tx1"/>
                </a:solidFill>
                <a:latin typeface="Arial" panose="020B0604020202020204" pitchFamily="34" charset="0"/>
                <a:cs typeface="Arial" panose="020B0604020202020204" pitchFamily="34" charset="0"/>
              </a:rPr>
              <a:t>The </a:t>
            </a:r>
            <a:r>
              <a:rPr lang="en-GB" sz="2000" dirty="0">
                <a:solidFill>
                  <a:schemeClr val="tx1"/>
                </a:solidFill>
                <a:latin typeface="Arial" panose="020B0604020202020204" pitchFamily="34" charset="0"/>
                <a:cs typeface="Arial" panose="020B0604020202020204" pitchFamily="34" charset="0"/>
              </a:rPr>
              <a:t>materials for the candidate diversity survey have now been </a:t>
            </a:r>
            <a:r>
              <a:rPr lang="en-GB" sz="2000" dirty="0" smtClean="0">
                <a:solidFill>
                  <a:schemeClr val="tx1"/>
                </a:solidFill>
                <a:latin typeface="Arial" panose="020B0604020202020204" pitchFamily="34" charset="0"/>
                <a:cs typeface="Arial" panose="020B0604020202020204" pitchFamily="34" charset="0"/>
              </a:rPr>
              <a:t>finalised</a:t>
            </a:r>
          </a:p>
          <a:p>
            <a:pPr>
              <a:buClr>
                <a:schemeClr val="tx2"/>
              </a:buClr>
              <a:buFont typeface="Arial" panose="020B0604020202020204" pitchFamily="34" charset="0"/>
              <a:buChar char="•"/>
            </a:pPr>
            <a:r>
              <a:rPr lang="en-GB" sz="2000" dirty="0" smtClean="0">
                <a:solidFill>
                  <a:schemeClr val="tx1"/>
                </a:solidFill>
                <a:latin typeface="Arial" panose="020B0604020202020204" pitchFamily="34" charset="0"/>
                <a:cs typeface="Arial" panose="020B0604020202020204" pitchFamily="34" charset="0"/>
              </a:rPr>
              <a:t>Feedback was received recommending an approach that offered both an online and a paper option for responding. </a:t>
            </a:r>
          </a:p>
          <a:p>
            <a:pPr marL="91440" lvl="1" indent="-91440">
              <a:spcBef>
                <a:spcPts val="1200"/>
              </a:spcBef>
              <a:spcAft>
                <a:spcPts val="200"/>
              </a:spcAft>
              <a:buClr>
                <a:schemeClr val="tx2"/>
              </a:buClr>
              <a:buSzPct val="100000"/>
              <a:buFont typeface="Arial" panose="020B0604020202020204" pitchFamily="34" charset="0"/>
              <a:buChar char="•"/>
            </a:pPr>
            <a:r>
              <a:rPr lang="en-GB" sz="2000" dirty="0" smtClean="0">
                <a:solidFill>
                  <a:schemeClr val="tx1"/>
                </a:solidFill>
                <a:latin typeface="Arial" panose="020B0604020202020204" pitchFamily="34" charset="0"/>
                <a:cs typeface="Arial" panose="020B0604020202020204" pitchFamily="34" charset="0"/>
              </a:rPr>
              <a:t>Returning Officers - really key role in getting information and questionnaires out to candidates. Very grateful for their support in this. Process set out on following slides</a:t>
            </a:r>
            <a:endParaRPr lang="en-GB" sz="2000" dirty="0">
              <a:solidFill>
                <a:schemeClr val="tx1"/>
              </a:solidFill>
              <a:latin typeface="Arial" panose="020B0604020202020204" pitchFamily="34" charset="0"/>
              <a:cs typeface="Arial" panose="020B0604020202020204" pitchFamily="34" charset="0"/>
            </a:endParaRPr>
          </a:p>
          <a:p>
            <a:pPr marL="91440" lvl="1" indent="-91440">
              <a:spcBef>
                <a:spcPts val="1200"/>
              </a:spcBef>
              <a:spcAft>
                <a:spcPts val="200"/>
              </a:spcAft>
              <a:buClr>
                <a:schemeClr val="tx2"/>
              </a:buClr>
              <a:buSzPct val="1000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01168" lvl="1" indent="0">
              <a:buClr>
                <a:schemeClr val="tx2"/>
              </a:buClr>
              <a:buNone/>
            </a:pPr>
            <a:endParaRPr lang="en-GB" dirty="0">
              <a:latin typeface="Arial" panose="020B0604020202020204" pitchFamily="34" charset="0"/>
              <a:cs typeface="Arial" panose="020B0604020202020204" pitchFamily="34" charset="0"/>
            </a:endParaRPr>
          </a:p>
          <a:p>
            <a:pPr>
              <a:buClr>
                <a:schemeClr val="tx2"/>
              </a:buClr>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8952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latin typeface="Arial" panose="020B0604020202020204" pitchFamily="34" charset="0"/>
                <a:cs typeface="Arial" panose="020B0604020202020204" pitchFamily="34" charset="0"/>
              </a:rPr>
              <a:t>Approach</a:t>
            </a:r>
            <a:endParaRPr lang="en-GB"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buClr>
                <a:schemeClr val="tx2"/>
              </a:buClr>
              <a:buFont typeface="Arial" panose="020B0604020202020204" pitchFamily="34" charset="0"/>
              <a:buChar char="•"/>
            </a:pPr>
            <a:r>
              <a:rPr lang="en-GB" u="sng" dirty="0">
                <a:solidFill>
                  <a:schemeClr val="tx1"/>
                </a:solidFill>
                <a:latin typeface="Arial" panose="020B0604020202020204" pitchFamily="34" charset="0"/>
                <a:cs typeface="Arial" panose="020B0604020202020204" pitchFamily="34" charset="0"/>
              </a:rPr>
              <a:t>All</a:t>
            </a:r>
            <a:r>
              <a:rPr lang="en-GB" dirty="0">
                <a:solidFill>
                  <a:schemeClr val="tx1"/>
                </a:solidFill>
                <a:latin typeface="Arial" panose="020B0604020202020204" pitchFamily="34" charset="0"/>
                <a:cs typeface="Arial" panose="020B0604020202020204" pitchFamily="34" charset="0"/>
              </a:rPr>
              <a:t> candidates</a:t>
            </a:r>
            <a:r>
              <a:rPr lang="en-GB" u="sng" dirty="0">
                <a:solidFill>
                  <a:schemeClr val="tx1"/>
                </a:solidFill>
                <a:latin typeface="Arial" panose="020B0604020202020204" pitchFamily="34" charset="0"/>
                <a:cs typeface="Arial" panose="020B0604020202020204" pitchFamily="34" charset="0"/>
              </a:rPr>
              <a:t> </a:t>
            </a:r>
            <a:r>
              <a:rPr lang="en-GB" dirty="0">
                <a:solidFill>
                  <a:schemeClr val="tx1"/>
                </a:solidFill>
                <a:latin typeface="Arial" panose="020B0604020202020204" pitchFamily="34" charset="0"/>
                <a:cs typeface="Arial" panose="020B0604020202020204" pitchFamily="34" charset="0"/>
              </a:rPr>
              <a:t>standing for election at the 2022 local council elections are being invited </a:t>
            </a:r>
            <a:r>
              <a:rPr lang="en-GB" dirty="0" smtClean="0">
                <a:solidFill>
                  <a:schemeClr val="tx1"/>
                </a:solidFill>
                <a:latin typeface="Arial" panose="020B0604020202020204" pitchFamily="34" charset="0"/>
                <a:cs typeface="Arial" panose="020B0604020202020204" pitchFamily="34" charset="0"/>
              </a:rPr>
              <a:t>to complete </a:t>
            </a:r>
            <a:r>
              <a:rPr lang="en-GB" dirty="0">
                <a:solidFill>
                  <a:schemeClr val="tx1"/>
                </a:solidFill>
                <a:latin typeface="Arial" panose="020B0604020202020204" pitchFamily="34" charset="0"/>
                <a:cs typeface="Arial" panose="020B0604020202020204" pitchFamily="34" charset="0"/>
              </a:rPr>
              <a:t>a brief </a:t>
            </a:r>
            <a:r>
              <a:rPr lang="en-GB" u="sng" dirty="0">
                <a:solidFill>
                  <a:schemeClr val="tx1"/>
                </a:solidFill>
                <a:latin typeface="Arial" panose="020B0604020202020204" pitchFamily="34" charset="0"/>
                <a:cs typeface="Arial" panose="020B0604020202020204" pitchFamily="34" charset="0"/>
              </a:rPr>
              <a:t>voluntary</a:t>
            </a:r>
            <a:r>
              <a:rPr lang="en-GB" dirty="0">
                <a:solidFill>
                  <a:schemeClr val="tx1"/>
                </a:solidFill>
                <a:latin typeface="Arial" panose="020B0604020202020204" pitchFamily="34" charset="0"/>
                <a:cs typeface="Arial" panose="020B0604020202020204" pitchFamily="34" charset="0"/>
              </a:rPr>
              <a:t> questionnaire </a:t>
            </a:r>
            <a:r>
              <a:rPr lang="en-GB" dirty="0" smtClean="0">
                <a:solidFill>
                  <a:schemeClr val="tx1"/>
                </a:solidFill>
                <a:latin typeface="Arial" panose="020B0604020202020204" pitchFamily="34" charset="0"/>
                <a:cs typeface="Arial" panose="020B0604020202020204" pitchFamily="34" charset="0"/>
              </a:rPr>
              <a:t>on </a:t>
            </a:r>
            <a:r>
              <a:rPr lang="en-GB" dirty="0" smtClean="0">
                <a:solidFill>
                  <a:schemeClr val="tx1"/>
                </a:solidFill>
                <a:latin typeface="Arial" panose="020B0604020202020204" pitchFamily="34" charset="0"/>
                <a:cs typeface="Arial" panose="020B0604020202020204" pitchFamily="34" charset="0"/>
              </a:rPr>
              <a:t>their:</a:t>
            </a:r>
          </a:p>
          <a:p>
            <a:pPr lvl="1">
              <a:buClr>
                <a:schemeClr val="tx2"/>
              </a:buClr>
              <a:buFont typeface="Arial" panose="020B0604020202020204" pitchFamily="34" charset="0"/>
              <a:buChar char="•"/>
            </a:pPr>
            <a:r>
              <a:rPr lang="en-GB" sz="2000" dirty="0" smtClean="0">
                <a:solidFill>
                  <a:schemeClr val="tx1"/>
                </a:solidFill>
                <a:latin typeface="Arial" panose="020B0604020202020204" pitchFamily="34" charset="0"/>
                <a:cs typeface="Arial" panose="020B0604020202020204" pitchFamily="34" charset="0"/>
              </a:rPr>
              <a:t>demographic </a:t>
            </a:r>
            <a:r>
              <a:rPr lang="en-GB" sz="2000" dirty="0">
                <a:solidFill>
                  <a:schemeClr val="tx1"/>
                </a:solidFill>
                <a:latin typeface="Arial" panose="020B0604020202020204" pitchFamily="34" charset="0"/>
                <a:cs typeface="Arial" panose="020B0604020202020204" pitchFamily="34" charset="0"/>
              </a:rPr>
              <a:t>characteristics, </a:t>
            </a:r>
            <a:endParaRPr lang="en-GB" sz="2000" dirty="0" smtClean="0">
              <a:solidFill>
                <a:schemeClr val="tx1"/>
              </a:solidFill>
              <a:latin typeface="Arial" panose="020B0604020202020204" pitchFamily="34" charset="0"/>
              <a:cs typeface="Arial" panose="020B0604020202020204" pitchFamily="34" charset="0"/>
            </a:endParaRPr>
          </a:p>
          <a:p>
            <a:pPr lvl="1">
              <a:buClr>
                <a:schemeClr val="tx2"/>
              </a:buClr>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p</a:t>
            </a:r>
            <a:r>
              <a:rPr lang="en-GB" sz="2000" dirty="0" smtClean="0">
                <a:solidFill>
                  <a:schemeClr val="tx1"/>
                </a:solidFill>
                <a:latin typeface="Arial" panose="020B0604020202020204" pitchFamily="34" charset="0"/>
                <a:cs typeface="Arial" panose="020B0604020202020204" pitchFamily="34" charset="0"/>
              </a:rPr>
              <a:t>revious experience </a:t>
            </a:r>
            <a:r>
              <a:rPr lang="en-GB" sz="2000" dirty="0">
                <a:solidFill>
                  <a:schemeClr val="tx1"/>
                </a:solidFill>
                <a:latin typeface="Arial" panose="020B0604020202020204" pitchFamily="34" charset="0"/>
                <a:cs typeface="Arial" panose="020B0604020202020204" pitchFamily="34" charset="0"/>
              </a:rPr>
              <a:t>and </a:t>
            </a:r>
            <a:endParaRPr lang="en-GB" sz="2000" dirty="0" smtClean="0">
              <a:solidFill>
                <a:schemeClr val="tx1"/>
              </a:solidFill>
              <a:latin typeface="Arial" panose="020B0604020202020204" pitchFamily="34" charset="0"/>
              <a:cs typeface="Arial" panose="020B0604020202020204" pitchFamily="34" charset="0"/>
            </a:endParaRPr>
          </a:p>
          <a:p>
            <a:pPr lvl="1">
              <a:buClr>
                <a:schemeClr val="tx2"/>
              </a:buClr>
              <a:buFont typeface="Arial" panose="020B0604020202020204" pitchFamily="34" charset="0"/>
              <a:buChar char="•"/>
            </a:pPr>
            <a:r>
              <a:rPr lang="en-GB" sz="2000" dirty="0" smtClean="0">
                <a:solidFill>
                  <a:schemeClr val="tx1"/>
                </a:solidFill>
                <a:latin typeface="Arial" panose="020B0604020202020204" pitchFamily="34" charset="0"/>
                <a:cs typeface="Arial" panose="020B0604020202020204" pitchFamily="34" charset="0"/>
              </a:rPr>
              <a:t>any </a:t>
            </a:r>
            <a:r>
              <a:rPr lang="en-GB" sz="2000" dirty="0">
                <a:solidFill>
                  <a:schemeClr val="tx1"/>
                </a:solidFill>
                <a:latin typeface="Arial" panose="020B0604020202020204" pitchFamily="34" charset="0"/>
                <a:cs typeface="Arial" panose="020B0604020202020204" pitchFamily="34" charset="0"/>
              </a:rPr>
              <a:t>caring </a:t>
            </a:r>
            <a:r>
              <a:rPr lang="en-GB" sz="2000" dirty="0" smtClean="0">
                <a:solidFill>
                  <a:schemeClr val="tx1"/>
                </a:solidFill>
                <a:latin typeface="Arial" panose="020B0604020202020204" pitchFamily="34" charset="0"/>
                <a:cs typeface="Arial" panose="020B0604020202020204" pitchFamily="34" charset="0"/>
              </a:rPr>
              <a:t>responsibilities</a:t>
            </a:r>
            <a:endParaRPr lang="en-GB" sz="2000" dirty="0">
              <a:solidFill>
                <a:schemeClr val="tx1"/>
              </a:solidFill>
              <a:latin typeface="Arial" panose="020B0604020202020204" pitchFamily="34" charset="0"/>
              <a:cs typeface="Arial" panose="020B0604020202020204" pitchFamily="34" charset="0"/>
            </a:endParaRPr>
          </a:p>
          <a:p>
            <a:pPr marL="91440" lvl="1" indent="-91440">
              <a:spcBef>
                <a:spcPts val="1200"/>
              </a:spcBef>
              <a:spcAft>
                <a:spcPts val="200"/>
              </a:spcAft>
              <a:buClr>
                <a:schemeClr val="tx2"/>
              </a:buClr>
              <a:buSzPct val="100000"/>
              <a:buFont typeface="Arial" panose="020B0604020202020204" pitchFamily="34" charset="0"/>
              <a:buChar char="•"/>
            </a:pPr>
            <a:r>
              <a:rPr lang="en-GB" sz="2000" dirty="0" smtClean="0">
                <a:solidFill>
                  <a:schemeClr val="tx1"/>
                </a:solidFill>
                <a:latin typeface="Arial" panose="020B0604020202020204" pitchFamily="34" charset="0"/>
                <a:cs typeface="Arial" panose="020B0604020202020204" pitchFamily="34" charset="0"/>
              </a:rPr>
              <a:t>Options </a:t>
            </a:r>
            <a:r>
              <a:rPr lang="en-GB" sz="2000" dirty="0">
                <a:solidFill>
                  <a:schemeClr val="tx1"/>
                </a:solidFill>
                <a:latin typeface="Arial" panose="020B0604020202020204" pitchFamily="34" charset="0"/>
                <a:cs typeface="Arial" panose="020B0604020202020204" pitchFamily="34" charset="0"/>
              </a:rPr>
              <a:t>to complete the survey on paper (returning by post) or </a:t>
            </a:r>
            <a:r>
              <a:rPr lang="en-GB" sz="2000" dirty="0" smtClean="0">
                <a:solidFill>
                  <a:schemeClr val="tx1"/>
                </a:solidFill>
                <a:latin typeface="Arial" panose="020B0604020202020204" pitchFamily="34" charset="0"/>
                <a:cs typeface="Arial" panose="020B0604020202020204" pitchFamily="34" charset="0"/>
              </a:rPr>
              <a:t>online.</a:t>
            </a:r>
          </a:p>
          <a:p>
            <a:pPr marL="91440" lvl="1" indent="-91440">
              <a:spcBef>
                <a:spcPts val="1200"/>
              </a:spcBef>
              <a:spcAft>
                <a:spcPts val="200"/>
              </a:spcAft>
              <a:buClr>
                <a:schemeClr val="tx2"/>
              </a:buClr>
              <a:buSzPct val="100000"/>
              <a:buFont typeface="Arial" panose="020B0604020202020204" pitchFamily="34" charset="0"/>
              <a:buChar char="•"/>
            </a:pPr>
            <a:r>
              <a:rPr lang="en-GB" sz="2000" dirty="0" smtClean="0">
                <a:solidFill>
                  <a:schemeClr val="tx1"/>
                </a:solidFill>
                <a:latin typeface="Arial" panose="020B0604020202020204" pitchFamily="34" charset="0"/>
                <a:cs typeface="Arial" panose="020B0604020202020204" pitchFamily="34" charset="0"/>
              </a:rPr>
              <a:t>Data protection </a:t>
            </a:r>
            <a:r>
              <a:rPr lang="en-GB" sz="2000" dirty="0" smtClean="0">
                <a:solidFill>
                  <a:schemeClr val="tx1"/>
                </a:solidFill>
                <a:latin typeface="Arial" panose="020B0604020202020204" pitchFamily="34" charset="0"/>
                <a:cs typeface="Arial" panose="020B0604020202020204" pitchFamily="34" charset="0"/>
              </a:rPr>
              <a:t>impact assessment will be published. </a:t>
            </a:r>
            <a:r>
              <a:rPr lang="en-GB" sz="2000" dirty="0">
                <a:solidFill>
                  <a:schemeClr val="tx1"/>
                </a:solidFill>
                <a:latin typeface="Arial" panose="020B0604020202020204" pitchFamily="34" charset="0"/>
                <a:cs typeface="Arial" panose="020B0604020202020204" pitchFamily="34" charset="0"/>
              </a:rPr>
              <a:t>All responses will be kept confidential and stored securely, to be used solely for statistical and research </a:t>
            </a:r>
            <a:r>
              <a:rPr lang="en-GB" sz="2000" dirty="0" smtClean="0">
                <a:solidFill>
                  <a:schemeClr val="tx1"/>
                </a:solidFill>
                <a:latin typeface="Arial" panose="020B0604020202020204" pitchFamily="34" charset="0"/>
                <a:cs typeface="Arial" panose="020B0604020202020204" pitchFamily="34" charset="0"/>
              </a:rPr>
              <a:t>purposes. </a:t>
            </a:r>
            <a:endParaRPr lang="en-GB" sz="2000" dirty="0" smtClean="0">
              <a:solidFill>
                <a:schemeClr val="tx1"/>
              </a:solidFill>
              <a:latin typeface="Arial" panose="020B0604020202020204" pitchFamily="34" charset="0"/>
              <a:cs typeface="Arial" panose="020B0604020202020204" pitchFamily="34" charset="0"/>
            </a:endParaRPr>
          </a:p>
          <a:p>
            <a:pPr marL="91440" lvl="2" indent="-91440">
              <a:spcBef>
                <a:spcPts val="1200"/>
              </a:spcBef>
              <a:spcAft>
                <a:spcPts val="200"/>
              </a:spcAft>
              <a:buClr>
                <a:schemeClr val="tx2"/>
              </a:buClr>
              <a:buSzPct val="100000"/>
              <a:buFont typeface="Arial" panose="020B0604020202020204" pitchFamily="34" charset="0"/>
              <a:buChar char="•"/>
            </a:pPr>
            <a:r>
              <a:rPr lang="en-GB" sz="2000" dirty="0" smtClean="0">
                <a:solidFill>
                  <a:schemeClr val="tx1"/>
                </a:solidFill>
                <a:latin typeface="Arial" panose="020B0604020202020204" pitchFamily="34" charset="0"/>
                <a:cs typeface="Arial" panose="020B0604020202020204" pitchFamily="34" charset="0"/>
              </a:rPr>
              <a:t>A </a:t>
            </a:r>
            <a:r>
              <a:rPr lang="en-GB" sz="2000" dirty="0">
                <a:solidFill>
                  <a:schemeClr val="tx1"/>
                </a:solidFill>
                <a:latin typeface="Arial" panose="020B0604020202020204" pitchFamily="34" charset="0"/>
                <a:cs typeface="Arial" panose="020B0604020202020204" pitchFamily="34" charset="0"/>
              </a:rPr>
              <a:t>report of aggregated findings will be published by the Scottish Government following the results of the election.</a:t>
            </a:r>
          </a:p>
          <a:p>
            <a:pPr lvl="1">
              <a:buClr>
                <a:schemeClr val="tx2"/>
              </a:buClr>
              <a:buFont typeface="Arial" panose="020B0604020202020204" pitchFamily="34" charset="0"/>
              <a:buChar char="•"/>
            </a:pPr>
            <a:endParaRPr lang="en-GB" dirty="0" smtClean="0">
              <a:solidFill>
                <a:schemeClr val="tx1"/>
              </a:solidFill>
              <a:latin typeface="Arial" panose="020B0604020202020204" pitchFamily="34" charset="0"/>
              <a:cs typeface="Arial" panose="020B0604020202020204" pitchFamily="34" charset="0"/>
            </a:endParaRPr>
          </a:p>
          <a:p>
            <a:pPr lvl="1">
              <a:buClr>
                <a:schemeClr val="tx2"/>
              </a:buClr>
              <a:buFont typeface="Arial" panose="020B0604020202020204" pitchFamily="34" charset="0"/>
              <a:buChar char="•"/>
            </a:pPr>
            <a:endParaRPr lang="en-GB"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29713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latin typeface="Arial" panose="020B0604020202020204" pitchFamily="34" charset="0"/>
                <a:cs typeface="Arial" panose="020B0604020202020204" pitchFamily="34" charset="0"/>
              </a:rPr>
              <a:t>How candidates can take part</a:t>
            </a:r>
            <a:endParaRPr lang="en-GB" b="1" dirty="0">
              <a:latin typeface="Arial" panose="020B0604020202020204" pitchFamily="34" charset="0"/>
              <a:cs typeface="Arial" panose="020B0604020202020204" pitchFamily="34" charset="0"/>
            </a:endParaRPr>
          </a:p>
        </p:txBody>
      </p:sp>
      <p:sp>
        <p:nvSpPr>
          <p:cNvPr id="8" name="Rectangle 7"/>
          <p:cNvSpPr/>
          <p:nvPr/>
        </p:nvSpPr>
        <p:spPr>
          <a:xfrm>
            <a:off x="1097280" y="5174751"/>
            <a:ext cx="9900249" cy="707886"/>
          </a:xfrm>
          <a:prstGeom prst="rect">
            <a:avLst/>
          </a:prstGeom>
        </p:spPr>
        <p:txBody>
          <a:bodyPr wrap="square">
            <a:spAutoFit/>
          </a:bodyPr>
          <a:lstStyle/>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The survey should take </a:t>
            </a:r>
            <a:r>
              <a:rPr lang="en-GB" sz="2000" b="1" dirty="0">
                <a:latin typeface="Arial" panose="020B0604020202020204" pitchFamily="34" charset="0"/>
                <a:cs typeface="Arial" panose="020B0604020202020204" pitchFamily="34" charset="0"/>
              </a:rPr>
              <a:t>no more than 5 minutes to complete</a:t>
            </a:r>
            <a:r>
              <a:rPr lang="en-GB" sz="2000" dirty="0" smtClean="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Returning Officers do not need to collect and send responses. </a:t>
            </a:r>
          </a:p>
        </p:txBody>
      </p:sp>
      <p:pic>
        <p:nvPicPr>
          <p:cNvPr id="4" name="Picture 3"/>
          <p:cNvPicPr>
            <a:picLocks noChangeAspect="1"/>
          </p:cNvPicPr>
          <p:nvPr/>
        </p:nvPicPr>
        <p:blipFill>
          <a:blip r:embed="rId2"/>
          <a:stretch>
            <a:fillRect/>
          </a:stretch>
        </p:blipFill>
        <p:spPr>
          <a:xfrm>
            <a:off x="1097280" y="2161200"/>
            <a:ext cx="8481616" cy="2789216"/>
          </a:xfrm>
          <a:prstGeom prst="rect">
            <a:avLst/>
          </a:prstGeom>
        </p:spPr>
      </p:pic>
      <p:sp>
        <p:nvSpPr>
          <p:cNvPr id="5" name="Rectangular Callout 4"/>
          <p:cNvSpPr/>
          <p:nvPr/>
        </p:nvSpPr>
        <p:spPr>
          <a:xfrm>
            <a:off x="9800705" y="2643447"/>
            <a:ext cx="1837113" cy="989215"/>
          </a:xfrm>
          <a:prstGeom prst="wedgeRectCallout">
            <a:avLst>
              <a:gd name="adj1" fmla="val -96175"/>
              <a:gd name="adj2" fmla="val 6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We can send you spares</a:t>
            </a:r>
            <a:endParaRPr lang="en-GB" dirty="0"/>
          </a:p>
        </p:txBody>
      </p:sp>
    </p:spTree>
    <p:extLst>
      <p:ext uri="{BB962C8B-B14F-4D97-AF65-F5344CB8AC3E}">
        <p14:creationId xmlns:p14="http://schemas.microsoft.com/office/powerpoint/2010/main" val="3868797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8262" y="2061959"/>
            <a:ext cx="5397089" cy="4023360"/>
          </a:xfrm>
          <a:solidFill>
            <a:schemeClr val="bg1"/>
          </a:solidFill>
        </p:spPr>
        <p:txBody>
          <a:bodyPr>
            <a:normAutofit lnSpcReduction="10000"/>
          </a:bodyPr>
          <a:lstStyle/>
          <a:p>
            <a:pPr>
              <a:buClr>
                <a:schemeClr val="tx1"/>
              </a:buClr>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Returning officers will be </a:t>
            </a:r>
            <a:r>
              <a:rPr lang="en-GB" u="sng" dirty="0">
                <a:solidFill>
                  <a:schemeClr val="tx1"/>
                </a:solidFill>
                <a:latin typeface="Arial" panose="020B0604020202020204" pitchFamily="34" charset="0"/>
                <a:cs typeface="Arial" panose="020B0604020202020204" pitchFamily="34" charset="0"/>
              </a:rPr>
              <a:t>sent batches of survey ‘packs’ by Monday 7 March </a:t>
            </a:r>
            <a:r>
              <a:rPr lang="en-GB" dirty="0">
                <a:solidFill>
                  <a:schemeClr val="tx1"/>
                </a:solidFill>
                <a:latin typeface="Arial" panose="020B0604020202020204" pitchFamily="34" charset="0"/>
                <a:cs typeface="Arial" panose="020B0604020202020204" pitchFamily="34" charset="0"/>
              </a:rPr>
              <a:t>based on the number of candidates they had at the 2017 elections plus a few extras. </a:t>
            </a:r>
            <a:endParaRPr lang="en-GB" dirty="0" smtClean="0">
              <a:solidFill>
                <a:schemeClr val="tx1"/>
              </a:solidFill>
              <a:latin typeface="Arial" panose="020B0604020202020204" pitchFamily="34" charset="0"/>
              <a:cs typeface="Arial" panose="020B0604020202020204" pitchFamily="34" charset="0"/>
            </a:endParaRPr>
          </a:p>
          <a:p>
            <a:pPr>
              <a:buClr>
                <a:schemeClr val="tx1"/>
              </a:buClr>
              <a:buFont typeface="Arial" panose="020B0604020202020204" pitchFamily="34" charset="0"/>
              <a:buChar char="•"/>
            </a:pPr>
            <a:r>
              <a:rPr lang="en-GB" dirty="0" smtClean="0">
                <a:solidFill>
                  <a:schemeClr val="tx1"/>
                </a:solidFill>
                <a:latin typeface="Arial" panose="020B0604020202020204" pitchFamily="34" charset="0"/>
                <a:cs typeface="Arial" panose="020B0604020202020204" pitchFamily="34" charset="0"/>
              </a:rPr>
              <a:t>Each </a:t>
            </a:r>
            <a:r>
              <a:rPr lang="en-GB" dirty="0">
                <a:solidFill>
                  <a:schemeClr val="tx1"/>
                </a:solidFill>
                <a:latin typeface="Arial" panose="020B0604020202020204" pitchFamily="34" charset="0"/>
                <a:cs typeface="Arial" panose="020B0604020202020204" pitchFamily="34" charset="0"/>
              </a:rPr>
              <a:t>pack is an </a:t>
            </a:r>
            <a:r>
              <a:rPr lang="en-GB" dirty="0" err="1">
                <a:solidFill>
                  <a:schemeClr val="tx1"/>
                </a:solidFill>
                <a:latin typeface="Arial" panose="020B0604020202020204" pitchFamily="34" charset="0"/>
                <a:cs typeface="Arial" panose="020B0604020202020204" pitchFamily="34" charset="0"/>
              </a:rPr>
              <a:t>A4</a:t>
            </a:r>
            <a:r>
              <a:rPr lang="en-GB" dirty="0">
                <a:solidFill>
                  <a:schemeClr val="tx1"/>
                </a:solidFill>
                <a:latin typeface="Arial" panose="020B0604020202020204" pitchFamily="34" charset="0"/>
                <a:cs typeface="Arial" panose="020B0604020202020204" pitchFamily="34" charset="0"/>
              </a:rPr>
              <a:t> envelope containing: </a:t>
            </a:r>
            <a:endParaRPr lang="en-GB" dirty="0" smtClean="0">
              <a:solidFill>
                <a:schemeClr val="tx1"/>
              </a:solidFill>
              <a:latin typeface="Arial" panose="020B0604020202020204" pitchFamily="34" charset="0"/>
              <a:cs typeface="Arial" panose="020B0604020202020204" pitchFamily="34" charset="0"/>
            </a:endParaRPr>
          </a:p>
          <a:p>
            <a:pPr lvl="1">
              <a:buClr>
                <a:schemeClr val="tx1"/>
              </a:buClr>
            </a:pPr>
            <a:r>
              <a:rPr lang="en-GB" sz="2000" dirty="0" smtClean="0">
                <a:solidFill>
                  <a:schemeClr val="tx1"/>
                </a:solidFill>
                <a:latin typeface="Arial" panose="020B0604020202020204" pitchFamily="34" charset="0"/>
                <a:cs typeface="Arial" panose="020B0604020202020204" pitchFamily="34" charset="0"/>
              </a:rPr>
              <a:t>the paper questionnaire</a:t>
            </a:r>
            <a:r>
              <a:rPr lang="en-GB" sz="2000" dirty="0">
                <a:solidFill>
                  <a:schemeClr val="tx1"/>
                </a:solidFill>
                <a:latin typeface="Arial" panose="020B0604020202020204" pitchFamily="34" charset="0"/>
                <a:cs typeface="Arial" panose="020B0604020202020204" pitchFamily="34" charset="0"/>
              </a:rPr>
              <a:t>, </a:t>
            </a:r>
            <a:endParaRPr lang="en-GB" sz="2000" dirty="0" smtClean="0">
              <a:solidFill>
                <a:schemeClr val="tx1"/>
              </a:solidFill>
              <a:latin typeface="Arial" panose="020B0604020202020204" pitchFamily="34" charset="0"/>
              <a:cs typeface="Arial" panose="020B0604020202020204" pitchFamily="34" charset="0"/>
            </a:endParaRPr>
          </a:p>
          <a:p>
            <a:pPr lvl="1">
              <a:buClr>
                <a:schemeClr val="tx1"/>
              </a:buClr>
            </a:pPr>
            <a:r>
              <a:rPr lang="en-GB" sz="2000" dirty="0" smtClean="0">
                <a:solidFill>
                  <a:schemeClr val="tx1"/>
                </a:solidFill>
                <a:latin typeface="Arial" panose="020B0604020202020204" pitchFamily="34" charset="0"/>
                <a:cs typeface="Arial" panose="020B0604020202020204" pitchFamily="34" charset="0"/>
              </a:rPr>
              <a:t>an </a:t>
            </a:r>
            <a:r>
              <a:rPr lang="en-GB" sz="2000" dirty="0">
                <a:solidFill>
                  <a:schemeClr val="tx1"/>
                </a:solidFill>
                <a:latin typeface="Arial" panose="020B0604020202020204" pitchFamily="34" charset="0"/>
                <a:cs typeface="Arial" panose="020B0604020202020204" pitchFamily="34" charset="0"/>
              </a:rPr>
              <a:t>information leaflet about the survey, </a:t>
            </a:r>
            <a:endParaRPr lang="en-GB" sz="2000" dirty="0" smtClean="0">
              <a:solidFill>
                <a:schemeClr val="tx1"/>
              </a:solidFill>
              <a:latin typeface="Arial" panose="020B0604020202020204" pitchFamily="34" charset="0"/>
              <a:cs typeface="Arial" panose="020B0604020202020204" pitchFamily="34" charset="0"/>
            </a:endParaRPr>
          </a:p>
          <a:p>
            <a:pPr lvl="1">
              <a:buClr>
                <a:schemeClr val="tx1"/>
              </a:buClr>
            </a:pPr>
            <a:r>
              <a:rPr lang="en-GB" sz="2000" dirty="0" smtClean="0">
                <a:solidFill>
                  <a:schemeClr val="tx1"/>
                </a:solidFill>
                <a:latin typeface="Arial" panose="020B0604020202020204" pitchFamily="34" charset="0"/>
                <a:cs typeface="Arial" panose="020B0604020202020204" pitchFamily="34" charset="0"/>
              </a:rPr>
              <a:t>and </a:t>
            </a:r>
            <a:r>
              <a:rPr lang="en-GB" sz="2000" dirty="0">
                <a:solidFill>
                  <a:schemeClr val="tx1"/>
                </a:solidFill>
                <a:latin typeface="Arial" panose="020B0604020202020204" pitchFamily="34" charset="0"/>
                <a:cs typeface="Arial" panose="020B0604020202020204" pitchFamily="34" charset="0"/>
              </a:rPr>
              <a:t>a prepaid business reply envelope for returning questionnaires. </a:t>
            </a:r>
            <a:endParaRPr lang="en-GB" sz="2000" dirty="0" smtClean="0">
              <a:solidFill>
                <a:schemeClr val="tx1"/>
              </a:solidFill>
              <a:latin typeface="Arial" panose="020B0604020202020204" pitchFamily="34" charset="0"/>
              <a:cs typeface="Arial" panose="020B0604020202020204" pitchFamily="34" charset="0"/>
            </a:endParaRPr>
          </a:p>
          <a:p>
            <a:pPr>
              <a:buClr>
                <a:schemeClr val="tx1"/>
              </a:buClr>
              <a:buFont typeface="Arial" panose="020B0604020202020204" pitchFamily="34" charset="0"/>
              <a:buChar char="•"/>
            </a:pPr>
            <a:r>
              <a:rPr lang="en-GB" dirty="0" smtClean="0">
                <a:solidFill>
                  <a:schemeClr val="tx1"/>
                </a:solidFill>
                <a:latin typeface="Arial" panose="020B0604020202020204" pitchFamily="34" charset="0"/>
                <a:cs typeface="Arial" panose="020B0604020202020204" pitchFamily="34" charset="0"/>
              </a:rPr>
              <a:t>The </a:t>
            </a:r>
            <a:r>
              <a:rPr lang="en-GB" dirty="0">
                <a:solidFill>
                  <a:schemeClr val="tx1"/>
                </a:solidFill>
                <a:latin typeface="Arial" panose="020B0604020202020204" pitchFamily="34" charset="0"/>
                <a:cs typeface="Arial" panose="020B0604020202020204" pitchFamily="34" charset="0"/>
              </a:rPr>
              <a:t>questionnaire and information leaflets include QR codes and </a:t>
            </a:r>
            <a:r>
              <a:rPr lang="en-GB" dirty="0" err="1">
                <a:solidFill>
                  <a:schemeClr val="tx1"/>
                </a:solidFill>
                <a:latin typeface="Arial" panose="020B0604020202020204" pitchFamily="34" charset="0"/>
                <a:cs typeface="Arial" panose="020B0604020202020204" pitchFamily="34" charset="0"/>
              </a:rPr>
              <a:t>weblinks</a:t>
            </a:r>
            <a:r>
              <a:rPr lang="en-GB" dirty="0">
                <a:solidFill>
                  <a:schemeClr val="tx1"/>
                </a:solidFill>
                <a:latin typeface="Arial" panose="020B0604020202020204" pitchFamily="34" charset="0"/>
                <a:cs typeface="Arial" panose="020B0604020202020204" pitchFamily="34" charset="0"/>
              </a:rPr>
              <a:t> to take candidates to the online version of the questionnaire</a:t>
            </a:r>
            <a:r>
              <a:rPr lang="en-GB" dirty="0" smtClean="0">
                <a:solidFill>
                  <a:schemeClr val="tx1"/>
                </a:solidFill>
                <a:latin typeface="Arial" panose="020B0604020202020204" pitchFamily="34" charset="0"/>
                <a:cs typeface="Arial" panose="020B0604020202020204" pitchFamily="34" charset="0"/>
              </a:rPr>
              <a:t>.</a:t>
            </a:r>
            <a:endParaRPr lang="en-GB" dirty="0">
              <a:solidFill>
                <a:schemeClr val="tx1"/>
              </a:solidFill>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1078807" y="252634"/>
            <a:ext cx="10058400" cy="1450757"/>
          </a:xfrm>
        </p:spPr>
        <p:txBody>
          <a:bodyPr>
            <a:normAutofit/>
          </a:bodyPr>
          <a:lstStyle/>
          <a:p>
            <a:r>
              <a:rPr lang="en-GB" b="1" dirty="0" smtClean="0">
                <a:latin typeface="Arial" panose="020B0604020202020204" pitchFamily="34" charset="0"/>
                <a:cs typeface="Arial" panose="020B0604020202020204" pitchFamily="34" charset="0"/>
              </a:rPr>
              <a:t>Survey ‘packs’</a:t>
            </a:r>
            <a:endParaRPr lang="en-GB" b="1" dirty="0">
              <a:latin typeface="Arial" panose="020B0604020202020204" pitchFamily="34" charset="0"/>
              <a:cs typeface="Arial" panose="020B0604020202020204" pitchFamily="34" charset="0"/>
            </a:endParaRPr>
          </a:p>
        </p:txBody>
      </p:sp>
      <p:pic>
        <p:nvPicPr>
          <p:cNvPr id="4" name="Content Placeholder 3"/>
          <p:cNvPicPr>
            <a:picLocks noChangeAspect="1"/>
          </p:cNvPicPr>
          <p:nvPr/>
        </p:nvPicPr>
        <p:blipFill rotWithShape="1">
          <a:blip r:embed="rId2"/>
          <a:srcRect l="11883"/>
          <a:stretch/>
        </p:blipFill>
        <p:spPr>
          <a:xfrm>
            <a:off x="7013611" y="123330"/>
            <a:ext cx="3543908" cy="2312299"/>
          </a:xfrm>
          <a:prstGeom prst="rect">
            <a:avLst/>
          </a:prstGeom>
          <a:ln w="28575">
            <a:solidFill>
              <a:schemeClr val="tx1"/>
            </a:solidFill>
          </a:ln>
        </p:spPr>
      </p:pic>
      <p:pic>
        <p:nvPicPr>
          <p:cNvPr id="5" name="Picture 4"/>
          <p:cNvPicPr>
            <a:picLocks noChangeAspect="1"/>
          </p:cNvPicPr>
          <p:nvPr/>
        </p:nvPicPr>
        <p:blipFill>
          <a:blip r:embed="rId3"/>
          <a:stretch>
            <a:fillRect/>
          </a:stretch>
        </p:blipFill>
        <p:spPr>
          <a:xfrm>
            <a:off x="5575351" y="2564110"/>
            <a:ext cx="2267531" cy="3290299"/>
          </a:xfrm>
          <a:prstGeom prst="rect">
            <a:avLst/>
          </a:prstGeom>
          <a:ln>
            <a:solidFill>
              <a:schemeClr val="tx1"/>
            </a:solidFill>
          </a:ln>
        </p:spPr>
      </p:pic>
      <p:pic>
        <p:nvPicPr>
          <p:cNvPr id="6" name="Picture 5"/>
          <p:cNvPicPr>
            <a:picLocks noChangeAspect="1"/>
          </p:cNvPicPr>
          <p:nvPr/>
        </p:nvPicPr>
        <p:blipFill>
          <a:blip r:embed="rId4"/>
          <a:stretch>
            <a:fillRect/>
          </a:stretch>
        </p:blipFill>
        <p:spPr>
          <a:xfrm>
            <a:off x="7618252" y="2795020"/>
            <a:ext cx="2345790" cy="3290299"/>
          </a:xfrm>
          <a:prstGeom prst="rect">
            <a:avLst/>
          </a:prstGeom>
          <a:ln>
            <a:solidFill>
              <a:schemeClr val="tx1"/>
            </a:solidFill>
          </a:ln>
        </p:spPr>
      </p:pic>
      <p:pic>
        <p:nvPicPr>
          <p:cNvPr id="7" name="Picture 6"/>
          <p:cNvPicPr>
            <a:picLocks noChangeAspect="1"/>
          </p:cNvPicPr>
          <p:nvPr/>
        </p:nvPicPr>
        <p:blipFill>
          <a:blip r:embed="rId5"/>
          <a:stretch>
            <a:fillRect/>
          </a:stretch>
        </p:blipFill>
        <p:spPr>
          <a:xfrm>
            <a:off x="9034030" y="4521910"/>
            <a:ext cx="3050475" cy="1720427"/>
          </a:xfrm>
          <a:prstGeom prst="rect">
            <a:avLst/>
          </a:prstGeom>
          <a:ln>
            <a:solidFill>
              <a:schemeClr val="tx1"/>
            </a:solidFill>
          </a:ln>
        </p:spPr>
      </p:pic>
    </p:spTree>
    <p:extLst>
      <p:ext uri="{BB962C8B-B14F-4D97-AF65-F5344CB8AC3E}">
        <p14:creationId xmlns:p14="http://schemas.microsoft.com/office/powerpoint/2010/main" val="18563724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latin typeface="Arial" panose="020B0604020202020204" pitchFamily="34" charset="0"/>
                <a:cs typeface="Arial" panose="020B0604020202020204" pitchFamily="34" charset="0"/>
              </a:rPr>
              <a:t>Returning Officers</a:t>
            </a:r>
            <a:endParaRPr lang="en-GB"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097279" y="1845733"/>
            <a:ext cx="10817629" cy="4425757"/>
          </a:xfrm>
        </p:spPr>
        <p:txBody>
          <a:bodyPr>
            <a:normAutofit fontScale="92500" lnSpcReduction="20000"/>
          </a:bodyPr>
          <a:lstStyle/>
          <a:p>
            <a:pPr>
              <a:buClr>
                <a:schemeClr val="tx2"/>
              </a:buClr>
              <a:buFont typeface="Arial" panose="020B0604020202020204" pitchFamily="34" charset="0"/>
              <a:buChar char="•"/>
            </a:pPr>
            <a:r>
              <a:rPr lang="en-GB" dirty="0" smtClean="0">
                <a:solidFill>
                  <a:schemeClr val="tx1"/>
                </a:solidFill>
                <a:latin typeface="Arial" panose="020B0604020202020204" pitchFamily="34" charset="0"/>
                <a:cs typeface="Arial" panose="020B0604020202020204" pitchFamily="34" charset="0"/>
              </a:rPr>
              <a:t>We </a:t>
            </a:r>
            <a:r>
              <a:rPr lang="en-GB" dirty="0">
                <a:solidFill>
                  <a:schemeClr val="tx1"/>
                </a:solidFill>
                <a:latin typeface="Arial" panose="020B0604020202020204" pitchFamily="34" charset="0"/>
                <a:cs typeface="Arial" panose="020B0604020202020204" pitchFamily="34" charset="0"/>
              </a:rPr>
              <a:t>would be extremely grateful for the support of Returning Officers in getting these survey packs to </a:t>
            </a:r>
            <a:r>
              <a:rPr lang="en-GB" u="sng" dirty="0">
                <a:solidFill>
                  <a:schemeClr val="tx1"/>
                </a:solidFill>
                <a:latin typeface="Arial" panose="020B0604020202020204" pitchFamily="34" charset="0"/>
                <a:cs typeface="Arial" panose="020B0604020202020204" pitchFamily="34" charset="0"/>
              </a:rPr>
              <a:t>all candidates </a:t>
            </a:r>
            <a:r>
              <a:rPr lang="en-GB" dirty="0">
                <a:solidFill>
                  <a:schemeClr val="tx1"/>
                </a:solidFill>
                <a:latin typeface="Arial" panose="020B0604020202020204" pitchFamily="34" charset="0"/>
                <a:cs typeface="Arial" panose="020B0604020202020204" pitchFamily="34" charset="0"/>
              </a:rPr>
              <a:t>please, either directly or via their </a:t>
            </a:r>
            <a:r>
              <a:rPr lang="en-GB" dirty="0" smtClean="0">
                <a:solidFill>
                  <a:schemeClr val="tx1"/>
                </a:solidFill>
                <a:latin typeface="Arial" panose="020B0604020202020204" pitchFamily="34" charset="0"/>
                <a:cs typeface="Arial" panose="020B0604020202020204" pitchFamily="34" charset="0"/>
              </a:rPr>
              <a:t>agents</a:t>
            </a:r>
            <a:r>
              <a:rPr lang="en-GB" dirty="0">
                <a:solidFill>
                  <a:schemeClr val="tx1"/>
                </a:solidFill>
                <a:latin typeface="Arial" panose="020B0604020202020204" pitchFamily="34" charset="0"/>
                <a:cs typeface="Arial" panose="020B0604020202020204" pitchFamily="34" charset="0"/>
              </a:rPr>
              <a:t>, regardless </a:t>
            </a:r>
            <a:r>
              <a:rPr lang="en-GB" dirty="0" smtClean="0">
                <a:solidFill>
                  <a:schemeClr val="tx1"/>
                </a:solidFill>
                <a:latin typeface="Arial" panose="020B0604020202020204" pitchFamily="34" charset="0"/>
                <a:cs typeface="Arial" panose="020B0604020202020204" pitchFamily="34" charset="0"/>
              </a:rPr>
              <a:t>of whether they are new or returning candidates, or whether they have already been serving as a councillor</a:t>
            </a:r>
            <a:endParaRPr lang="en-GB" dirty="0" smtClean="0">
              <a:solidFill>
                <a:schemeClr val="tx1"/>
              </a:solidFill>
              <a:latin typeface="Arial" panose="020B0604020202020204" pitchFamily="34" charset="0"/>
              <a:cs typeface="Arial" panose="020B0604020202020204" pitchFamily="34" charset="0"/>
            </a:endParaRPr>
          </a:p>
          <a:p>
            <a:pPr>
              <a:buClr>
                <a:schemeClr val="tx2"/>
              </a:buClr>
              <a:buFont typeface="Arial" panose="020B0604020202020204" pitchFamily="34" charset="0"/>
              <a:buChar char="•"/>
            </a:pPr>
            <a:r>
              <a:rPr lang="en-GB" dirty="0" smtClean="0">
                <a:solidFill>
                  <a:schemeClr val="tx1"/>
                </a:solidFill>
                <a:latin typeface="Arial" panose="020B0604020202020204" pitchFamily="34" charset="0"/>
                <a:cs typeface="Arial" panose="020B0604020202020204" pitchFamily="34" charset="0"/>
              </a:rPr>
              <a:t>The packs </a:t>
            </a:r>
            <a:r>
              <a:rPr lang="en-GB" dirty="0">
                <a:solidFill>
                  <a:schemeClr val="tx1"/>
                </a:solidFill>
                <a:latin typeface="Arial" panose="020B0604020202020204" pitchFamily="34" charset="0"/>
                <a:cs typeface="Arial" panose="020B0604020202020204" pitchFamily="34" charset="0"/>
              </a:rPr>
              <a:t>can be handed out at any stage that Returning Officers have contact with </a:t>
            </a:r>
            <a:r>
              <a:rPr lang="en-GB" dirty="0" smtClean="0">
                <a:solidFill>
                  <a:schemeClr val="tx1"/>
                </a:solidFill>
                <a:latin typeface="Arial" panose="020B0604020202020204" pitchFamily="34" charset="0"/>
                <a:cs typeface="Arial" panose="020B0604020202020204" pitchFamily="34" charset="0"/>
              </a:rPr>
              <a:t>candidates or agents, and all information and links are available online </a:t>
            </a:r>
            <a:r>
              <a:rPr lang="en-GB" dirty="0">
                <a:solidFill>
                  <a:schemeClr val="tx1"/>
                </a:solidFill>
                <a:latin typeface="Arial" panose="020B0604020202020204" pitchFamily="34" charset="0"/>
                <a:cs typeface="Arial" panose="020B0604020202020204" pitchFamily="34" charset="0"/>
              </a:rPr>
              <a:t>for circulation in </a:t>
            </a:r>
            <a:r>
              <a:rPr lang="en-GB" dirty="0" smtClean="0">
                <a:solidFill>
                  <a:schemeClr val="tx1"/>
                </a:solidFill>
                <a:latin typeface="Arial" panose="020B0604020202020204" pitchFamily="34" charset="0"/>
                <a:cs typeface="Arial" panose="020B0604020202020204" pitchFamily="34" charset="0"/>
              </a:rPr>
              <a:t>correspondence where possible / appropriate </a:t>
            </a:r>
            <a:r>
              <a:rPr lang="en-GB" dirty="0">
                <a:solidFill>
                  <a:schemeClr val="tx1"/>
                </a:solidFill>
                <a:latin typeface="Arial" panose="020B0604020202020204" pitchFamily="34" charset="0"/>
                <a:cs typeface="Arial" panose="020B0604020202020204" pitchFamily="34" charset="0"/>
              </a:rPr>
              <a:t>- </a:t>
            </a:r>
            <a:r>
              <a:rPr lang="en-GB" dirty="0">
                <a:solidFill>
                  <a:schemeClr val="tx1"/>
                </a:solidFill>
                <a:latin typeface="Arial" panose="020B0604020202020204" pitchFamily="34" charset="0"/>
                <a:cs typeface="Arial" panose="020B0604020202020204" pitchFamily="34" charset="0"/>
                <a:hlinkClick r:id="rId2"/>
              </a:rPr>
              <a:t>https://www.gov.scot/collections/diversity-in-political-representation-in-scotland</a:t>
            </a:r>
            <a:r>
              <a:rPr lang="en-GB" dirty="0" smtClean="0">
                <a:solidFill>
                  <a:schemeClr val="tx1"/>
                </a:solidFill>
                <a:latin typeface="Arial" panose="020B0604020202020204" pitchFamily="34" charset="0"/>
                <a:cs typeface="Arial" panose="020B0604020202020204" pitchFamily="34" charset="0"/>
                <a:hlinkClick r:id="rId2"/>
              </a:rPr>
              <a:t>/</a:t>
            </a:r>
            <a:r>
              <a:rPr lang="en-GB" dirty="0" smtClean="0">
                <a:solidFill>
                  <a:schemeClr val="tx1"/>
                </a:solidFill>
                <a:latin typeface="Arial" panose="020B0604020202020204" pitchFamily="34" charset="0"/>
                <a:cs typeface="Arial" panose="020B0604020202020204" pitchFamily="34" charset="0"/>
              </a:rPr>
              <a:t>  </a:t>
            </a:r>
            <a:endParaRPr lang="en-GB" dirty="0">
              <a:solidFill>
                <a:schemeClr val="tx1"/>
              </a:solidFill>
              <a:latin typeface="Arial" panose="020B0604020202020204" pitchFamily="34" charset="0"/>
              <a:cs typeface="Arial" panose="020B0604020202020204" pitchFamily="34" charset="0"/>
            </a:endParaRPr>
          </a:p>
          <a:p>
            <a:pPr>
              <a:buClr>
                <a:schemeClr val="tx2"/>
              </a:buClr>
              <a:buFont typeface="Arial" panose="020B0604020202020204" pitchFamily="34" charset="0"/>
              <a:buChar char="•"/>
            </a:pPr>
            <a:r>
              <a:rPr lang="en-GB" dirty="0" smtClean="0">
                <a:solidFill>
                  <a:schemeClr val="tx1"/>
                </a:solidFill>
                <a:latin typeface="Arial" panose="020B0604020202020204" pitchFamily="34" charset="0"/>
                <a:cs typeface="Arial" panose="020B0604020202020204" pitchFamily="34" charset="0"/>
              </a:rPr>
              <a:t>We haven’t set a deadline at this stage for responses. We’ll review the response rate at the end of the nomination period and potentially seek further opportunities to issue reminders at that stage before closing the survey.</a:t>
            </a:r>
          </a:p>
          <a:p>
            <a:pPr>
              <a:buClr>
                <a:schemeClr val="tx2"/>
              </a:buClr>
              <a:buFont typeface="Arial" panose="020B0604020202020204" pitchFamily="34" charset="0"/>
              <a:buChar char="•"/>
            </a:pPr>
            <a:r>
              <a:rPr lang="en-GB" dirty="0" smtClean="0">
                <a:solidFill>
                  <a:schemeClr val="tx1"/>
                </a:solidFill>
                <a:latin typeface="Arial" panose="020B0604020202020204" pitchFamily="34" charset="0"/>
                <a:cs typeface="Arial" panose="020B0604020202020204" pitchFamily="34" charset="0"/>
              </a:rPr>
              <a:t>We </a:t>
            </a:r>
            <a:r>
              <a:rPr lang="en-GB" dirty="0" smtClean="0">
                <a:solidFill>
                  <a:schemeClr val="tx1"/>
                </a:solidFill>
                <a:latin typeface="Arial" panose="020B0604020202020204" pitchFamily="34" charset="0"/>
                <a:cs typeface="Arial" panose="020B0604020202020204" pitchFamily="34" charset="0"/>
              </a:rPr>
              <a:t>will provide all Returning Officers with a </a:t>
            </a:r>
            <a:r>
              <a:rPr lang="en-GB" dirty="0" smtClean="0">
                <a:solidFill>
                  <a:schemeClr val="tx1"/>
                </a:solidFill>
                <a:latin typeface="Arial" panose="020B0604020202020204" pitchFamily="34" charset="0"/>
                <a:cs typeface="Arial" panose="020B0604020202020204" pitchFamily="34" charset="0"/>
              </a:rPr>
              <a:t>brief </a:t>
            </a:r>
            <a:r>
              <a:rPr lang="en-GB" dirty="0" smtClean="0">
                <a:solidFill>
                  <a:schemeClr val="tx1"/>
                </a:solidFill>
                <a:latin typeface="Arial" panose="020B0604020202020204" pitchFamily="34" charset="0"/>
                <a:cs typeface="Arial" panose="020B0604020202020204" pitchFamily="34" charset="0"/>
              </a:rPr>
              <a:t>Q&amp;A document in the next week providing answers to </a:t>
            </a:r>
            <a:r>
              <a:rPr lang="en-GB" dirty="0" smtClean="0">
                <a:solidFill>
                  <a:schemeClr val="tx1"/>
                </a:solidFill>
                <a:latin typeface="Arial" panose="020B0604020202020204" pitchFamily="34" charset="0"/>
                <a:cs typeface="Arial" panose="020B0604020202020204" pitchFamily="34" charset="0"/>
              </a:rPr>
              <a:t>potential </a:t>
            </a:r>
            <a:r>
              <a:rPr lang="en-GB" dirty="0" smtClean="0">
                <a:solidFill>
                  <a:schemeClr val="tx1"/>
                </a:solidFill>
                <a:latin typeface="Arial" panose="020B0604020202020204" pitchFamily="34" charset="0"/>
                <a:cs typeface="Arial" panose="020B0604020202020204" pitchFamily="34" charset="0"/>
              </a:rPr>
              <a:t>questions from </a:t>
            </a:r>
            <a:r>
              <a:rPr lang="en-GB" dirty="0" smtClean="0">
                <a:solidFill>
                  <a:schemeClr val="tx1"/>
                </a:solidFill>
                <a:latin typeface="Arial" panose="020B0604020202020204" pitchFamily="34" charset="0"/>
                <a:cs typeface="Arial" panose="020B0604020202020204" pitchFamily="34" charset="0"/>
              </a:rPr>
              <a:t>candidates</a:t>
            </a:r>
            <a:r>
              <a:rPr lang="en-GB" dirty="0">
                <a:solidFill>
                  <a:schemeClr val="tx1"/>
                </a:solidFill>
                <a:latin typeface="Arial" panose="020B0604020202020204" pitchFamily="34" charset="0"/>
                <a:cs typeface="Arial" panose="020B0604020202020204" pitchFamily="34" charset="0"/>
              </a:rPr>
              <a:t> </a:t>
            </a:r>
            <a:r>
              <a:rPr lang="en-GB" dirty="0" smtClean="0">
                <a:solidFill>
                  <a:schemeClr val="tx1"/>
                </a:solidFill>
                <a:latin typeface="Arial" panose="020B0604020202020204" pitchFamily="34" charset="0"/>
                <a:cs typeface="Arial" panose="020B0604020202020204" pitchFamily="34" charset="0"/>
              </a:rPr>
              <a:t>(but all queries can also be directed to us)</a:t>
            </a:r>
            <a:endParaRPr lang="en-GB" dirty="0" smtClean="0">
              <a:solidFill>
                <a:schemeClr val="tx1"/>
              </a:solidFill>
              <a:latin typeface="Arial" panose="020B0604020202020204" pitchFamily="34" charset="0"/>
              <a:cs typeface="Arial" panose="020B0604020202020204" pitchFamily="34" charset="0"/>
            </a:endParaRPr>
          </a:p>
          <a:p>
            <a:pPr>
              <a:buClr>
                <a:schemeClr val="tx2"/>
              </a:buClr>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If Returning Officers (or candidates) have any queries, or need to request additional packs, please do not hesitate to contact us </a:t>
            </a:r>
            <a:r>
              <a:rPr lang="en-GB" dirty="0" smtClean="0">
                <a:solidFill>
                  <a:schemeClr val="tx1"/>
                </a:solidFill>
                <a:latin typeface="Arial" panose="020B0604020202020204" pitchFamily="34" charset="0"/>
                <a:cs typeface="Arial" panose="020B0604020202020204" pitchFamily="34" charset="0"/>
              </a:rPr>
              <a:t>at:</a:t>
            </a:r>
          </a:p>
          <a:p>
            <a:pPr lvl="1">
              <a:buClr>
                <a:schemeClr val="tx2"/>
              </a:buClr>
              <a:buFont typeface="Arial" panose="020B0604020202020204" pitchFamily="34" charset="0"/>
              <a:buChar char="•"/>
            </a:pPr>
            <a:r>
              <a:rPr lang="en-GB" sz="2000" dirty="0" smtClean="0">
                <a:solidFill>
                  <a:schemeClr val="tx1"/>
                </a:solidFill>
                <a:latin typeface="Arial" panose="020B0604020202020204" pitchFamily="34" charset="0"/>
                <a:cs typeface="Arial" panose="020B0604020202020204" pitchFamily="34" charset="0"/>
              </a:rPr>
              <a:t> </a:t>
            </a:r>
            <a:r>
              <a:rPr lang="en-GB" sz="2000" dirty="0" err="1" smtClean="0">
                <a:solidFill>
                  <a:schemeClr val="tx1"/>
                </a:solidFill>
                <a:latin typeface="Arial" panose="020B0604020202020204" pitchFamily="34" charset="0"/>
                <a:cs typeface="Arial" panose="020B0604020202020204" pitchFamily="34" charset="0"/>
                <a:hlinkClick r:id="rId3"/>
              </a:rPr>
              <a:t>diverserepresentationdata@gov.scot</a:t>
            </a:r>
            <a:endParaRPr lang="en-GB" sz="2000" dirty="0" smtClean="0">
              <a:solidFill>
                <a:schemeClr val="tx1"/>
              </a:solidFill>
              <a:latin typeface="Arial" panose="020B0604020202020204" pitchFamily="34" charset="0"/>
              <a:cs typeface="Arial" panose="020B0604020202020204" pitchFamily="34" charset="0"/>
            </a:endParaRPr>
          </a:p>
          <a:p>
            <a:pPr lvl="1">
              <a:buClr>
                <a:schemeClr val="tx2"/>
              </a:buClr>
              <a:buFont typeface="Arial" panose="020B0604020202020204" pitchFamily="34" charset="0"/>
              <a:buChar char="•"/>
            </a:pPr>
            <a:r>
              <a:rPr lang="en-GB" sz="2000" dirty="0" smtClean="0">
                <a:solidFill>
                  <a:schemeClr val="tx1"/>
                </a:solidFill>
                <a:latin typeface="Arial" panose="020B0604020202020204" pitchFamily="34" charset="0"/>
                <a:cs typeface="Arial" panose="020B0604020202020204" pitchFamily="34" charset="0"/>
              </a:rPr>
              <a:t> or </a:t>
            </a:r>
            <a:r>
              <a:rPr lang="en-GB" sz="2000" dirty="0">
                <a:solidFill>
                  <a:schemeClr val="tx1"/>
                </a:solidFill>
                <a:latin typeface="Arial" panose="020B0604020202020204" pitchFamily="34" charset="0"/>
                <a:cs typeface="Arial" panose="020B0604020202020204" pitchFamily="34" charset="0"/>
              </a:rPr>
              <a:t>on 07973949256.</a:t>
            </a:r>
          </a:p>
          <a:p>
            <a:pPr>
              <a:buClr>
                <a:schemeClr val="tx2"/>
              </a:buClr>
              <a:buFont typeface="Arial" panose="020B0604020202020204" pitchFamily="34" charset="0"/>
              <a:buChar char="•"/>
            </a:pPr>
            <a:endParaRPr lang="en-GB" dirty="0">
              <a:solidFill>
                <a:schemeClr val="tx1"/>
              </a:solidFill>
              <a:latin typeface="Arial" panose="020B0604020202020204" pitchFamily="34" charset="0"/>
              <a:cs typeface="Arial" panose="020B0604020202020204" pitchFamily="34" charset="0"/>
            </a:endParaRPr>
          </a:p>
          <a:p>
            <a:pPr>
              <a:buClr>
                <a:schemeClr val="tx2"/>
              </a:buClr>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720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latin typeface="Arial" panose="020B0604020202020204" pitchFamily="34" charset="0"/>
                <a:cs typeface="Arial" panose="020B0604020202020204" pitchFamily="34" charset="0"/>
              </a:rPr>
              <a:t>Questions?</a:t>
            </a:r>
            <a:endParaRPr lang="en-GB" b="1" dirty="0">
              <a:latin typeface="Arial" panose="020B0604020202020204" pitchFamily="34" charset="0"/>
              <a:cs typeface="Arial" panose="020B0604020202020204" pitchFamily="34" charset="0"/>
            </a:endParaRPr>
          </a:p>
        </p:txBody>
      </p:sp>
      <p:sp>
        <p:nvSpPr>
          <p:cNvPr id="4" name="Title 1"/>
          <p:cNvSpPr txBox="1">
            <a:spLocks/>
          </p:cNvSpPr>
          <p:nvPr/>
        </p:nvSpPr>
        <p:spPr>
          <a:xfrm>
            <a:off x="2874818" y="2711149"/>
            <a:ext cx="6442364" cy="1450757"/>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GB" b="1" dirty="0" smtClean="0">
                <a:latin typeface="Arial" panose="020B0604020202020204" pitchFamily="34" charset="0"/>
                <a:cs typeface="Arial" panose="020B0604020202020204" pitchFamily="34" charset="0"/>
              </a:rPr>
              <a:t>Thank you very much</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984636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customXML/_rels/item2.xml.rels>&#65279;<?xml version="1.0" encoding="utf-8"?><Relationships xmlns="http://schemas.openxmlformats.org/package/2006/relationships"><Relationship Type="http://schemas.openxmlformats.org/officeDocument/2006/relationships/customXmlProps" Target="/customXML/itemProps2.xml" Id="Rd3c4172d526e4b2384ade4b889302c76" /></Relationships>
</file>

<file path=customXML/item2.xml><?xml version="1.0" encoding="utf-8"?>
<metadata xmlns="http://www.objective.com/ecm/document/metadata/53D26341A57B383EE0540010E0463CCA" version="1.0.0">
  <systemFields>
    <field name="Objective-Id">
      <value order="0">A36628828</value>
    </field>
    <field name="Objective-Title">
      <value order="0">Elections - Analysis - Equality - Candidates - Data Project - EMB Update - 24 February 2022</value>
    </field>
    <field name="Objective-Description">
      <value order="0"/>
    </field>
    <field name="Objective-CreationStamp">
      <value order="0">2022-02-22T11:59:25Z</value>
    </field>
    <field name="Objective-IsApproved">
      <value order="0">false</value>
    </field>
    <field name="Objective-IsPublished">
      <value order="0">false</value>
    </field>
    <field name="Objective-DatePublished">
      <value order="0"/>
    </field>
    <field name="Objective-ModificationStamp">
      <value order="0">2022-02-23T12:48:04Z</value>
    </field>
    <field name="Objective-Owner">
      <value order="0">Rutherford, Hannah H (U419342)</value>
    </field>
    <field name="Objective-Path">
      <value order="0">Objective Global Folder:SG File Plan:Government, politics and public administration:Electoral system:General:Research and analysis: Electoral system - general:Elections and Referendums: Equality Data Project: Research and Analysis: 2021-2026</value>
    </field>
    <field name="Objective-Parent">
      <value order="0">Elections and Referendums: Equality Data Project: Research and Analysis: 2021-2026</value>
    </field>
    <field name="Objective-State">
      <value order="0">Being Drafted</value>
    </field>
    <field name="Objective-VersionId">
      <value order="0">vA54165137</value>
    </field>
    <field name="Objective-Version">
      <value order="0">0.3</value>
    </field>
    <field name="Objective-VersionNumber">
      <value order="0">3</value>
    </field>
    <field name="Objective-VersionComment">
      <value order="0"/>
    </field>
    <field name="Objective-FileNumber">
      <value order="0">PROJ/45810</value>
    </field>
    <field name="Objective-Classification">
      <value order="0">OFFICIAL</value>
    </field>
    <field name="Objective-Caveats">
      <value order="0">Caveat for access to SG Fileplan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field name="Objective-Required Redaction">
        <value order="0"/>
      </field>
    </catalogue>
  </catalogues>
</metadata>
</file>

<file path=customXML/itemProps2.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docProps/app.xml><?xml version="1.0" encoding="utf-8"?>
<Properties xmlns="http://schemas.openxmlformats.org/officeDocument/2006/extended-properties" xmlns:vt="http://schemas.openxmlformats.org/officeDocument/2006/docPropsVTypes">
  <Template>Retrospect</Template>
  <TotalTime>4456</TotalTime>
  <Words>548</Words>
  <Application>Microsoft Office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Retrospect</vt:lpstr>
      <vt:lpstr>2022 Local Government Candidate Diversity Survey</vt:lpstr>
      <vt:lpstr>Project Update</vt:lpstr>
      <vt:lpstr>Approach</vt:lpstr>
      <vt:lpstr>How candidates can take part</vt:lpstr>
      <vt:lpstr>Survey ‘packs’</vt:lpstr>
      <vt:lpstr>Returning Officers</vt:lpstr>
      <vt:lpstr>Questions?</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2022 Scottish Local Government Election Equality Data Project</dc:title>
  <dc:creator>Hannah Rutherford</dc:creator>
  <cp:lastModifiedBy>Cruickshank G (Gillian)</cp:lastModifiedBy>
  <cp:revision>147</cp:revision>
  <dcterms:created xsi:type="dcterms:W3CDTF">2021-09-09T05:19:37Z</dcterms:created>
  <dcterms:modified xsi:type="dcterms:W3CDTF">2022-02-23T12:47:53Z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A36628828</vt:lpwstr>
  </property>
  <property fmtid="{D5CDD505-2E9C-101B-9397-08002B2CF9AE}" pid="4" name="Objective-Title">
    <vt:lpwstr>Elections - Analysis - Equality - Candidates - Data Project - EMB Update - 24 February 2022</vt:lpwstr>
  </property>
  <property fmtid="{D5CDD505-2E9C-101B-9397-08002B2CF9AE}" pid="5" name="Objective-Description">
    <vt:lpwstr/>
  </property>
  <property fmtid="{D5CDD505-2E9C-101B-9397-08002B2CF9AE}" pid="6" name="Objective-CreationStamp">
    <vt:filetime>2022-02-22T11:59:25Z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2022-02-23T12:48:04Z</vt:filetime>
  </property>
  <property fmtid="{D5CDD505-2E9C-101B-9397-08002B2CF9AE}" pid="11" name="Objective-Owner">
    <vt:lpwstr>Rutherford, Hannah H (U419342)</vt:lpwstr>
  </property>
  <property fmtid="{D5CDD505-2E9C-101B-9397-08002B2CF9AE}" pid="12" name="Objective-Path">
    <vt:lpwstr>Objective Global Folder:SG File Plan:Government, politics and public administration:Electoral system:General:Research and analysis: Electoral system - general:Elections and Referendums: Equality Data Project: Research and Analysis: 2021-2026</vt:lpwstr>
  </property>
  <property fmtid="{D5CDD505-2E9C-101B-9397-08002B2CF9AE}" pid="13" name="Objective-Parent">
    <vt:lpwstr>Elections and Referendums: Equality Data Project: Research and Analysis: 2021-2026</vt:lpwstr>
  </property>
  <property fmtid="{D5CDD505-2E9C-101B-9397-08002B2CF9AE}" pid="14" name="Objective-State">
    <vt:lpwstr>Being Drafted</vt:lpwstr>
  </property>
  <property fmtid="{D5CDD505-2E9C-101B-9397-08002B2CF9AE}" pid="15" name="Objective-VersionId">
    <vt:lpwstr>vA54165137</vt:lpwstr>
  </property>
  <property fmtid="{D5CDD505-2E9C-101B-9397-08002B2CF9AE}" pid="16" name="Objective-Version">
    <vt:lpwstr>0.3</vt:lpwstr>
  </property>
  <property fmtid="{D5CDD505-2E9C-101B-9397-08002B2CF9AE}" pid="17" name="Objective-VersionNumber">
    <vt:r8>3</vt:r8>
  </property>
  <property fmtid="{D5CDD505-2E9C-101B-9397-08002B2CF9AE}" pid="18" name="Objective-VersionComment">
    <vt:lpwstr/>
  </property>
  <property fmtid="{D5CDD505-2E9C-101B-9397-08002B2CF9AE}" pid="19" name="Objective-FileNumber">
    <vt:lpwstr>PROJ/45810</vt:lpwstr>
  </property>
  <property fmtid="{D5CDD505-2E9C-101B-9397-08002B2CF9AE}" pid="20" name="Objective-Classification">
    <vt:lpwstr>OFFICIAL</vt:lpwstr>
  </property>
  <property fmtid="{D5CDD505-2E9C-101B-9397-08002B2CF9AE}" pid="21" name="Objective-Caveats">
    <vt:lpwstr>Caveat for access to SG Fileplan</vt:lpwstr>
  </property>
  <property fmtid="{D5CDD505-2E9C-101B-9397-08002B2CF9AE}" pid="22" name="Objective-Date of Original">
    <vt:lpwstr/>
  </property>
  <property fmtid="{D5CDD505-2E9C-101B-9397-08002B2CF9AE}" pid="23" name="Objective-Date Received">
    <vt:lpwstr/>
  </property>
  <property fmtid="{D5CDD505-2E9C-101B-9397-08002B2CF9AE}" pid="24" name="Objective-SG Web Publication - Category">
    <vt:lpwstr/>
  </property>
  <property fmtid="{D5CDD505-2E9C-101B-9397-08002B2CF9AE}" pid="25" name="Objective-SG Web Publication - Category 2 Classification">
    <vt:lpwstr/>
  </property>
  <property fmtid="{D5CDD505-2E9C-101B-9397-08002B2CF9AE}" pid="26" name="Objective-Connect Creator">
    <vt:lpwstr/>
  </property>
  <property fmtid="{D5CDD505-2E9C-101B-9397-08002B2CF9AE}" pid="27" name="Objective-Required Redaction">
    <vt:lpwstr/>
  </property>
</Properties>
</file>