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  <p:sldMasterId id="2147483672" r:id="rId7"/>
  </p:sldMasterIdLst>
  <p:notesMasterIdLst>
    <p:notesMasterId r:id="rId24"/>
  </p:notesMasterIdLst>
  <p:sldIdLst>
    <p:sldId id="350" r:id="rId8"/>
    <p:sldId id="333" r:id="rId9"/>
    <p:sldId id="344" r:id="rId10"/>
    <p:sldId id="349" r:id="rId11"/>
    <p:sldId id="334" r:id="rId12"/>
    <p:sldId id="335" r:id="rId13"/>
    <p:sldId id="336" r:id="rId14"/>
    <p:sldId id="337" r:id="rId15"/>
    <p:sldId id="338" r:id="rId16"/>
    <p:sldId id="339" r:id="rId17"/>
    <p:sldId id="341" r:id="rId18"/>
    <p:sldId id="342" r:id="rId19"/>
    <p:sldId id="343" r:id="rId20"/>
    <p:sldId id="348" r:id="rId21"/>
    <p:sldId id="346" r:id="rId22"/>
    <p:sldId id="34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 varScale="1">
        <p:scale>
          <a:sx n="71" d="100"/>
          <a:sy n="71" d="100"/>
        </p:scale>
        <p:origin x="11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26/01/2022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87BD70-E387-420B-B124-DF4714A1EF3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57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1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62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18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2588" y="1827213"/>
            <a:ext cx="8380412" cy="1143000"/>
          </a:xfrm>
        </p:spPr>
        <p:txBody>
          <a:bodyPr/>
          <a:lstStyle>
            <a:lvl1pPr>
              <a:defRPr sz="58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113213"/>
            <a:ext cx="8382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8618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  <p:pic>
        <p:nvPicPr>
          <p:cNvPr id="68622" name="Picture 14" descr="D:\EC_Electoral Commission\MASTER LOGOS\rgb files\BMP\electoral com_rev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8" y="152400"/>
            <a:ext cx="2601912" cy="151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0362"/>
            <a:ext cx="14017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21941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274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375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38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18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087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463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4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6415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507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038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828800"/>
            <a:ext cx="2133600" cy="4267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828800"/>
            <a:ext cx="6248400" cy="4267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4395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2516188" cy="426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971800" y="1828800"/>
            <a:ext cx="5943600" cy="4267200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77000"/>
            <a:ext cx="1371600" cy="228600"/>
          </a:xfrm>
        </p:spPr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3656013" cy="2286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340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2516188" cy="426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971800" y="1828800"/>
            <a:ext cx="5943600" cy="42672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77000"/>
            <a:ext cx="1371600" cy="228600"/>
          </a:xfrm>
        </p:spPr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3656013" cy="2286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10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2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5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64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7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09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9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46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69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77000"/>
            <a:ext cx="1371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fld id="{1787BDD8-711D-4536-B84B-196E43F7597B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36560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  <p:pic>
        <p:nvPicPr>
          <p:cNvPr id="1035" name="Picture 11" descr="D:\EC_Electoral Commission\MASTER LOGOS\rgb files\BMP\electoral com_rgb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152400"/>
            <a:ext cx="2605087" cy="151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1949"/>
            <a:ext cx="14017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539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0287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351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78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235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692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149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606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32038"/>
            <a:ext cx="8534400" cy="1568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3600" dirty="0" smtClean="0"/>
              <a:t>Verification and Count</a:t>
            </a:r>
            <a:endParaRPr lang="en-GB" altLang="en-US" sz="3600" dirty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8925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323850" y="4419600"/>
            <a:ext cx="8672513" cy="171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Chaired by Malcolm Burr, Convener EMB. Presented by Kenneth</a:t>
            </a:r>
            <a:r>
              <a:rPr kumimoji="0" lang="en-GB" altLang="en-US" sz="2000" b="0" i="1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altLang="en-US" sz="2000" b="0" i="1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Lawrie </a:t>
            </a:r>
            <a:r>
              <a:rPr kumimoji="0" lang="en-GB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 </a:t>
            </a:r>
            <a:r>
              <a:rPr kumimoji="0" lang="en-GB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Falkirk and EMB Board </a:t>
            </a:r>
            <a:r>
              <a:rPr kumimoji="0" lang="en-GB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member</a:t>
            </a:r>
            <a:r>
              <a:rPr kumimoji="0" lang="en-GB" altLang="en-US" sz="2000" b="0" i="1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C</a:t>
            </a:r>
            <a:r>
              <a:rPr lang="en-GB" altLang="en-US" sz="2000" i="1" kern="0" dirty="0" err="1" smtClean="0">
                <a:solidFill>
                  <a:srgbClr val="002060"/>
                </a:solidFill>
                <a:latin typeface="Arial"/>
              </a:rPr>
              <a:t>olin</a:t>
            </a:r>
            <a:r>
              <a:rPr lang="en-GB" altLang="en-US" sz="2000" i="1" kern="0" dirty="0" smtClean="0">
                <a:solidFill>
                  <a:srgbClr val="002060"/>
                </a:solidFill>
                <a:latin typeface="Arial"/>
              </a:rPr>
              <a:t> </a:t>
            </a:r>
            <a:r>
              <a:rPr lang="en-GB" altLang="en-US" sz="2000" i="1" kern="0" dirty="0" err="1" smtClean="0">
                <a:solidFill>
                  <a:srgbClr val="002060"/>
                </a:solidFill>
                <a:latin typeface="Arial"/>
              </a:rPr>
              <a:t>Moodie</a:t>
            </a:r>
            <a:r>
              <a:rPr lang="en-GB" altLang="en-US" sz="2000" i="1" kern="0" dirty="0" smtClean="0">
                <a:solidFill>
                  <a:srgbClr val="002060"/>
                </a:solidFill>
                <a:latin typeface="Arial"/>
              </a:rPr>
              <a:t>, DRO </a:t>
            </a:r>
            <a:r>
              <a:rPr lang="en-GB" altLang="en-US" sz="2000" i="1" kern="0" dirty="0" smtClean="0">
                <a:solidFill>
                  <a:srgbClr val="002060"/>
                </a:solidFill>
                <a:latin typeface="Arial"/>
              </a:rPr>
              <a:t>Falkirk.</a:t>
            </a:r>
            <a:endParaRPr kumimoji="0" lang="en-US" altLang="en-US" sz="2000" b="0" i="1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169044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916832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Scanning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83768" y="1916832"/>
            <a:ext cx="6203032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Need to keep scanning going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Transparent – opportunity to see every paper as they are scanned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batches in agreed order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Transporting to “Scanning Complete”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Managing re-scans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of Registration /Verification Team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Usual aware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ness of reconciling errors between stations in same 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</a:p>
          <a:p>
            <a:pPr marL="0" lvl="1" indent="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Share verification sheet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45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916832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Adjudications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03848" y="1288678"/>
            <a:ext cx="5421288" cy="5020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Teams of Two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Narrate decisions to observers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Spare Staff for breaks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Adjudication Rates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queues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 Adjudications bottleneck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 can’t do everything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with full powers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 in writing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Manual entries and retrieving papers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needed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72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910735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Count and declarations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627784" y="1910735"/>
            <a:ext cx="6069360" cy="4326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Pre-Count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Run Count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Separate area for Candidates/Agents for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briefing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Sensitivity in briefing candidates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Explain the STV result to them clearly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Area to brief them in private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Let them understand and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digest the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Declaration and Announcement</a:t>
            </a:r>
          </a:p>
        </p:txBody>
      </p:sp>
    </p:spTree>
    <p:extLst>
      <p:ext uri="{BB962C8B-B14F-4D97-AF65-F5344CB8AC3E}">
        <p14:creationId xmlns:p14="http://schemas.microsoft.com/office/powerpoint/2010/main" val="210572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910735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Post declarations and count close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131840" y="1910735"/>
            <a:ext cx="5493296" cy="4470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Production of Reports and Data Export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Publication on Website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memory stick for each ward given to you by Fujitsu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Photo of result sheet on Twitter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Hashtag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is being published and when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Cleardown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18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910735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National collation of results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131840" y="1910735"/>
            <a:ext cx="5493296" cy="4470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collation of results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Politicians and media keen for a national picture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Fujitsu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manager will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 on behalf of RO</a:t>
            </a:r>
            <a:endParaRPr lang="en-GB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05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910735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Councillor Induction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131840" y="1910735"/>
            <a:ext cx="5493296" cy="38945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Not strictly part of count ….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First chance to make an impression and set the tone for future relationships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councillors for the next 5 years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Declaration of Acceptance of Office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Payroll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Accommodation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Induction Training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equipment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Security pass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Management Arrangements</a:t>
            </a:r>
          </a:p>
          <a:p>
            <a:pPr lvl="1" indent="-342900">
              <a:buFont typeface="Arial" pitchFamily="34" charset="0"/>
              <a:buChar char="•"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516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1924" y="1917936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Discussion Points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131840" y="1910735"/>
            <a:ext cx="5493296" cy="38945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kumimoji="0" lang="en-GB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wil</a:t>
            </a:r>
            <a:r>
              <a:rPr lang="en-GB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you promote transparency in your count under </a:t>
            </a:r>
            <a:r>
              <a:rPr lang="en-GB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GB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restrictions?</a:t>
            </a:r>
          </a:p>
          <a:p>
            <a:pPr lvl="1" indent="-342900">
              <a:buFont typeface="Arial" pitchFamily="34" charset="0"/>
              <a:buChar char="•"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access will you give to media?</a:t>
            </a:r>
          </a:p>
          <a:p>
            <a:pPr lvl="1" indent="-342900">
              <a:buFont typeface="Arial" pitchFamily="34" charset="0"/>
              <a:buChar char="•"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you brief candidates on what  to expect at the count and explain their rights</a:t>
            </a:r>
          </a:p>
          <a:p>
            <a:pPr marL="400050" lvl="1" indent="0">
              <a:buNone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Contingency planning – how would you cope with a loss of staff, premises or equipment at your count?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67940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228850"/>
            <a:ext cx="2516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Session 8: Verification and Count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2228850"/>
            <a:ext cx="59436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685800">
              <a:buNone/>
              <a:defRPr/>
            </a:pPr>
            <a:r>
              <a:rPr lang="en-GB" altLang="en-US" kern="0" dirty="0">
                <a:solidFill>
                  <a:srgbClr val="003366"/>
                </a:solidFill>
                <a:latin typeface="Arial"/>
              </a:rPr>
              <a:t>Aim: To outline some of the key considerations for managing the verification and count under </a:t>
            </a:r>
            <a:r>
              <a:rPr lang="en-GB" altLang="en-US" kern="0" dirty="0" smtClean="0">
                <a:solidFill>
                  <a:srgbClr val="003366"/>
                </a:solidFill>
                <a:latin typeface="Arial"/>
              </a:rPr>
              <a:t>STV.</a:t>
            </a:r>
            <a:endParaRPr lang="en-GB" altLang="en-US" kern="0" dirty="0">
              <a:solidFill>
                <a:srgbClr val="003366"/>
              </a:solidFill>
              <a:latin typeface="Arial"/>
            </a:endParaRPr>
          </a:p>
          <a:p>
            <a:pPr marL="0" indent="0" defTabSz="685800">
              <a:buNone/>
              <a:defRPr/>
            </a:pPr>
            <a:endParaRPr lang="en-GB" altLang="en-US" kern="0" dirty="0">
              <a:solidFill>
                <a:srgbClr val="00336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751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67940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228850"/>
            <a:ext cx="2516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 smtClean="0">
                <a:solidFill>
                  <a:srgbClr val="0099CC"/>
                </a:solidFill>
                <a:latin typeface="Arial"/>
              </a:rPr>
              <a:t>It’s </a:t>
            </a: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an eCount but still a Count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31840" y="2132857"/>
            <a:ext cx="5760640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685800">
              <a:buNone/>
              <a:defRPr/>
            </a:pPr>
            <a:r>
              <a:rPr lang="en-GB" altLang="en-US" kern="0" dirty="0">
                <a:solidFill>
                  <a:srgbClr val="003366"/>
                </a:solidFill>
                <a:latin typeface="Arial"/>
              </a:rPr>
              <a:t>Usual principles apply for any count:</a:t>
            </a:r>
          </a:p>
          <a:p>
            <a:pPr defTabSz="685800">
              <a:defRPr/>
            </a:pPr>
            <a:r>
              <a:rPr lang="en-GB" altLang="en-US" sz="2000" i="1" kern="0" dirty="0">
                <a:solidFill>
                  <a:srgbClr val="003366"/>
                </a:solidFill>
                <a:latin typeface="Arial"/>
              </a:rPr>
              <a:t>Transparency</a:t>
            </a:r>
          </a:p>
          <a:p>
            <a:pPr defTabSz="685800">
              <a:defRPr/>
            </a:pPr>
            <a:r>
              <a:rPr lang="en-GB" altLang="en-US" sz="2000" i="1" kern="0" dirty="0">
                <a:solidFill>
                  <a:srgbClr val="003366"/>
                </a:solidFill>
                <a:latin typeface="Arial"/>
              </a:rPr>
              <a:t>Secrecy </a:t>
            </a:r>
          </a:p>
          <a:p>
            <a:pPr defTabSz="685800">
              <a:defRPr/>
            </a:pPr>
            <a:r>
              <a:rPr lang="en-GB" altLang="en-US" sz="2000" i="1" kern="0" dirty="0">
                <a:solidFill>
                  <a:srgbClr val="003366"/>
                </a:solidFill>
                <a:latin typeface="Arial"/>
              </a:rPr>
              <a:t>Scrutiny</a:t>
            </a:r>
          </a:p>
          <a:p>
            <a:pPr defTabSz="685800">
              <a:defRPr/>
            </a:pPr>
            <a:r>
              <a:rPr lang="en-GB" altLang="en-US" sz="2000" i="1" kern="0" dirty="0">
                <a:solidFill>
                  <a:srgbClr val="003366"/>
                </a:solidFill>
                <a:latin typeface="Arial"/>
              </a:rPr>
              <a:t>Acceptance of the result</a:t>
            </a:r>
          </a:p>
          <a:p>
            <a:pPr defTabSz="685800">
              <a:defRPr/>
            </a:pPr>
            <a:endParaRPr lang="en-GB" altLang="en-US" i="1" kern="0" dirty="0">
              <a:solidFill>
                <a:srgbClr val="003366"/>
              </a:solidFill>
              <a:latin typeface="Arial"/>
            </a:endParaRPr>
          </a:p>
          <a:p>
            <a:pPr defTabSz="685800">
              <a:defRPr/>
            </a:pPr>
            <a:r>
              <a:rPr lang="en-GB" altLang="en-US" kern="0" dirty="0">
                <a:solidFill>
                  <a:srgbClr val="003366"/>
                </a:solidFill>
                <a:latin typeface="Arial"/>
              </a:rPr>
              <a:t>“Optics” – does it look secure and well managed</a:t>
            </a:r>
          </a:p>
          <a:p>
            <a:pPr lvl="1" defTabSz="685800">
              <a:defRPr/>
            </a:pPr>
            <a:r>
              <a:rPr lang="en-GB" altLang="en-US" sz="2000" kern="0" dirty="0">
                <a:solidFill>
                  <a:srgbClr val="003366"/>
                </a:solidFill>
                <a:latin typeface="Arial"/>
              </a:rPr>
              <a:t>Papers only every on tables, in tray or in scanner</a:t>
            </a:r>
          </a:p>
          <a:p>
            <a:pPr marL="0" indent="0" algn="ctr" defTabSz="685800">
              <a:buNone/>
              <a:defRPr/>
            </a:pPr>
            <a:r>
              <a:rPr lang="en-GB" altLang="en-US" sz="2000" b="1" kern="0" dirty="0">
                <a:solidFill>
                  <a:srgbClr val="003366"/>
                </a:solidFill>
                <a:latin typeface="Arial"/>
              </a:rPr>
              <a:t>“To deliver results in which there is full confidence”</a:t>
            </a:r>
          </a:p>
          <a:p>
            <a:pPr defTabSz="685800">
              <a:defRPr/>
            </a:pPr>
            <a:endParaRPr lang="en-GB" altLang="en-US" sz="2000" i="1" kern="0" dirty="0">
              <a:solidFill>
                <a:srgbClr val="00336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667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897" y="667940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25693" y="2247455"/>
            <a:ext cx="2516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Contingency Planning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1881" y="2247455"/>
            <a:ext cx="5626968" cy="34723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developed contingency plans</a:t>
            </a:r>
          </a:p>
          <a:p>
            <a:pPr lvl="1"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 issues</a:t>
            </a:r>
          </a:p>
          <a:p>
            <a:pPr lvl="1"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risks of loss of staff, venue, </a:t>
            </a:r>
            <a:r>
              <a:rPr lang="en-GB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 </a:t>
            </a:r>
            <a:r>
              <a:rPr lang="en-GB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Reserve Staff</a:t>
            </a:r>
          </a:p>
          <a:p>
            <a:pPr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location</a:t>
            </a:r>
          </a:p>
          <a:p>
            <a:pPr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 count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31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897" y="667940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228850"/>
            <a:ext cx="2516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Close of Poll / overnight or early morning?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24866" y="2060848"/>
            <a:ext cx="5681025" cy="3802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Receipt of Boxes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Reconciliation and Storing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Have you got all your marked registers?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Checklists</a:t>
            </a:r>
          </a:p>
          <a:p>
            <a:pPr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Checking of BP 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Accounts, Identify Potential Errors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BPAs ready for registration/verification at count </a:t>
            </a:r>
            <a:r>
              <a:rPr lang="en-GB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GB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 of Unused and Spoilt BP’s and Partial Completion of Verification Statement  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Overnight?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Batch Trays labelled and in order</a:t>
            </a:r>
          </a:p>
        </p:txBody>
      </p:sp>
    </p:spTree>
    <p:extLst>
      <p:ext uri="{BB962C8B-B14F-4D97-AF65-F5344CB8AC3E}">
        <p14:creationId xmlns:p14="http://schemas.microsoft.com/office/powerpoint/2010/main" val="405554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228850"/>
            <a:ext cx="2516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kern="0" dirty="0">
                <a:solidFill>
                  <a:srgbClr val="0099CC"/>
                </a:solidFill>
                <a:latin typeface="Arial"/>
              </a:rPr>
              <a:t>Close of Poll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75856" y="2228851"/>
            <a:ext cx="5410944" cy="27843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Postal Vote verification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invite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 and agents </a:t>
            </a:r>
          </a:p>
          <a:p>
            <a:pPr marL="363538" marR="0" lvl="1" indent="-36353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move to c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ount venue</a:t>
            </a:r>
            <a:endParaRPr lang="en-GB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to invite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 and agents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checking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unused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spoilt after close of poll. Let them know your intentions at briefings.</a:t>
            </a:r>
            <a:endParaRPr lang="en-GB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45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916832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Management of the Count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424064" y="1288678"/>
            <a:ext cx="5338936" cy="53086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Leadership of RO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Professional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Use of Management Screen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New information 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available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Bar chart of first preferences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Workflow 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to manage / monitor different workstreams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Good PA System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Need for flexible Supervisory Staff who know the entire process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Reduce Bottlenecks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If you spot a problem - intervene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 can’t do everything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109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916832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Ballot box opening and batching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59832" y="1556792"/>
            <a:ext cx="5626968" cy="45693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Where?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Large enough area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 tables 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let papers fall to floor!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Candidates/Agents can scrutinise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Opportunity to see every paper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Staff up 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appropriately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Potential bottleneck in process</a:t>
            </a:r>
          </a:p>
          <a:p>
            <a:pPr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Plan for 30 BP’s sorted (unfold and orient)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minute per pair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awaiting registration this time  - straight to scan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Ward order?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what you prefer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163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6672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916832"/>
            <a:ext cx="2516188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685800" eaLnBrk="1" hangingPunct="1">
              <a:defRPr/>
            </a:pPr>
            <a:r>
              <a:rPr lang="en-GB" altLang="en-US" sz="2400" kern="0" dirty="0">
                <a:solidFill>
                  <a:srgbClr val="0099CC"/>
                </a:solidFill>
                <a:latin typeface="Arial"/>
              </a:rPr>
              <a:t>Registration / Verification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897188" y="1916832"/>
            <a:ext cx="5789612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This time it is just inputting BPA total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Accuracy when inputting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Double check -  work in pairs?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Papers go straight to  “Awaiting Scanning”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All Postal Vote batches available for Registration immediately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Establish the flow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SET OF STAFF THIS TIME -  MONITOR WHOLE </a:t>
            </a:r>
            <a:r>
              <a:rPr lang="en-GB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788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C_Powerpoint">
  <a:themeElements>
    <a:clrScheme name="Default Design 2">
      <a:dk1>
        <a:srgbClr val="003366"/>
      </a:dk1>
      <a:lt1>
        <a:srgbClr val="FFFFFF"/>
      </a:lt1>
      <a:dk2>
        <a:srgbClr val="0099CC"/>
      </a:dk2>
      <a:lt2>
        <a:srgbClr val="CCCCCC"/>
      </a:lt2>
      <a:accent1>
        <a:srgbClr val="0099CC"/>
      </a:accent1>
      <a:accent2>
        <a:srgbClr val="CC0066"/>
      </a:accent2>
      <a:accent3>
        <a:srgbClr val="FFFFFF"/>
      </a:accent3>
      <a:accent4>
        <a:srgbClr val="002A56"/>
      </a:accent4>
      <a:accent5>
        <a:srgbClr val="AACAE2"/>
      </a:accent5>
      <a:accent6>
        <a:srgbClr val="B9005C"/>
      </a:accent6>
      <a:hlink>
        <a:srgbClr val="333333"/>
      </a:hlink>
      <a:folHlink>
        <a:srgbClr val="0099CC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CCCCCC"/>
        </a:dk1>
        <a:lt1>
          <a:srgbClr val="FFFFFF"/>
        </a:lt1>
        <a:dk2>
          <a:srgbClr val="003366"/>
        </a:dk2>
        <a:lt2>
          <a:srgbClr val="0099CC"/>
        </a:lt2>
        <a:accent1>
          <a:srgbClr val="0099CC"/>
        </a:accent1>
        <a:accent2>
          <a:srgbClr val="CC0066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FFFFFF"/>
        </a:lt1>
        <a:dk2>
          <a:srgbClr val="0099CC"/>
        </a:dk2>
        <a:lt2>
          <a:srgbClr val="CCCCCC"/>
        </a:lt2>
        <a:accent1>
          <a:srgbClr val="0099CC"/>
        </a:accent1>
        <a:accent2>
          <a:srgbClr val="CC0066"/>
        </a:accent2>
        <a:accent3>
          <a:srgbClr val="FFFFFF"/>
        </a:accent3>
        <a:accent4>
          <a:srgbClr val="002A56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CCCCCC"/>
    </a:dk1>
    <a:lt1>
      <a:srgbClr val="FFFFFF"/>
    </a:lt1>
    <a:dk2>
      <a:srgbClr val="003366"/>
    </a:dk2>
    <a:lt2>
      <a:srgbClr val="0099CC"/>
    </a:lt2>
    <a:accent1>
      <a:srgbClr val="0099CC"/>
    </a:accent1>
    <a:accent2>
      <a:srgbClr val="CC0066"/>
    </a:accent2>
    <a:accent3>
      <a:srgbClr val="AAADB8"/>
    </a:accent3>
    <a:accent4>
      <a:srgbClr val="DADADA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FNCT-146-2081</_dlc_DocId>
    <_dlc_DocIdUrl xmlns="59f2ac4d-bc1b-4a76-93f7-e962465fc57b">
      <Url>http://skynet/dm/Functions/ta/_layouts/DocIdRedir.aspx?ID=FNCT-146-2081</Url>
      <Description>FNCT-146-2081</Description>
    </_dlc_DocIdUrl>
  </documentManagement>
</p:properties>
</file>

<file path=customXml/itemProps1.xml><?xml version="1.0" encoding="utf-8"?>
<ds:datastoreItem xmlns:ds="http://schemas.openxmlformats.org/officeDocument/2006/customXml" ds:itemID="{BBEC2DEB-7228-4406-BAC6-2DF8FD7C7B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ee7444-1920-4882-a7e4-354e0bb124a7"/>
    <ds:schemaRef ds:uri="bc90169a-923b-41ac-982e-76cb1e36c5ab"/>
    <ds:schemaRef ds:uri="9c5b7532-e3ca-476b-a7af-f7cb57a9bce5"/>
    <ds:schemaRef ds:uri="e67714ae-5cca-4d80-a049-b4b1f0ec46d0"/>
    <ds:schemaRef ds:uri="59f2ac4d-bc1b-4a76-93f7-e962465fc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2BDB12-7822-40C3-877C-7F99E4B30F7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70890B3-77A7-4CCA-89B2-0D0B8F69D46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6A4AB37-738E-4753-AAB6-E9F45333696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97F4995-16FC-4EDC-BD99-CF892F52ADEF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9f2ac4d-bc1b-4a76-93f7-e962465fc57b"/>
    <ds:schemaRef ds:uri="http://purl.org/dc/terms/"/>
    <ds:schemaRef ds:uri="e67714ae-5cca-4d80-a049-b4b1f0ec46d0"/>
    <ds:schemaRef ds:uri="9c5b7532-e3ca-476b-a7af-f7cb57a9bce5"/>
    <ds:schemaRef ds:uri="http://schemas.microsoft.com/office/2006/documentManagement/types"/>
    <ds:schemaRef ds:uri="baee7444-1920-4882-a7e4-354e0bb124a7"/>
    <ds:schemaRef ds:uri="bc90169a-923b-41ac-982e-76cb1e36c5a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702</Words>
  <Application>Microsoft Office PowerPoint</Application>
  <PresentationFormat>On-screen Show (4:3)</PresentationFormat>
  <Paragraphs>139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</vt:lpstr>
      <vt:lpstr>1_Office Theme</vt:lpstr>
      <vt:lpstr>EC_Powerpoint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Edinburgh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060117Count management SG</dc:title>
  <dc:creator>Chris Highcock</dc:creator>
  <cp:lastModifiedBy>Martin McKeown</cp:lastModifiedBy>
  <cp:revision>186</cp:revision>
  <dcterms:created xsi:type="dcterms:W3CDTF">2014-11-18T09:46:26Z</dcterms:created>
  <dcterms:modified xsi:type="dcterms:W3CDTF">2022-01-26T15:25:57Z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0x010100DBF22B2F9E624BBA857B72BB0A0E43030047A170BF56D84028BBD1AE15D54364B9007364DFDBE94BE54599771DBE1E767953</vt:lpwstr>
  </property>
  <property fmtid="{D5CDD505-2E9C-101B-9397-08002B2CF9AE}" pid="4" name="_dlc_DocIdItemGuid">
    <vt:lpwstr>b93fa302-74aa-483a-9de7-6346c018511d</vt:lpwstr>
  </property>
  <property fmtid="{D5CDD505-2E9C-101B-9397-08002B2CF9AE}" pid="5" name="Financial_x0020_year">
    <vt:lpwstr/>
  </property>
  <property fmtid="{D5CDD505-2E9C-101B-9397-08002B2CF9AE}" pid="6" name="Audience1">
    <vt:lpwstr>1;#All staff|1a1e0e6e-8d96-4235-ac5f-9f1dcc3600b0</vt:lpwstr>
  </property>
  <property fmtid="{D5CDD505-2E9C-101B-9397-08002B2CF9AE}" pid="7" name="Countries">
    <vt:lpwstr>47;#Scotland|7896b347-8f24-42d4-9779-392f273074b5</vt:lpwstr>
  </property>
  <property fmtid="{D5CDD505-2E9C-101B-9397-08002B2CF9AE}" pid="8" name="Order">
    <vt:r8>208100</vt:r8>
  </property>
  <property fmtid="{D5CDD505-2E9C-101B-9397-08002B2CF9AE}" pid="9" name="TaxKeyword">
    <vt:lpwstr/>
  </property>
  <property fmtid="{D5CDD505-2E9C-101B-9397-08002B2CF9AE}" pid="10" name="ECSubject">
    <vt:lpwstr>66;#Local government elections|5a21ae26-924a-4744-a4dc-0e03c1213209</vt:lpwstr>
  </property>
  <property fmtid="{D5CDD505-2E9C-101B-9397-08002B2CF9AE}" pid="11" name="Calendar_x0020_Year">
    <vt:lpwstr>2471;#2017|e743382d-a956-4c3d-b21e-8f088efd99a3</vt:lpwstr>
  </property>
  <property fmtid="{D5CDD505-2E9C-101B-9397-08002B2CF9AE}" pid="12" name="GPMS marking">
    <vt:lpwstr>801;#Official|77462fb2-11a1-4cd5-8628-4e6081b9477e</vt:lpwstr>
  </property>
  <property fmtid="{D5CDD505-2E9C-101B-9397-08002B2CF9AE}" pid="13" name="GPMS_x0020_marking">
    <vt:lpwstr>801;#Official|77462fb2-11a1-4cd5-8628-4e6081b9477e</vt:lpwstr>
  </property>
  <property fmtid="{D5CDD505-2E9C-101B-9397-08002B2CF9AE}" pid="14" name="TaxKeywordTaxHTField">
    <vt:lpwstr/>
  </property>
  <property fmtid="{D5CDD505-2E9C-101B-9397-08002B2CF9AE}" pid="15" name="Calendar Year">
    <vt:lpwstr>2471</vt:lpwstr>
  </property>
  <property fmtid="{D5CDD505-2E9C-101B-9397-08002B2CF9AE}" pid="16" name="Financial year">
    <vt:lpwstr/>
  </property>
</Properties>
</file>