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notesMasterIdLst>
    <p:notesMasterId r:id="rId20"/>
  </p:notesMasterIdLst>
  <p:sldIdLst>
    <p:sldId id="297" r:id="rId8"/>
    <p:sldId id="298" r:id="rId9"/>
    <p:sldId id="299" r:id="rId10"/>
    <p:sldId id="300" r:id="rId11"/>
    <p:sldId id="308" r:id="rId12"/>
    <p:sldId id="301" r:id="rId13"/>
    <p:sldId id="302" r:id="rId14"/>
    <p:sldId id="306" r:id="rId15"/>
    <p:sldId id="303" r:id="rId16"/>
    <p:sldId id="307" r:id="rId17"/>
    <p:sldId id="304" r:id="rId18"/>
    <p:sldId id="309" r:id="rId19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86" autoAdjust="0"/>
  </p:normalViewPr>
  <p:slideViewPr>
    <p:cSldViewPr>
      <p:cViewPr varScale="1">
        <p:scale>
          <a:sx n="77" d="100"/>
          <a:sy n="77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E5467-63A5-4600-AC32-D910BC84D4C0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C2072-7B5F-4BA8-973F-4DC805837B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715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F87BD70-E387-420B-B124-DF4714A1EF3D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6323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8539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813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552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06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846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 dirty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455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86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8804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323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 dirty="0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650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B84C3A-85CF-41CF-B608-6275713ACFF2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541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2588" y="1827213"/>
            <a:ext cx="8380412" cy="1143000"/>
          </a:xfrm>
        </p:spPr>
        <p:txBody>
          <a:bodyPr/>
          <a:lstStyle>
            <a:lvl1pPr>
              <a:defRPr sz="5800"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113213"/>
            <a:ext cx="83820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68616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8617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8618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  <p:pic>
        <p:nvPicPr>
          <p:cNvPr id="68622" name="Picture 14" descr="D:\EC_Electoral Commission\MASTER LOGOS\rgb files\BMP\electoral com_rev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888" y="152400"/>
            <a:ext cx="2601912" cy="151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0362"/>
            <a:ext cx="1401763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6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828800"/>
            <a:ext cx="2133600" cy="4267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828800"/>
            <a:ext cx="6248400" cy="4267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429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28800"/>
            <a:ext cx="2516188" cy="426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2971800" y="1828800"/>
            <a:ext cx="5943600" cy="4267200"/>
          </a:xfrm>
        </p:spPr>
        <p:txBody>
          <a:bodyPr/>
          <a:lstStyle/>
          <a:p>
            <a:r>
              <a:rPr lang="en-US"/>
              <a:t>Click icon to add SmartArt graphic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477000"/>
            <a:ext cx="1371600" cy="228600"/>
          </a:xfrm>
        </p:spPr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3656013" cy="2286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10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28800"/>
            <a:ext cx="2516188" cy="426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971800" y="1828800"/>
            <a:ext cx="5943600" cy="42672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477000"/>
            <a:ext cx="1371600" cy="228600"/>
          </a:xfrm>
        </p:spPr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3656013" cy="2286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51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26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100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1800" y="1828800"/>
            <a:ext cx="2895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800" y="1828800"/>
            <a:ext cx="2895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64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88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80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688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47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48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71800" y="1828800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477000"/>
            <a:ext cx="1371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fld id="{1787BDD8-711D-4536-B84B-196E43F7597B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36560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983A1D0-ED8F-4483-A526-1512305E2F2A}" type="slidenum">
              <a:rPr lang="en-GB" smtClean="0"/>
              <a:t>‹#›</a:t>
            </a:fld>
            <a:endParaRPr lang="en-GB"/>
          </a:p>
        </p:txBody>
      </p:sp>
      <p:pic>
        <p:nvPicPr>
          <p:cNvPr id="1035" name="Picture 11" descr="D:\EC_Electoral Commission\MASTER LOGOS\rgb files\BMP\electoral com_rgb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713" y="152400"/>
            <a:ext cx="2605087" cy="151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1949"/>
            <a:ext cx="1401763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0287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4351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778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235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692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149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606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332038"/>
            <a:ext cx="8534400" cy="15684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sz="3600" dirty="0"/>
              <a:t>Awareness Raising and </a:t>
            </a:r>
          </a:p>
          <a:p>
            <a:pPr marL="0" indent="0" algn="ctr">
              <a:buFontTx/>
              <a:buNone/>
            </a:pPr>
            <a:r>
              <a:rPr lang="en-US" altLang="en-US" sz="3600" dirty="0"/>
              <a:t>Stakeholder Engagement</a:t>
            </a:r>
            <a:endParaRPr lang="en-GB" altLang="en-US" sz="3600" dirty="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536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8925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323850" y="4419600"/>
            <a:ext cx="8672513" cy="171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GB" altLang="en-US" sz="2000" i="1" kern="0" dirty="0" smtClean="0">
                <a:solidFill>
                  <a:srgbClr val="002060"/>
                </a:solidFill>
              </a:rPr>
              <a:t>Chaired by Andrew Kerr OBE. RO for City of Edinburgh and EMB member. Presented by Catherine </a:t>
            </a:r>
            <a:r>
              <a:rPr lang="en-GB" altLang="en-US" sz="2000" i="1" kern="0" dirty="0">
                <a:solidFill>
                  <a:srgbClr val="002060"/>
                </a:solidFill>
              </a:rPr>
              <a:t>Heggie, </a:t>
            </a:r>
            <a:r>
              <a:rPr lang="en-GB" altLang="en-US" sz="2000" i="1" kern="0" dirty="0" smtClean="0">
                <a:solidFill>
                  <a:srgbClr val="002060"/>
                </a:solidFill>
              </a:rPr>
              <a:t>Partnerships and Information Officer, Electoral </a:t>
            </a:r>
            <a:r>
              <a:rPr lang="en-GB" altLang="en-US" sz="2000" i="1" kern="0" dirty="0" smtClean="0">
                <a:solidFill>
                  <a:srgbClr val="002060"/>
                </a:solidFill>
              </a:rPr>
              <a:t>Commission, </a:t>
            </a:r>
            <a:r>
              <a:rPr lang="en-GB" altLang="en-US" sz="2000" i="1" kern="0" smtClean="0">
                <a:solidFill>
                  <a:srgbClr val="002060"/>
                </a:solidFill>
              </a:rPr>
              <a:t>Pete Wildman, EMB Board Member.</a:t>
            </a:r>
            <a:endParaRPr lang="en-US" altLang="en-US" sz="2000" i="1" kern="0" dirty="0"/>
          </a:p>
        </p:txBody>
      </p:sp>
    </p:spTree>
    <p:extLst>
      <p:ext uri="{BB962C8B-B14F-4D97-AF65-F5344CB8AC3E}">
        <p14:creationId xmlns:p14="http://schemas.microsoft.com/office/powerpoint/2010/main" val="3417883350"/>
      </p:ext>
    </p:extLst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Partner resources and support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Voter information guide in various formats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Guide for blind and partially sighted voters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Guides for professionals working with prisoners, domestic abuse survivors and people without a settled 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FAQ for New Scots and guide for community group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10 March: Welcome to your vote awareness day to target foreign citizens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Events</a:t>
            </a:r>
          </a:p>
          <a:p>
            <a:pPr marL="0" indent="0">
              <a:buFontTx/>
              <a:buNone/>
            </a:pPr>
            <a:endParaRPr lang="en-GB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0206938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How you can support the campaign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dirty="0"/>
              <a:t>Share voter registration and information graphics and resources</a:t>
            </a:r>
          </a:p>
          <a:p>
            <a:r>
              <a:rPr lang="en-GB" altLang="en-US" dirty="0"/>
              <a:t>Provide clear information at the polling place and in postal ballot packs</a:t>
            </a:r>
          </a:p>
          <a:p>
            <a:r>
              <a:rPr lang="en-GB" altLang="en-US" dirty="0"/>
              <a:t>Share learning resources with schools and youth groups</a:t>
            </a:r>
          </a:p>
          <a:p>
            <a:r>
              <a:rPr lang="en-GB" altLang="en-US" dirty="0"/>
              <a:t>Support Welcome to your vote day on 10 March</a:t>
            </a:r>
          </a:p>
          <a:p>
            <a:r>
              <a:rPr lang="en-GB" altLang="en-US" dirty="0"/>
              <a:t>Work with local disability groups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1704920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Discussion Points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dirty="0"/>
              <a:t>How can </a:t>
            </a:r>
            <a:r>
              <a:rPr lang="en-GB" altLang="en-US" dirty="0" smtClean="0"/>
              <a:t>EROs </a:t>
            </a:r>
            <a:r>
              <a:rPr lang="en-GB" altLang="en-US" dirty="0"/>
              <a:t>and </a:t>
            </a:r>
            <a:r>
              <a:rPr lang="en-GB" altLang="en-US" dirty="0" smtClean="0"/>
              <a:t>ROs </a:t>
            </a:r>
            <a:r>
              <a:rPr lang="en-GB" altLang="en-US" dirty="0"/>
              <a:t>work together to promote registration and turnout in your area?</a:t>
            </a:r>
          </a:p>
          <a:p>
            <a:endParaRPr lang="en-GB" altLang="en-US" dirty="0"/>
          </a:p>
          <a:p>
            <a:r>
              <a:rPr lang="en-GB" altLang="en-US" dirty="0" smtClean="0"/>
              <a:t>Do you understand your own role in promoting the election and in assisting voters?</a:t>
            </a:r>
            <a:endParaRPr lang="en-GB" altLang="en-US" dirty="0"/>
          </a:p>
          <a:p>
            <a:endParaRPr lang="en-GB" altLang="en-US" dirty="0"/>
          </a:p>
          <a:p>
            <a:r>
              <a:rPr lang="en-GB" altLang="en-US" dirty="0" smtClean="0"/>
              <a:t>Are you aware of the range of materials available from </a:t>
            </a:r>
            <a:r>
              <a:rPr lang="en-GB" altLang="en-US" dirty="0"/>
              <a:t>the Electoral </a:t>
            </a:r>
            <a:r>
              <a:rPr lang="en-GB" altLang="en-US" dirty="0" smtClean="0"/>
              <a:t>Commission to assist you?</a:t>
            </a:r>
            <a:endParaRPr lang="en-GB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2707544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Session 5: Delivering the elections under COVID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dirty="0"/>
              <a:t>Aim: To set out what the Electoral Commission is doing to promote awareness of the elections including voter registration and voting under STV.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3001596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Campaign aims: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Encourage people to register to vote by 18 </a:t>
            </a:r>
            <a:r>
              <a:rPr lang="en-GB" dirty="0" smtClean="0"/>
              <a:t>April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Ensure people can cast their vote with confidence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686139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Voter registration – Got 5?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1828800"/>
            <a:ext cx="5992688" cy="4267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dirty="0"/>
              <a:t>Targeted at incidentally unregistered (16-34 year olds, private renters and recent movers)</a:t>
            </a:r>
          </a:p>
          <a:p>
            <a:pPr lvl="0"/>
            <a:r>
              <a:rPr lang="en-GB" dirty="0"/>
              <a:t>Will run on TV, video-on-demand, audio, online display, social and a gaming platform</a:t>
            </a:r>
          </a:p>
          <a:p>
            <a:r>
              <a:rPr lang="en-GB" dirty="0"/>
              <a:t>Running mid-March to 18 April</a:t>
            </a:r>
          </a:p>
          <a:p>
            <a:pPr marL="0" lvl="0" indent="0">
              <a:buNone/>
            </a:pPr>
            <a:endParaRPr lang="en-GB" dirty="0"/>
          </a:p>
          <a:p>
            <a:endParaRPr lang="en-GB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08" y="4863283"/>
            <a:ext cx="2643372" cy="158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366226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Voter registration – Welcome to your vote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1828800"/>
            <a:ext cx="5860504" cy="4267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dirty="0"/>
              <a:t>Paid digital campaign </a:t>
            </a:r>
          </a:p>
          <a:p>
            <a:r>
              <a:rPr lang="en-GB" altLang="en-US" dirty="0"/>
              <a:t>targeted at 16 and 17 year olds</a:t>
            </a:r>
          </a:p>
          <a:p>
            <a:pPr lvl="0"/>
            <a:r>
              <a:rPr lang="en-GB" dirty="0"/>
              <a:t>Aims to raise awareness of the right to vote</a:t>
            </a:r>
          </a:p>
          <a:p>
            <a:pPr lvl="0"/>
            <a:r>
              <a:rPr lang="en-GB" dirty="0"/>
              <a:t>Will run on Facebook, Instagram and Snapchat</a:t>
            </a:r>
          </a:p>
          <a:p>
            <a:r>
              <a:rPr lang="en-GB" dirty="0"/>
              <a:t>Running mid-March to 18 April</a:t>
            </a:r>
          </a:p>
          <a:p>
            <a:pPr marL="0" lvl="0" indent="0">
              <a:buNone/>
            </a:pPr>
            <a:endParaRPr lang="en-GB" dirty="0"/>
          </a:p>
          <a:p>
            <a:endParaRPr lang="en-GB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37" y="4150868"/>
            <a:ext cx="2316088" cy="231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65687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Voter registration – Welcome to your vote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1828800"/>
            <a:ext cx="5860504" cy="4267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/>
              <a:t>Welcome to your vote week</a:t>
            </a:r>
          </a:p>
          <a:p>
            <a:r>
              <a:rPr lang="en-GB" dirty="0"/>
              <a:t>New learning resources</a:t>
            </a:r>
          </a:p>
          <a:p>
            <a:r>
              <a:rPr lang="en-GB" dirty="0"/>
              <a:t>Teacher training</a:t>
            </a:r>
          </a:p>
          <a:p>
            <a:pPr lvl="0"/>
            <a:endParaRPr lang="en-GB" dirty="0"/>
          </a:p>
          <a:p>
            <a:endParaRPr lang="en-GB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0821574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Voter information</a:t>
            </a:r>
            <a:br>
              <a:rPr lang="en-GB" altLang="en-US" dirty="0"/>
            </a:br>
            <a:endParaRPr lang="en-GB" alt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en-GB" altLang="en-US" dirty="0"/>
              <a:t>Voter information booklet</a:t>
            </a:r>
          </a:p>
          <a:p>
            <a:r>
              <a:rPr lang="en-GB" dirty="0"/>
              <a:t>Household delivery w/c 28 March</a:t>
            </a:r>
          </a:p>
          <a:p>
            <a:pPr marL="285750" lvl="1">
              <a:buFont typeface="Arial" panose="020B0604020202020204" pitchFamily="34" charset="0"/>
              <a:buChar char="•"/>
            </a:pPr>
            <a:r>
              <a:rPr lang="en-GB" sz="2400" dirty="0">
                <a:ea typeface="+mn-ea"/>
                <a:cs typeface="+mn-cs"/>
              </a:rPr>
              <a:t>How to register</a:t>
            </a:r>
          </a:p>
          <a:p>
            <a:pPr marL="285750" lvl="1">
              <a:buFont typeface="Arial" panose="020B0604020202020204" pitchFamily="34" charset="0"/>
              <a:buChar char="•"/>
            </a:pPr>
            <a:r>
              <a:rPr lang="en-GB" sz="2400" dirty="0">
                <a:ea typeface="+mn-ea"/>
                <a:cs typeface="+mn-cs"/>
              </a:rPr>
              <a:t>How you can vote (including how to apply for an absent vote)</a:t>
            </a:r>
          </a:p>
          <a:p>
            <a:pPr marL="285750" lvl="1">
              <a:buFont typeface="Arial" panose="020B0604020202020204" pitchFamily="34" charset="0"/>
              <a:buChar char="•"/>
            </a:pPr>
            <a:r>
              <a:rPr lang="en-GB" sz="2400" dirty="0">
                <a:ea typeface="+mn-ea"/>
                <a:cs typeface="+mn-cs"/>
              </a:rPr>
              <a:t>Covid safety measures</a:t>
            </a:r>
          </a:p>
          <a:p>
            <a:pPr marL="285750" lvl="1">
              <a:buFont typeface="Arial" panose="020B0604020202020204" pitchFamily="34" charset="0"/>
              <a:buChar char="•"/>
            </a:pPr>
            <a:r>
              <a:rPr lang="en-GB" sz="2400" dirty="0">
                <a:ea typeface="+mn-ea"/>
                <a:cs typeface="+mn-cs"/>
              </a:rPr>
              <a:t>How to complete the ballot paper</a:t>
            </a:r>
            <a:endParaRPr lang="en-GB" dirty="0">
              <a:solidFill>
                <a:srgbClr val="FF0000"/>
              </a:solidFill>
            </a:endParaRPr>
          </a:p>
          <a:p>
            <a:pPr lvl="0"/>
            <a:r>
              <a:rPr lang="en-GB" dirty="0"/>
              <a:t>Alternative formats</a:t>
            </a:r>
          </a:p>
          <a:p>
            <a:endParaRPr lang="en-GB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0408726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Voter information</a:t>
            </a:r>
            <a:br>
              <a:rPr lang="en-GB" altLang="en-US" dirty="0"/>
            </a:br>
            <a:endParaRPr lang="en-GB" alt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1828800"/>
            <a:ext cx="6280720" cy="4267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dirty="0"/>
              <a:t>STV animation</a:t>
            </a:r>
          </a:p>
          <a:p>
            <a:r>
              <a:rPr lang="en-GB" dirty="0"/>
              <a:t>Paid for digital advertising</a:t>
            </a:r>
          </a:p>
          <a:p>
            <a:r>
              <a:rPr lang="en-GB" dirty="0"/>
              <a:t>Stakeholder resources</a:t>
            </a:r>
          </a:p>
          <a:p>
            <a:endParaRPr lang="en-GB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284984"/>
            <a:ext cx="1872208" cy="33283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172" y="3284984"/>
            <a:ext cx="1872208" cy="33283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103" y="3284984"/>
            <a:ext cx="1872208" cy="3328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812583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/>
              <a:t>Partnerships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dirty="0"/>
              <a:t>Disability organisations</a:t>
            </a:r>
          </a:p>
          <a:p>
            <a:r>
              <a:rPr lang="en-GB" altLang="en-US" dirty="0"/>
              <a:t>Education and youth partners</a:t>
            </a:r>
          </a:p>
          <a:p>
            <a:r>
              <a:rPr lang="en-GB" altLang="en-US" dirty="0"/>
              <a:t>Consulates and other organisations who work with New Scots</a:t>
            </a:r>
          </a:p>
          <a:p>
            <a:r>
              <a:rPr lang="en-GB" altLang="en-US" dirty="0"/>
              <a:t>Charities working with Black, Asian and Minority Ethnic communities</a:t>
            </a:r>
          </a:p>
          <a:p>
            <a:r>
              <a:rPr lang="en-GB" altLang="en-US" dirty="0"/>
              <a:t>Homelessness charities</a:t>
            </a:r>
          </a:p>
          <a:p>
            <a:r>
              <a:rPr lang="en-GB" altLang="en-US" dirty="0"/>
              <a:t>Domestic abuse charities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3366"/>
              </a:solidFill>
              <a:latin typeface="Times" panose="02020603050405020304" pitchFamily="18" charset="0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9280167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EC_Powerpoint">
  <a:themeElements>
    <a:clrScheme name="Default Design 2">
      <a:dk1>
        <a:srgbClr val="003366"/>
      </a:dk1>
      <a:lt1>
        <a:srgbClr val="FFFFFF"/>
      </a:lt1>
      <a:dk2>
        <a:srgbClr val="0099CC"/>
      </a:dk2>
      <a:lt2>
        <a:srgbClr val="CCCCCC"/>
      </a:lt2>
      <a:accent1>
        <a:srgbClr val="0099CC"/>
      </a:accent1>
      <a:accent2>
        <a:srgbClr val="CC0066"/>
      </a:accent2>
      <a:accent3>
        <a:srgbClr val="FFFFFF"/>
      </a:accent3>
      <a:accent4>
        <a:srgbClr val="002A56"/>
      </a:accent4>
      <a:accent5>
        <a:srgbClr val="AACAE2"/>
      </a:accent5>
      <a:accent6>
        <a:srgbClr val="B9005C"/>
      </a:accent6>
      <a:hlink>
        <a:srgbClr val="333333"/>
      </a:hlink>
      <a:folHlink>
        <a:srgbClr val="0099CC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CCCCCC"/>
        </a:dk1>
        <a:lt1>
          <a:srgbClr val="FFFFFF"/>
        </a:lt1>
        <a:dk2>
          <a:srgbClr val="003366"/>
        </a:dk2>
        <a:lt2>
          <a:srgbClr val="0099CC"/>
        </a:lt2>
        <a:accent1>
          <a:srgbClr val="0099CC"/>
        </a:accent1>
        <a:accent2>
          <a:srgbClr val="CC0066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B9005C"/>
        </a:accent6>
        <a:hlink>
          <a:srgbClr val="333333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3366"/>
        </a:dk1>
        <a:lt1>
          <a:srgbClr val="FFFFFF"/>
        </a:lt1>
        <a:dk2>
          <a:srgbClr val="0099CC"/>
        </a:dk2>
        <a:lt2>
          <a:srgbClr val="CCCCCC"/>
        </a:lt2>
        <a:accent1>
          <a:srgbClr val="0099CC"/>
        </a:accent1>
        <a:accent2>
          <a:srgbClr val="CC0066"/>
        </a:accent2>
        <a:accent3>
          <a:srgbClr val="FFFFFF"/>
        </a:accent3>
        <a:accent4>
          <a:srgbClr val="002A56"/>
        </a:accent4>
        <a:accent5>
          <a:srgbClr val="AACAE2"/>
        </a:accent5>
        <a:accent6>
          <a:srgbClr val="B9005C"/>
        </a:accent6>
        <a:hlink>
          <a:srgbClr val="333333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CCCCCC"/>
    </a:dk1>
    <a:lt1>
      <a:srgbClr val="FFFFFF"/>
    </a:lt1>
    <a:dk2>
      <a:srgbClr val="003366"/>
    </a:dk2>
    <a:lt2>
      <a:srgbClr val="0099CC"/>
    </a:lt2>
    <a:accent1>
      <a:srgbClr val="0099CC"/>
    </a:accent1>
    <a:accent2>
      <a:srgbClr val="CC0066"/>
    </a:accent2>
    <a:accent3>
      <a:srgbClr val="AAADB8"/>
    </a:accent3>
    <a:accent4>
      <a:srgbClr val="DADADA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42db2267-da8a-4033-a749-d2c129898989" ContentTypeId="0x010100C9ADBE5EDAD5E947B0458271EF26F4F30D" PreviousValue="true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0b644c8d-8442-43d3-b70d-a766ab8538c3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Scotland</TermName>
          <TermId xmlns="http://schemas.microsoft.com/office/infopath/2007/PartnerControls">7896b347-8f24-42d4-9779-392f273074b5</TermId>
        </TermInfo>
      </Terms>
    </b9ca678d06974d1b9a589aa70f41520a>
    <Owner xmlns="0b644c8d-8442-43d3-b70d-a766ab8538c3">
      <UserInfo>
        <DisplayName>Catherine Heggie</DisplayName>
        <AccountId>554</AccountId>
        <AccountType/>
      </UserInfo>
    </Owner>
    <o4f6c70134b64a99b8a9c18b6cabc6d3 xmlns="0b644c8d-8442-43d3-b70d-a766ab8538c3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2022</TermName>
          <TermId xmlns="http://schemas.microsoft.com/office/infopath/2007/PartnerControls">657d2793-57c8-49b3-9537-c6e7b9cf9230</TermId>
        </TermInfo>
      </Terms>
    </o4f6c70134b64a99b8a9c18b6cabc6d3>
    <ArticleName xmlns="0b644c8d-8442-43d3-b70d-a766ab8538c3" xsi:nil="true"/>
    <j4f12893337a4eac9e2d2c696f543b80 xmlns="0b644c8d-8442-43d3-b70d-a766ab8538c3">
      <Terms xmlns="http://schemas.microsoft.com/office/infopath/2007/PartnerControls"/>
    </j4f12893337a4eac9e2d2c696f543b80>
    <TaxCatchAll xmlns="0b644c8d-8442-43d3-b70d-a766ab8538c3">
      <Value>3669</Value>
      <Value>136</Value>
      <Value>110</Value>
      <Value>2</Value>
      <Value>1</Value>
      <Value>119</Value>
    </TaxCatchAll>
    <j5093c87c62f4e2ea96105d295eed61a xmlns="0b644c8d-8442-43d3-b70d-a766ab8538c3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0b644c8d-8442-43d3-b70d-a766ab8538c3">7 years</Retention>
    <k8d136f7c151492e9a8c9a3ff7eb0306 xmlns="0b644c8d-8442-43d3-b70d-a766ab8538c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Public Awareness</TermName>
          <TermId xmlns="http://schemas.microsoft.com/office/infopath/2007/PartnerControls">0f9a05f9-0ce0-498d-884b-2e239996805b</TermId>
        </TermInfo>
        <TermInfo xmlns="http://schemas.microsoft.com/office/infopath/2007/PartnerControls">
          <TermName xmlns="http://schemas.microsoft.com/office/infopath/2007/PartnerControls">Local government elections</TermName>
          <TermId xmlns="http://schemas.microsoft.com/office/infopath/2007/PartnerControls">5a21ae26-924a-4744-a4dc-0e03c1213209</TermId>
        </TermInfo>
      </Terms>
    </k8d136f7c151492e9a8c9a3ff7eb0306>
    <b78556a5ab004a83993a9660bce6152c xmlns="0b644c8d-8442-43d3-b70d-a766ab8538c3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0b644c8d-8442-43d3-b70d-a766ab8538c3">TX6SW6SUV4E4-163038315-5890</_dlc_DocId>
    <_dlc_DocIdUrl xmlns="0b644c8d-8442-43d3-b70d-a766ab8538c3">
      <Url>http://skynet/dm/Functions/ta/_layouts/15/DocIdRedir.aspx?ID=TX6SW6SUV4E4-163038315-5890</Url>
      <Description>TX6SW6SUV4E4-163038315-5890</Description>
    </_dlc_DocIdUrl>
    <Original_x0020_Modified_x0020_By xmlns="aea3ac04-4c0e-4c3f-bc68-19f8c60eb285" xsi:nil="true"/>
    <Original_x0020_Creator xmlns="aea3ac04-4c0e-4c3f-bc68-19f8c60eb285" xsi:nil="true"/>
  </documentManagement>
</p:properti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C9ADBE5EDAD5E947B0458271EF26F4F30D00B77C77E10B3A2C4294849F74F180A9D2" ma:contentTypeVersion="52" ma:contentTypeDescription="Word Document Content Type" ma:contentTypeScope="" ma:versionID="b5a75df57a589db036139ff272ae8834">
  <xsd:schema xmlns:xsd="http://www.w3.org/2001/XMLSchema" xmlns:xs="http://www.w3.org/2001/XMLSchema" xmlns:p="http://schemas.microsoft.com/office/2006/metadata/properties" xmlns:ns2="0b644c8d-8442-43d3-b70d-a766ab8538c3" xmlns:ns3="aea3ac04-4c0e-4c3f-bc68-19f8c60eb285" xmlns:ns4="c0973202-7c92-449b-a95a-8ec26691ea65" targetNamespace="http://schemas.microsoft.com/office/2006/metadata/properties" ma:root="true" ma:fieldsID="edb15eeb1974168f2aef814d35282e3d" ns2:_="" ns3:_="" ns4:_="">
    <xsd:import namespace="0b644c8d-8442-43d3-b70d-a766ab8538c3"/>
    <xsd:import namespace="aea3ac04-4c0e-4c3f-bc68-19f8c60eb285"/>
    <xsd:import namespace="c0973202-7c92-449b-a95a-8ec26691ea65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Retention"/>
                <xsd:element ref="ns2:_dlc_DocIdPersistId" minOccurs="0"/>
                <xsd:element ref="ns2:ArticleName" minOccurs="0"/>
                <xsd:element ref="ns2:j5093c87c62f4e2ea96105d295eed61a" minOccurs="0"/>
                <xsd:element ref="ns2:TaxCatchAll" minOccurs="0"/>
                <xsd:element ref="ns2:TaxCatchAllLabel" minOccurs="0"/>
                <xsd:element ref="ns2:k8d136f7c151492e9a8c9a3ff7eb0306" minOccurs="0"/>
                <xsd:element ref="ns2:o4f6c70134b64a99b8a9c18b6cabc6d3" minOccurs="0"/>
                <xsd:element ref="ns2:_dlc_DocId" minOccurs="0"/>
                <xsd:element ref="ns2:b78556a5ab004a83993a9660bce6152c" minOccurs="0"/>
                <xsd:element ref="ns2:b9ca678d06974d1b9a589aa70f41520a" minOccurs="0"/>
                <xsd:element ref="ns2:j4f12893337a4eac9e2d2c696f543b80" minOccurs="0"/>
                <xsd:element ref="ns2:_dlc_DocIdUrl" minOccurs="0"/>
                <xsd:element ref="ns3:Original_x0020_Creator" minOccurs="0"/>
                <xsd:element ref="ns3:Original_x0020_Modified_x0020_By" minOccurs="0"/>
                <xsd:element ref="ns4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44c8d-8442-43d3-b70d-a766ab8538c3" elementFormDefault="qualified">
    <xsd:import namespace="http://schemas.microsoft.com/office/2006/documentManagement/types"/>
    <xsd:import namespace="http://schemas.microsoft.com/office/infopath/2007/PartnerControls"/>
    <xsd:element name="Owner" ma:index="4" nillable="true" ma:displayName="Owner" ma:list="UserInfo" ma:SharePointGroup="0" ma:internalName="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tention" ma:index="5" ma:displayName="Retention" ma:default="7 years" ma:format="Dropdown" ma:internalName="Retention" ma:readOnly="false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ArticleName" ma:index="11" nillable="true" ma:displayName="Name" ma:hidden="true" ma:internalName="ArticleName" ma:readOnly="false">
      <xsd:simpleType>
        <xsd:restriction base="dms:Text"/>
      </xsd:simpleType>
    </xsd:element>
    <xsd:element name="j5093c87c62f4e2ea96105d295eed61a" ma:index="13" ma:taxonomy="true" ma:internalName="j5093c87c62f4e2ea96105d295eed61a" ma:taxonomyFieldName="GPMS_x0020_marking" ma:displayName="GPMS marking" ma:readOnly="false" ma:default="1;#Official|77462fb2-11a1-4cd5-8628-4e6081b9477e" ma:fieldId="{35093c87-c62f-4e2e-a961-05d295eed61a}" ma:sspId="42db2267-da8a-4033-a749-d2c129898989" ma:termSetId="1f343abd-db6c-4475-a574-cc7b5b5bdee2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6708adcd-333c-40a9-a727-e91b23fef4c3}" ma:internalName="TaxCatchAll" ma:readOnly="false" ma:showField="CatchAllData" ma:web="c0973202-7c92-449b-a95a-8ec26691ea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description="" ma:hidden="true" ma:list="{6708adcd-333c-40a9-a727-e91b23fef4c3}" ma:internalName="TaxCatchAllLabel" ma:readOnly="true" ma:showField="CatchAllDataLabel" ma:web="c0973202-7c92-449b-a95a-8ec26691ea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8d136f7c151492e9a8c9a3ff7eb0306" ma:index="18" ma:taxonomy="true" ma:internalName="k8d136f7c151492e9a8c9a3ff7eb0306" ma:taxonomyFieldName="ECSubject" ma:displayName="EC Subject" ma:readOnly="false" ma:default="" ma:fieldId="{48d136f7-c151-492e-9a8c-9a3ff7eb0306}" ma:taxonomyMulti="true" ma:sspId="42db2267-da8a-4033-a749-d2c129898989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20" nillable="true" ma:taxonomy="true" ma:internalName="o4f6c70134b64a99b8a9c18b6cabc6d3" ma:taxonomyFieldName="Calendar_x0020_Year" ma:displayName="Calendar Year" ma:readOnly="false" ma:default="1898;#2018|26ca1e8c-16e7-413b-b05d-61c89da0dc68" ma:fieldId="{84f6c701-34b6-4a99-b8a9-c18b6cabc6d3}" ma:sspId="42db2267-da8a-4033-a749-d2c129898989" ma:termSetId="edba5c96-86f2-4f08-a5c2-e39c740b563b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b78556a5ab004a83993a9660bce6152c" ma:index="22" nillable="true" ma:taxonomy="true" ma:internalName="b78556a5ab004a83993a9660bce6152c" ma:taxonomyFieldName="Audience1" ma:displayName="Audience" ma:readOnly="false" ma:default="2;#All staff|1a1e0e6e-8d96-4235-ac5f-9f1dcc3600b0" ma:fieldId="{b78556a5-ab00-4a83-993a-9660bce6152c}" ma:taxonomyMulti="true" ma:sspId="42db2267-da8a-4033-a749-d2c129898989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24" ma:taxonomy="true" ma:internalName="b9ca678d06974d1b9a589aa70f41520a" ma:taxonomyFieldName="Countries" ma:displayName="Country" ma:readOnly="false" ma:default="3;#UK wide|6834a7d2-fb91-47b3-99a3-3181df52306f" ma:fieldId="{b9ca678d-0697-4d1b-9a58-9aa70f41520a}" ma:taxonomyMulti="true" ma:sspId="42db2267-da8a-4033-a749-d2c129898989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26" nillable="true" ma:taxonomy="true" ma:internalName="j4f12893337a4eac9e2d2c696f543b80" ma:taxonomyFieldName="Financial_x0020_year" ma:displayName="Financial year" ma:readOnly="false" ma:default="" ma:fieldId="{34f12893-337a-4eac-9e2d-2c696f543b80}" ma:sspId="42db2267-da8a-4033-a749-d2c129898989" ma:termSetId="e63f34e3-1607-4f97-aade-c4ace54ed86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_dlc_DocIdUrl" ma:index="2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a3ac04-4c0e-4c3f-bc68-19f8c60eb285" elementFormDefault="qualified">
    <xsd:import namespace="http://schemas.microsoft.com/office/2006/documentManagement/types"/>
    <xsd:import namespace="http://schemas.microsoft.com/office/infopath/2007/PartnerControls"/>
    <xsd:element name="Original_x0020_Creator" ma:index="28" nillable="true" ma:displayName="Original Creator" ma:internalName="Original_x0020_Creator">
      <xsd:simpleType>
        <xsd:restriction base="dms:Text"/>
      </xsd:simpleType>
    </xsd:element>
    <xsd:element name="Original_x0020_Modified_x0020_By" ma:index="29" nillable="true" ma:displayName="Original Modified By" ma:internalName="Original_x0020_Modified_x0020_B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973202-7c92-449b-a95a-8ec26691ea65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89D42A-766E-4FB9-B3E3-8FB4FDCC142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567C201-C0DB-41FC-B918-E19ACFD2C57D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73390157-DF1D-465B-BE10-BDF345B63AA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9D7EB1B-F296-461D-A2F5-8946B3455500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32684BC0-0884-46D1-8DC4-7305B77CA82E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0b644c8d-8442-43d3-b70d-a766ab8538c3"/>
    <ds:schemaRef ds:uri="c0973202-7c92-449b-a95a-8ec26691ea65"/>
    <ds:schemaRef ds:uri="http://schemas.microsoft.com/office/2006/documentManagement/types"/>
    <ds:schemaRef ds:uri="aea3ac04-4c0e-4c3f-bc68-19f8c60eb285"/>
    <ds:schemaRef ds:uri="http://www.w3.org/XML/1998/namespace"/>
    <ds:schemaRef ds:uri="http://purl.org/dc/dcmitype/"/>
  </ds:schemaRefs>
</ds:datastoreItem>
</file>

<file path=customXml/itemProps6.xml><?xml version="1.0" encoding="utf-8"?>
<ds:datastoreItem xmlns:ds="http://schemas.openxmlformats.org/officeDocument/2006/customXml" ds:itemID="{95C09CC7-BF83-4245-9BE7-E9C98FF13C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644c8d-8442-43d3-b70d-a766ab8538c3"/>
    <ds:schemaRef ds:uri="aea3ac04-4c0e-4c3f-bc68-19f8c60eb285"/>
    <ds:schemaRef ds:uri="c0973202-7c92-449b-a95a-8ec26691ea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EU Referendum powerpoint template</Template>
  <TotalTime>2057</TotalTime>
  <Words>440</Words>
  <Application>Microsoft Office PowerPoint</Application>
  <PresentationFormat>On-screen Show (4:3)</PresentationFormat>
  <Paragraphs>73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</vt:lpstr>
      <vt:lpstr>EC_Powerpoint</vt:lpstr>
      <vt:lpstr>PowerPoint Presentation</vt:lpstr>
      <vt:lpstr>Session 5: Delivering the elections under COVID</vt:lpstr>
      <vt:lpstr>Campaign aims:</vt:lpstr>
      <vt:lpstr>Voter registration – Got 5?</vt:lpstr>
      <vt:lpstr>Voter registration – Welcome to your vote</vt:lpstr>
      <vt:lpstr>Voter registration – Welcome to your vote</vt:lpstr>
      <vt:lpstr>Voter information </vt:lpstr>
      <vt:lpstr>Voter information </vt:lpstr>
      <vt:lpstr>Partnerships</vt:lpstr>
      <vt:lpstr>Partner resources and support</vt:lpstr>
      <vt:lpstr>How you can support the campaign</vt:lpstr>
      <vt:lpstr>Discussion Points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for the Scottish Parliament election 5 May 2016 and Referendum on the UK’s membership of the European Union</dc:title>
  <dc:creator>Jonathan Mitchell</dc:creator>
  <cp:lastModifiedBy>Martin McKeown</cp:lastModifiedBy>
  <cp:revision>88</cp:revision>
  <cp:lastPrinted>2016-01-08T16:31:54Z</cp:lastPrinted>
  <dcterms:created xsi:type="dcterms:W3CDTF">2016-01-06T16:52:56Z</dcterms:created>
  <dcterms:modified xsi:type="dcterms:W3CDTF">2022-01-21T16:20:53Z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0x010100C9ADBE5EDAD5E947B0458271EF26F4F30D00B77C77E10B3A2C4294849F74F180A9D2</vt:lpwstr>
  </property>
  <property fmtid="{D5CDD505-2E9C-101B-9397-08002B2CF9AE}" pid="3" name="_dlc_DocIdItemGuid">
    <vt:lpwstr>ca999907-c851-4758-8fff-583dfd065b38</vt:lpwstr>
  </property>
  <property fmtid="{D5CDD505-2E9C-101B-9397-08002B2CF9AE}" pid="4" name="Financial_x0020_year">
    <vt:lpwstr/>
  </property>
  <property fmtid="{D5CDD505-2E9C-101B-9397-08002B2CF9AE}" pid="5" name="TaxKeyword">
    <vt:lpwstr/>
  </property>
  <property fmtid="{D5CDD505-2E9C-101B-9397-08002B2CF9AE}" pid="6" name="Audience1">
    <vt:lpwstr>2;#All staff|1a1e0e6e-8d96-4235-ac5f-9f1dcc3600b0</vt:lpwstr>
  </property>
  <property fmtid="{D5CDD505-2E9C-101B-9397-08002B2CF9AE}" pid="7" name="Countries">
    <vt:lpwstr>110;#Scotland|7896b347-8f24-42d4-9779-392f273074b5</vt:lpwstr>
  </property>
  <property fmtid="{D5CDD505-2E9C-101B-9397-08002B2CF9AE}" pid="8" name="ECSubject">
    <vt:lpwstr>136;#Public Awareness|0f9a05f9-0ce0-498d-884b-2e239996805b;#119;#Local government elections|5a21ae26-924a-4744-a4dc-0e03c1213209</vt:lpwstr>
  </property>
  <property fmtid="{D5CDD505-2E9C-101B-9397-08002B2CF9AE}" pid="9" name="TaxKeywordTaxHTField">
    <vt:lpwstr/>
  </property>
  <property fmtid="{D5CDD505-2E9C-101B-9397-08002B2CF9AE}" pid="10" name="GPMS_x0020_marking">
    <vt:lpwstr>801;#Official|77462fb2-11a1-4cd5-8628-4e6081b9477e</vt:lpwstr>
  </property>
  <property fmtid="{D5CDD505-2E9C-101B-9397-08002B2CF9AE}" pid="11" name="Calendar_x0020_Year">
    <vt:lpwstr>2471;#2017|e743382d-a956-4c3d-b21e-8f088efd99a3</vt:lpwstr>
  </property>
  <property fmtid="{D5CDD505-2E9C-101B-9397-08002B2CF9AE}" pid="12" name="GPMS marking">
    <vt:lpwstr>1;#Official|77462fb2-11a1-4cd5-8628-4e6081b9477e</vt:lpwstr>
  </property>
  <property fmtid="{D5CDD505-2E9C-101B-9397-08002B2CF9AE}" pid="13" name="Calendar Year">
    <vt:lpwstr>3669;#2022|657d2793-57c8-49b3-9537-c6e7b9cf9230</vt:lpwstr>
  </property>
  <property fmtid="{D5CDD505-2E9C-101B-9397-08002B2CF9AE}" pid="14" name="Financial year">
    <vt:lpwstr/>
  </property>
  <property fmtid="{D5CDD505-2E9C-101B-9397-08002B2CF9AE}" pid="15" name="d7e05c9ad6914a3c91fc7c6d52d321c1">
    <vt:lpwstr/>
  </property>
  <property fmtid="{D5CDD505-2E9C-101B-9397-08002B2CF9AE}" pid="16" name="Month">
    <vt:lpwstr/>
  </property>
</Properties>
</file>