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sldIdLst>
    <p:sldId id="267" r:id="rId3"/>
    <p:sldId id="268" r:id="rId4"/>
    <p:sldId id="269" r:id="rId5"/>
    <p:sldId id="278" r:id="rId6"/>
    <p:sldId id="279" r:id="rId7"/>
    <p:sldId id="270" r:id="rId8"/>
    <p:sldId id="271" r:id="rId9"/>
    <p:sldId id="272" r:id="rId10"/>
    <p:sldId id="263" r:id="rId11"/>
    <p:sldId id="274" r:id="rId12"/>
    <p:sldId id="276" r:id="rId13"/>
    <p:sldId id="275" r:id="rId14"/>
    <p:sldId id="27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82" d="100"/>
          <a:sy n="82" d="100"/>
        </p:scale>
        <p:origin x="6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F1D06E-E7C1-4E34-83B3-B633AFE19989}" type="datetimeFigureOut">
              <a:rPr lang="en-GB" smtClean="0"/>
              <a:t>26/01/2022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A91DCE-17A3-4735-92F3-1F9AC08F91A6}" type="slidenum">
              <a:rPr lang="en-GB" smtClean="0"/>
              <a:t>‹#›</a:t>
            </a:fld>
            <a:endParaRPr lang="en-GB"/>
          </a:p>
        </p:txBody>
      </p:sp>
    </p:spTree>
    <p:extLst>
      <p:ext uri="{BB962C8B-B14F-4D97-AF65-F5344CB8AC3E}">
        <p14:creationId xmlns:p14="http://schemas.microsoft.com/office/powerpoint/2010/main" val="2235256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marL="0" marR="0" lvl="0" indent="0" algn="r" defTabSz="917575" rtl="0" eaLnBrk="0" fontAlgn="base" latinLnBrk="0" hangingPunct="0">
              <a:lnSpc>
                <a:spcPct val="100000"/>
              </a:lnSpc>
              <a:spcBef>
                <a:spcPct val="0"/>
              </a:spcBef>
              <a:spcAft>
                <a:spcPct val="0"/>
              </a:spcAft>
              <a:buClrTx/>
              <a:buSzTx/>
              <a:buFontTx/>
              <a:buNone/>
              <a:tabLst/>
              <a:defRPr/>
            </a:pPr>
            <a:fld id="{A4A8E6D8-BEDB-42C6-AA5A-036219303103}" type="slidenum">
              <a:rPr kumimoji="0" lang="en-GB" alt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mn-cs"/>
              </a:rPr>
              <a:pPr marL="0" marR="0" lvl="0" indent="0" algn="r" defTabSz="917575" rtl="0" eaLnBrk="0" fontAlgn="base" latinLnBrk="0" hangingPunct="0">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27718995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electoral com_rev"/>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21184" y="152400"/>
            <a:ext cx="3469216"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Rectangle 2"/>
          <p:cNvSpPr>
            <a:spLocks noGrp="1" noChangeArrowheads="1"/>
          </p:cNvSpPr>
          <p:nvPr>
            <p:ph type="ctrTitle"/>
          </p:nvPr>
        </p:nvSpPr>
        <p:spPr>
          <a:xfrm>
            <a:off x="510117" y="1827213"/>
            <a:ext cx="11173883" cy="1143000"/>
          </a:xfrm>
        </p:spPr>
        <p:txBody>
          <a:bodyPr/>
          <a:lstStyle>
            <a:lvl1pPr>
              <a:defRPr sz="5800"/>
            </a:lvl1pPr>
          </a:lstStyle>
          <a:p>
            <a:pPr lvl="0"/>
            <a:r>
              <a:rPr lang="en-GB" noProof="0"/>
              <a:t>Click to edit Master </a:t>
            </a:r>
            <a:br>
              <a:rPr lang="en-GB" noProof="0"/>
            </a:br>
            <a:r>
              <a:rPr lang="en-GB" noProof="0"/>
              <a:t>title style</a:t>
            </a:r>
          </a:p>
        </p:txBody>
      </p:sp>
      <p:sp>
        <p:nvSpPr>
          <p:cNvPr id="68611" name="Rectangle 3"/>
          <p:cNvSpPr>
            <a:spLocks noGrp="1" noChangeArrowheads="1"/>
          </p:cNvSpPr>
          <p:nvPr>
            <p:ph type="subTitle" idx="1"/>
          </p:nvPr>
        </p:nvSpPr>
        <p:spPr>
          <a:xfrm>
            <a:off x="508000" y="4113213"/>
            <a:ext cx="11176000" cy="1752600"/>
          </a:xfrm>
        </p:spPr>
        <p:txBody>
          <a:bodyPr/>
          <a:lstStyle>
            <a:lvl1pPr marL="0" indent="0">
              <a:buFontTx/>
              <a:buNone/>
              <a:defRPr/>
            </a:lvl1pPr>
          </a:lstStyle>
          <a:p>
            <a:pPr lvl="0"/>
            <a:r>
              <a:rPr lang="en-GB" noProof="0"/>
              <a:t>Click to edit Master subtitle style</a:t>
            </a:r>
          </a:p>
        </p:txBody>
      </p:sp>
      <p:sp>
        <p:nvSpPr>
          <p:cNvPr id="5" name="Date Placeholder 4"/>
          <p:cNvSpPr>
            <a:spLocks noGrp="1" noChangeArrowheads="1"/>
          </p:cNvSpPr>
          <p:nvPr>
            <p:ph type="dt" sz="half" idx="10"/>
          </p:nvPr>
        </p:nvSpPr>
        <p:spPr/>
        <p:txBody>
          <a:bodyPr/>
          <a:lstStyle>
            <a:lvl1pPr eaLnBrk="1" hangingPunct="1">
              <a:defRPr>
                <a:solidFill>
                  <a:srgbClr val="FFFFFF"/>
                </a:solidFill>
              </a:defRPr>
            </a:lvl1pPr>
          </a:lstStyle>
          <a:p>
            <a:pPr>
              <a:defRPr/>
            </a:pPr>
            <a:endParaRPr lang="en-GB"/>
          </a:p>
        </p:txBody>
      </p:sp>
      <p:sp>
        <p:nvSpPr>
          <p:cNvPr id="6" name="Footer Placeholder 5"/>
          <p:cNvSpPr>
            <a:spLocks noGrp="1" noChangeArrowheads="1"/>
          </p:cNvSpPr>
          <p:nvPr>
            <p:ph type="ftr" sz="quarter" idx="11"/>
          </p:nvPr>
        </p:nvSpPr>
        <p:spPr/>
        <p:txBody>
          <a:bodyPr/>
          <a:lstStyle>
            <a:lvl1pPr eaLnBrk="1" hangingPunct="1">
              <a:defRPr>
                <a:solidFill>
                  <a:srgbClr val="FFFFFF"/>
                </a:solidFill>
              </a:defRPr>
            </a:lvl1pPr>
          </a:lstStyle>
          <a:p>
            <a:pPr>
              <a:defRPr/>
            </a:pPr>
            <a:endParaRPr lang="en-GB"/>
          </a:p>
        </p:txBody>
      </p:sp>
      <p:sp>
        <p:nvSpPr>
          <p:cNvPr id="7" name="Slide Number Placeholder 6"/>
          <p:cNvSpPr>
            <a:spLocks noGrp="1" noChangeArrowheads="1"/>
          </p:cNvSpPr>
          <p:nvPr>
            <p:ph type="sldNum" sz="quarter" idx="12"/>
          </p:nvPr>
        </p:nvSpPr>
        <p:spPr/>
        <p:txBody>
          <a:bodyPr/>
          <a:lstStyle>
            <a:lvl1pPr eaLnBrk="1" hangingPunct="1">
              <a:defRPr smtClean="0">
                <a:solidFill>
                  <a:srgbClr val="FFFFFF"/>
                </a:solidFill>
              </a:defRPr>
            </a:lvl1pPr>
          </a:lstStyle>
          <a:p>
            <a:pPr>
              <a:defRPr/>
            </a:pPr>
            <a:fld id="{DA3A83BD-AFA4-4C23-A607-675D817ACC01}" type="slidenum">
              <a:rPr lang="en-GB" altLang="en-US"/>
              <a:pPr>
                <a:defRPr/>
              </a:pPr>
              <a:t>‹#›</a:t>
            </a:fld>
            <a:endParaRPr lang="en-GB" altLang="en-US"/>
          </a:p>
        </p:txBody>
      </p:sp>
    </p:spTree>
    <p:extLst>
      <p:ext uri="{BB962C8B-B14F-4D97-AF65-F5344CB8AC3E}">
        <p14:creationId xmlns:p14="http://schemas.microsoft.com/office/powerpoint/2010/main" val="3675633696"/>
      </p:ext>
    </p:extLst>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5"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6" name="Rectangle 6"/>
          <p:cNvSpPr>
            <a:spLocks noGrp="1" noChangeArrowheads="1"/>
          </p:cNvSpPr>
          <p:nvPr>
            <p:ph type="sldNum" sz="quarter" idx="12"/>
          </p:nvPr>
        </p:nvSpPr>
        <p:spPr/>
        <p:txBody>
          <a:bodyPr/>
          <a:lstStyle>
            <a:lvl1pPr eaLnBrk="1" hangingPunct="1">
              <a:defRPr smtClean="0"/>
            </a:lvl1pPr>
          </a:lstStyle>
          <a:p>
            <a:pPr>
              <a:defRPr/>
            </a:pPr>
            <a:fld id="{AEDF0881-2BBC-4476-8FAE-E6600CBA5A22}" type="slidenum">
              <a:rPr lang="en-GB" altLang="en-US"/>
              <a:pPr>
                <a:defRPr/>
              </a:pPr>
              <a:t>‹#›</a:t>
            </a:fld>
            <a:endParaRPr lang="en-GB" altLang="en-US"/>
          </a:p>
        </p:txBody>
      </p:sp>
    </p:spTree>
    <p:extLst>
      <p:ext uri="{BB962C8B-B14F-4D97-AF65-F5344CB8AC3E}">
        <p14:creationId xmlns:p14="http://schemas.microsoft.com/office/powerpoint/2010/main" val="132515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828800"/>
            <a:ext cx="28448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8000" y="1828800"/>
            <a:ext cx="83312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5"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6" name="Rectangle 6"/>
          <p:cNvSpPr>
            <a:spLocks noGrp="1" noChangeArrowheads="1"/>
          </p:cNvSpPr>
          <p:nvPr>
            <p:ph type="sldNum" sz="quarter" idx="12"/>
          </p:nvPr>
        </p:nvSpPr>
        <p:spPr/>
        <p:txBody>
          <a:bodyPr/>
          <a:lstStyle>
            <a:lvl1pPr eaLnBrk="1" hangingPunct="1">
              <a:defRPr smtClean="0"/>
            </a:lvl1pPr>
          </a:lstStyle>
          <a:p>
            <a:pPr>
              <a:defRPr/>
            </a:pPr>
            <a:fld id="{875403E3-C5D3-42D9-A794-CD6972F6DFA6}" type="slidenum">
              <a:rPr lang="en-GB" altLang="en-US"/>
              <a:pPr>
                <a:defRPr/>
              </a:pPr>
              <a:t>‹#›</a:t>
            </a:fld>
            <a:endParaRPr lang="en-GB" altLang="en-US"/>
          </a:p>
        </p:txBody>
      </p:sp>
    </p:spTree>
    <p:extLst>
      <p:ext uri="{BB962C8B-B14F-4D97-AF65-F5344CB8AC3E}">
        <p14:creationId xmlns:p14="http://schemas.microsoft.com/office/powerpoint/2010/main" val="4145874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5C37FC3-9EC4-435E-BCC9-FC7C04167007}" type="datetimeFigureOut">
              <a:rPr lang="en-GB" smtClean="0"/>
              <a:t>26/01/2022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4183821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C37FC3-9EC4-435E-BCC9-FC7C04167007}" type="datetimeFigureOut">
              <a:rPr lang="en-GB" smtClean="0"/>
              <a:t>26/01/2022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243119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C37FC3-9EC4-435E-BCC9-FC7C04167007}" type="datetimeFigureOut">
              <a:rPr lang="en-GB" smtClean="0"/>
              <a:t>26/01/2022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1914923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5C37FC3-9EC4-435E-BCC9-FC7C04167007}" type="datetimeFigureOut">
              <a:rPr lang="en-GB" smtClean="0"/>
              <a:t>26/01/2022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4263822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5C37FC3-9EC4-435E-BCC9-FC7C04167007}" type="datetimeFigureOut">
              <a:rPr lang="en-GB" smtClean="0"/>
              <a:t>26/01/2022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3402271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5C37FC3-9EC4-435E-BCC9-FC7C04167007}" type="datetimeFigureOut">
              <a:rPr lang="en-GB" smtClean="0"/>
              <a:t>26/01/2022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14799921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37FC3-9EC4-435E-BCC9-FC7C04167007}" type="datetimeFigureOut">
              <a:rPr lang="en-GB" smtClean="0"/>
              <a:t>26/01/2022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9258865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C37FC3-9EC4-435E-BCC9-FC7C04167007}" type="datetimeFigureOut">
              <a:rPr lang="en-GB" smtClean="0"/>
              <a:t>26/01/2022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2799558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5"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6" name="Rectangle 6"/>
          <p:cNvSpPr>
            <a:spLocks noGrp="1" noChangeArrowheads="1"/>
          </p:cNvSpPr>
          <p:nvPr>
            <p:ph type="sldNum" sz="quarter" idx="12"/>
          </p:nvPr>
        </p:nvSpPr>
        <p:spPr/>
        <p:txBody>
          <a:bodyPr/>
          <a:lstStyle>
            <a:lvl1pPr eaLnBrk="1" hangingPunct="1">
              <a:defRPr smtClean="0"/>
            </a:lvl1pPr>
          </a:lstStyle>
          <a:p>
            <a:pPr>
              <a:defRPr/>
            </a:pPr>
            <a:fld id="{A9C18686-910B-480F-AB6F-B963E2E16C2B}" type="slidenum">
              <a:rPr lang="en-GB" altLang="en-US"/>
              <a:pPr>
                <a:defRPr/>
              </a:pPr>
              <a:t>‹#›</a:t>
            </a:fld>
            <a:endParaRPr lang="en-GB" altLang="en-US"/>
          </a:p>
        </p:txBody>
      </p:sp>
    </p:spTree>
    <p:extLst>
      <p:ext uri="{BB962C8B-B14F-4D97-AF65-F5344CB8AC3E}">
        <p14:creationId xmlns:p14="http://schemas.microsoft.com/office/powerpoint/2010/main" val="3119733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C37FC3-9EC4-435E-BCC9-FC7C04167007}" type="datetimeFigureOut">
              <a:rPr lang="en-GB" smtClean="0"/>
              <a:t>26/01/2022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1084401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C37FC3-9EC4-435E-BCC9-FC7C04167007}" type="datetimeFigureOut">
              <a:rPr lang="en-GB" smtClean="0"/>
              <a:t>26/01/2022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2308477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C37FC3-9EC4-435E-BCC9-FC7C04167007}" type="datetimeFigureOut">
              <a:rPr lang="en-GB" smtClean="0"/>
              <a:t>26/01/2022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E4DDE-A99B-4247-B0BE-73519E40FEEC}" type="slidenum">
              <a:rPr lang="en-GB" smtClean="0"/>
              <a:t>‹#›</a:t>
            </a:fld>
            <a:endParaRPr lang="en-GB"/>
          </a:p>
        </p:txBody>
      </p:sp>
    </p:spTree>
    <p:extLst>
      <p:ext uri="{BB962C8B-B14F-4D97-AF65-F5344CB8AC3E}">
        <p14:creationId xmlns:p14="http://schemas.microsoft.com/office/powerpoint/2010/main" val="2060169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5"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6" name="Rectangle 6"/>
          <p:cNvSpPr>
            <a:spLocks noGrp="1" noChangeArrowheads="1"/>
          </p:cNvSpPr>
          <p:nvPr>
            <p:ph type="sldNum" sz="quarter" idx="12"/>
          </p:nvPr>
        </p:nvSpPr>
        <p:spPr/>
        <p:txBody>
          <a:bodyPr/>
          <a:lstStyle>
            <a:lvl1pPr eaLnBrk="1" hangingPunct="1">
              <a:defRPr smtClean="0"/>
            </a:lvl1pPr>
          </a:lstStyle>
          <a:p>
            <a:pPr>
              <a:defRPr/>
            </a:pPr>
            <a:fld id="{5D2FFD2A-55B1-4F8A-B446-9E6ACF1CEF42}" type="slidenum">
              <a:rPr lang="en-GB" altLang="en-US"/>
              <a:pPr>
                <a:defRPr/>
              </a:pPr>
              <a:t>‹#›</a:t>
            </a:fld>
            <a:endParaRPr lang="en-GB" altLang="en-US"/>
          </a:p>
        </p:txBody>
      </p:sp>
    </p:spTree>
    <p:extLst>
      <p:ext uri="{BB962C8B-B14F-4D97-AF65-F5344CB8AC3E}">
        <p14:creationId xmlns:p14="http://schemas.microsoft.com/office/powerpoint/2010/main" val="20102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62400" y="1828800"/>
            <a:ext cx="3860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8026400" y="1828800"/>
            <a:ext cx="3860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noChangeArrowheads="1"/>
          </p:cNvSpPr>
          <p:nvPr>
            <p:ph type="dt" sz="half" idx="10"/>
          </p:nvPr>
        </p:nvSpPr>
        <p:spPr/>
        <p:txBody>
          <a:bodyPr/>
          <a:lstStyle>
            <a:lvl1pPr eaLnBrk="1" hangingPunct="1">
              <a:defRPr/>
            </a:lvl1pPr>
          </a:lstStyle>
          <a:p>
            <a:pPr>
              <a:defRPr/>
            </a:pPr>
            <a:endParaRPr lang="en-GB"/>
          </a:p>
        </p:txBody>
      </p:sp>
      <p:sp>
        <p:nvSpPr>
          <p:cNvPr id="6" name="Footer Placeholder 5"/>
          <p:cNvSpPr>
            <a:spLocks noGrp="1" noChangeArrowheads="1"/>
          </p:cNvSpPr>
          <p:nvPr>
            <p:ph type="ftr" sz="quarter" idx="11"/>
          </p:nvPr>
        </p:nvSpPr>
        <p:spPr/>
        <p:txBody>
          <a:bodyPr/>
          <a:lstStyle>
            <a:lvl1pPr eaLnBrk="1" hangingPunct="1">
              <a:defRPr/>
            </a:lvl1pPr>
          </a:lstStyle>
          <a:p>
            <a:pPr>
              <a:defRPr/>
            </a:pPr>
            <a:endParaRPr lang="en-GB"/>
          </a:p>
        </p:txBody>
      </p:sp>
      <p:sp>
        <p:nvSpPr>
          <p:cNvPr id="7" name="Slide Number Placeholder 6"/>
          <p:cNvSpPr>
            <a:spLocks noGrp="1" noChangeArrowheads="1"/>
          </p:cNvSpPr>
          <p:nvPr>
            <p:ph type="sldNum" sz="quarter" idx="12"/>
          </p:nvPr>
        </p:nvSpPr>
        <p:spPr/>
        <p:txBody>
          <a:bodyPr/>
          <a:lstStyle>
            <a:lvl1pPr eaLnBrk="1" hangingPunct="1">
              <a:defRPr smtClean="0"/>
            </a:lvl1pPr>
          </a:lstStyle>
          <a:p>
            <a:pPr>
              <a:defRPr/>
            </a:pPr>
            <a:fld id="{AEB81149-EBA5-442C-8D12-662735265B12}" type="slidenum">
              <a:rPr lang="en-GB" altLang="en-US"/>
              <a:pPr>
                <a:defRPr/>
              </a:pPr>
              <a:t>‹#›</a:t>
            </a:fld>
            <a:endParaRPr lang="en-GB" altLang="en-US"/>
          </a:p>
        </p:txBody>
      </p:sp>
    </p:spTree>
    <p:extLst>
      <p:ext uri="{BB962C8B-B14F-4D97-AF65-F5344CB8AC3E}">
        <p14:creationId xmlns:p14="http://schemas.microsoft.com/office/powerpoint/2010/main" val="629361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8"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9" name="Rectangle 6"/>
          <p:cNvSpPr>
            <a:spLocks noGrp="1" noChangeArrowheads="1"/>
          </p:cNvSpPr>
          <p:nvPr>
            <p:ph type="sldNum" sz="quarter" idx="12"/>
          </p:nvPr>
        </p:nvSpPr>
        <p:spPr/>
        <p:txBody>
          <a:bodyPr/>
          <a:lstStyle>
            <a:lvl1pPr eaLnBrk="1" hangingPunct="1">
              <a:defRPr smtClean="0"/>
            </a:lvl1pPr>
          </a:lstStyle>
          <a:p>
            <a:pPr>
              <a:defRPr/>
            </a:pPr>
            <a:fld id="{E4358CE9-D6DD-4FB9-8D4D-78590D6192AB}" type="slidenum">
              <a:rPr lang="en-GB" altLang="en-US"/>
              <a:pPr>
                <a:defRPr/>
              </a:pPr>
              <a:t>‹#›</a:t>
            </a:fld>
            <a:endParaRPr lang="en-GB" altLang="en-US"/>
          </a:p>
        </p:txBody>
      </p:sp>
    </p:spTree>
    <p:extLst>
      <p:ext uri="{BB962C8B-B14F-4D97-AF65-F5344CB8AC3E}">
        <p14:creationId xmlns:p14="http://schemas.microsoft.com/office/powerpoint/2010/main" val="183978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4"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5" name="Rectangle 6"/>
          <p:cNvSpPr>
            <a:spLocks noGrp="1" noChangeArrowheads="1"/>
          </p:cNvSpPr>
          <p:nvPr>
            <p:ph type="sldNum" sz="quarter" idx="12"/>
          </p:nvPr>
        </p:nvSpPr>
        <p:spPr/>
        <p:txBody>
          <a:bodyPr/>
          <a:lstStyle>
            <a:lvl1pPr eaLnBrk="1" hangingPunct="1">
              <a:defRPr smtClean="0"/>
            </a:lvl1pPr>
          </a:lstStyle>
          <a:p>
            <a:pPr>
              <a:defRPr/>
            </a:pPr>
            <a:fld id="{AC91357D-4014-4397-B8D2-DE01D980DFA9}" type="slidenum">
              <a:rPr lang="en-GB" altLang="en-US"/>
              <a:pPr>
                <a:defRPr/>
              </a:pPr>
              <a:t>‹#›</a:t>
            </a:fld>
            <a:endParaRPr lang="en-GB" altLang="en-US"/>
          </a:p>
        </p:txBody>
      </p:sp>
    </p:spTree>
    <p:extLst>
      <p:ext uri="{BB962C8B-B14F-4D97-AF65-F5344CB8AC3E}">
        <p14:creationId xmlns:p14="http://schemas.microsoft.com/office/powerpoint/2010/main" val="2854458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1" hangingPunct="1">
              <a:defRPr/>
            </a:lvl1pPr>
          </a:lstStyle>
          <a:p>
            <a:pPr>
              <a:defRPr/>
            </a:pPr>
            <a:endParaRPr lang="en-GB"/>
          </a:p>
        </p:txBody>
      </p:sp>
      <p:sp>
        <p:nvSpPr>
          <p:cNvPr id="3" name="Rectangle 5"/>
          <p:cNvSpPr>
            <a:spLocks noGrp="1" noChangeArrowheads="1"/>
          </p:cNvSpPr>
          <p:nvPr>
            <p:ph type="ftr" sz="quarter" idx="11"/>
          </p:nvPr>
        </p:nvSpPr>
        <p:spPr/>
        <p:txBody>
          <a:bodyPr/>
          <a:lstStyle>
            <a:lvl1pPr eaLnBrk="1" hangingPunct="1">
              <a:defRPr/>
            </a:lvl1pPr>
          </a:lstStyle>
          <a:p>
            <a:pPr>
              <a:defRPr/>
            </a:pPr>
            <a:endParaRPr lang="en-GB"/>
          </a:p>
        </p:txBody>
      </p:sp>
      <p:sp>
        <p:nvSpPr>
          <p:cNvPr id="4" name="Rectangle 6"/>
          <p:cNvSpPr>
            <a:spLocks noGrp="1" noChangeArrowheads="1"/>
          </p:cNvSpPr>
          <p:nvPr>
            <p:ph type="sldNum" sz="quarter" idx="12"/>
          </p:nvPr>
        </p:nvSpPr>
        <p:spPr/>
        <p:txBody>
          <a:bodyPr/>
          <a:lstStyle>
            <a:lvl1pPr eaLnBrk="1" hangingPunct="1">
              <a:defRPr smtClean="0"/>
            </a:lvl1pPr>
          </a:lstStyle>
          <a:p>
            <a:pPr>
              <a:defRPr/>
            </a:pPr>
            <a:fld id="{CD0EA91E-FE90-40ED-8E98-1695E70E5D16}" type="slidenum">
              <a:rPr lang="en-GB" altLang="en-US"/>
              <a:pPr>
                <a:defRPr/>
              </a:pPr>
              <a:t>‹#›</a:t>
            </a:fld>
            <a:endParaRPr lang="en-GB" altLang="en-US"/>
          </a:p>
        </p:txBody>
      </p:sp>
    </p:spTree>
    <p:extLst>
      <p:ext uri="{BB962C8B-B14F-4D97-AF65-F5344CB8AC3E}">
        <p14:creationId xmlns:p14="http://schemas.microsoft.com/office/powerpoint/2010/main" val="112428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1" hangingPunct="1">
              <a:defRPr/>
            </a:lvl1pPr>
          </a:lstStyle>
          <a:p>
            <a:pPr>
              <a:defRPr/>
            </a:pPr>
            <a:endParaRPr lang="en-GB"/>
          </a:p>
        </p:txBody>
      </p:sp>
      <p:sp>
        <p:nvSpPr>
          <p:cNvPr id="6" name="Footer Placeholder 5"/>
          <p:cNvSpPr>
            <a:spLocks noGrp="1" noChangeArrowheads="1"/>
          </p:cNvSpPr>
          <p:nvPr>
            <p:ph type="ftr" sz="quarter" idx="11"/>
          </p:nvPr>
        </p:nvSpPr>
        <p:spPr/>
        <p:txBody>
          <a:bodyPr/>
          <a:lstStyle>
            <a:lvl1pPr eaLnBrk="1" hangingPunct="1">
              <a:defRPr/>
            </a:lvl1pPr>
          </a:lstStyle>
          <a:p>
            <a:pPr>
              <a:defRPr/>
            </a:pPr>
            <a:endParaRPr lang="en-GB"/>
          </a:p>
        </p:txBody>
      </p:sp>
      <p:sp>
        <p:nvSpPr>
          <p:cNvPr id="7" name="Slide Number Placeholder 6"/>
          <p:cNvSpPr>
            <a:spLocks noGrp="1" noChangeArrowheads="1"/>
          </p:cNvSpPr>
          <p:nvPr>
            <p:ph type="sldNum" sz="quarter" idx="12"/>
          </p:nvPr>
        </p:nvSpPr>
        <p:spPr/>
        <p:txBody>
          <a:bodyPr/>
          <a:lstStyle>
            <a:lvl1pPr eaLnBrk="1" hangingPunct="1">
              <a:defRPr smtClean="0"/>
            </a:lvl1pPr>
          </a:lstStyle>
          <a:p>
            <a:pPr>
              <a:defRPr/>
            </a:pPr>
            <a:fld id="{7AD6EBAE-B9BF-45BC-BE3F-8FD94684ADB4}" type="slidenum">
              <a:rPr lang="en-GB" altLang="en-US"/>
              <a:pPr>
                <a:defRPr/>
              </a:pPr>
              <a:t>‹#›</a:t>
            </a:fld>
            <a:endParaRPr lang="en-GB" altLang="en-US"/>
          </a:p>
        </p:txBody>
      </p:sp>
    </p:spTree>
    <p:extLst>
      <p:ext uri="{BB962C8B-B14F-4D97-AF65-F5344CB8AC3E}">
        <p14:creationId xmlns:p14="http://schemas.microsoft.com/office/powerpoint/2010/main" val="2248588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1" hangingPunct="1">
              <a:defRPr/>
            </a:lvl1pPr>
          </a:lstStyle>
          <a:p>
            <a:pPr>
              <a:defRPr/>
            </a:pPr>
            <a:endParaRPr lang="en-GB"/>
          </a:p>
        </p:txBody>
      </p:sp>
      <p:sp>
        <p:nvSpPr>
          <p:cNvPr id="6" name="Footer Placeholder 5"/>
          <p:cNvSpPr>
            <a:spLocks noGrp="1" noChangeArrowheads="1"/>
          </p:cNvSpPr>
          <p:nvPr>
            <p:ph type="ftr" sz="quarter" idx="11"/>
          </p:nvPr>
        </p:nvSpPr>
        <p:spPr/>
        <p:txBody>
          <a:bodyPr/>
          <a:lstStyle>
            <a:lvl1pPr eaLnBrk="1" hangingPunct="1">
              <a:defRPr/>
            </a:lvl1pPr>
          </a:lstStyle>
          <a:p>
            <a:pPr>
              <a:defRPr/>
            </a:pPr>
            <a:endParaRPr lang="en-GB"/>
          </a:p>
        </p:txBody>
      </p:sp>
      <p:sp>
        <p:nvSpPr>
          <p:cNvPr id="7" name="Slide Number Placeholder 6"/>
          <p:cNvSpPr>
            <a:spLocks noGrp="1" noChangeArrowheads="1"/>
          </p:cNvSpPr>
          <p:nvPr>
            <p:ph type="sldNum" sz="quarter" idx="12"/>
          </p:nvPr>
        </p:nvSpPr>
        <p:spPr/>
        <p:txBody>
          <a:bodyPr/>
          <a:lstStyle>
            <a:lvl1pPr eaLnBrk="1" hangingPunct="1">
              <a:defRPr smtClean="0"/>
            </a:lvl1pPr>
          </a:lstStyle>
          <a:p>
            <a:pPr>
              <a:defRPr/>
            </a:pPr>
            <a:fld id="{A53ED64C-7AFD-450B-AB2E-FACEE822A63D}" type="slidenum">
              <a:rPr lang="en-GB" altLang="en-US"/>
              <a:pPr>
                <a:defRPr/>
              </a:pPr>
              <a:t>‹#›</a:t>
            </a:fld>
            <a:endParaRPr lang="en-GB" altLang="en-US"/>
          </a:p>
        </p:txBody>
      </p:sp>
    </p:spTree>
    <p:extLst>
      <p:ext uri="{BB962C8B-B14F-4D97-AF65-F5344CB8AC3E}">
        <p14:creationId xmlns:p14="http://schemas.microsoft.com/office/powerpoint/2010/main" val="877465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508000" y="6477000"/>
            <a:ext cx="1828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solidFill>
                  <a:srgbClr val="003366"/>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4165601" y="6477000"/>
            <a:ext cx="4874684"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defRPr sz="1000">
                <a:solidFill>
                  <a:srgbClr val="003366"/>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9347200" y="6477000"/>
            <a:ext cx="2540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0" hangingPunct="0">
              <a:defRPr sz="1400" smtClean="0">
                <a:solidFill>
                  <a:srgbClr val="003366"/>
                </a:solidFill>
              </a:defRPr>
            </a:lvl1pPr>
          </a:lstStyle>
          <a:p>
            <a:pPr>
              <a:defRPr/>
            </a:pPr>
            <a:fld id="{879D7BB0-693C-4990-B78C-DCB9B1BEA663}" type="slidenum">
              <a:rPr lang="en-GB" altLang="en-US"/>
              <a:pPr>
                <a:defRPr/>
              </a:pPr>
              <a:t>‹#›</a:t>
            </a:fld>
            <a:endParaRPr lang="en-GB" altLang="en-US"/>
          </a:p>
        </p:txBody>
      </p:sp>
      <p:pic>
        <p:nvPicPr>
          <p:cNvPr id="1031" name="Picture 11" descr="electoral com_rgb"/>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616952" y="152401"/>
            <a:ext cx="3473449"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10213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p:titleStyle>
    <p:body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37FC3-9EC4-435E-BCC9-FC7C04167007}" type="datetimeFigureOut">
              <a:rPr lang="en-GB" smtClean="0"/>
              <a:t>26/01/2022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E4DDE-A99B-4247-B0BE-73519E40FEEC}" type="slidenum">
              <a:rPr lang="en-GB" smtClean="0"/>
              <a:t>‹#›</a:t>
            </a:fld>
            <a:endParaRPr lang="en-GB"/>
          </a:p>
        </p:txBody>
      </p:sp>
    </p:spTree>
    <p:extLst>
      <p:ext uri="{BB962C8B-B14F-4D97-AF65-F5344CB8AC3E}">
        <p14:creationId xmlns:p14="http://schemas.microsoft.com/office/powerpoint/2010/main" val="10164888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hyperlink" Target="mailto:infoscotland@electoralcommission.org.uk"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Framework for the Election</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Aim: To outline the legislative and regulatory framework under which the election will be delivered and the support and guidance available from the Electoral Commission and the EMB.</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000" b="0" i="1" u="none" strike="noStrike" kern="0" cap="none" spc="0" normalizeH="0" baseline="0" noProof="0" dirty="0" smtClean="0">
                <a:ln>
                  <a:noFill/>
                </a:ln>
                <a:solidFill>
                  <a:srgbClr val="003366"/>
                </a:solidFill>
                <a:effectLst/>
                <a:uLnTx/>
                <a:uFillTx/>
                <a:latin typeface="Arial"/>
                <a:ea typeface="+mn-ea"/>
                <a:cs typeface="+mn-cs"/>
              </a:rPr>
              <a:t>Chaired by </a:t>
            </a:r>
            <a:r>
              <a:rPr lang="en-GB" altLang="en-US" sz="2000" i="1" kern="0" dirty="0">
                <a:solidFill>
                  <a:srgbClr val="003366"/>
                </a:solidFill>
                <a:latin typeface="Arial"/>
              </a:rPr>
              <a:t>A</a:t>
            </a:r>
            <a:r>
              <a:rPr kumimoji="0" lang="en-GB" altLang="en-US" sz="2000" b="0" i="1" u="none" strike="noStrike" kern="0" cap="none" spc="0" normalizeH="0" baseline="0" noProof="0" dirty="0" err="1" smtClean="0">
                <a:ln>
                  <a:noFill/>
                </a:ln>
                <a:solidFill>
                  <a:srgbClr val="003366"/>
                </a:solidFill>
                <a:effectLst/>
                <a:uLnTx/>
                <a:uFillTx/>
                <a:latin typeface="Arial"/>
                <a:ea typeface="+mn-ea"/>
                <a:cs typeface="+mn-cs"/>
              </a:rPr>
              <a:t>ndy</a:t>
            </a:r>
            <a:r>
              <a:rPr kumimoji="0" lang="en-GB" altLang="en-US" sz="2000" b="0" i="1" u="none" strike="noStrike" kern="0" cap="none" spc="0" normalizeH="0" baseline="0" noProof="0" dirty="0" smtClean="0">
                <a:ln>
                  <a:noFill/>
                </a:ln>
                <a:solidFill>
                  <a:srgbClr val="003366"/>
                </a:solidFill>
                <a:effectLst/>
                <a:uLnTx/>
                <a:uFillTx/>
                <a:latin typeface="Arial"/>
                <a:ea typeface="+mn-ea"/>
                <a:cs typeface="+mn-cs"/>
              </a:rPr>
              <a:t> O’Neill, Head of Electoral Commission, Scotland.  </a:t>
            </a:r>
            <a:r>
              <a:rPr kumimoji="0" lang="en-GB" altLang="en-US" sz="2000" b="0" i="1" u="none" strike="noStrike" kern="0" cap="none" spc="0" normalizeH="0" baseline="0" noProof="0" smtClean="0">
                <a:ln>
                  <a:noFill/>
                </a:ln>
                <a:solidFill>
                  <a:srgbClr val="003366"/>
                </a:solidFill>
                <a:effectLst/>
                <a:uLnTx/>
                <a:uFillTx/>
                <a:latin typeface="Arial"/>
                <a:ea typeface="+mn-ea"/>
                <a:cs typeface="+mn-cs"/>
              </a:rPr>
              <a:t>Presented by Martin </a:t>
            </a:r>
            <a:r>
              <a:rPr kumimoji="0" lang="en-GB" altLang="en-US" sz="2000" b="0" i="1" u="none" strike="noStrike" kern="0" cap="none" spc="0" normalizeH="0" baseline="0" noProof="0" dirty="0">
                <a:ln>
                  <a:noFill/>
                </a:ln>
                <a:solidFill>
                  <a:srgbClr val="003366"/>
                </a:solidFill>
                <a:effectLst/>
                <a:uLnTx/>
                <a:uFillTx/>
                <a:latin typeface="Arial"/>
                <a:ea typeface="+mn-ea"/>
                <a:cs typeface="+mn-cs"/>
              </a:rPr>
              <a:t>McKeown, Electoral Commission, Chris </a:t>
            </a:r>
            <a:r>
              <a:rPr kumimoji="0" lang="en-GB" altLang="en-US" sz="2000" b="0" i="1" u="none" strike="noStrike" kern="0" cap="none" spc="0" normalizeH="0" baseline="0" noProof="0" dirty="0" smtClean="0">
                <a:ln>
                  <a:noFill/>
                </a:ln>
                <a:solidFill>
                  <a:srgbClr val="003366"/>
                </a:solidFill>
                <a:effectLst/>
                <a:uLnTx/>
                <a:uFillTx/>
                <a:latin typeface="Arial"/>
                <a:ea typeface="+mn-ea"/>
                <a:cs typeface="+mn-cs"/>
              </a:rPr>
              <a:t>Highcock and Pete Wildman, </a:t>
            </a:r>
            <a:r>
              <a:rPr kumimoji="0" lang="en-GB" altLang="en-US" sz="2000" b="0" i="1" u="none" strike="noStrike" kern="0" cap="none" spc="0" normalizeH="0" baseline="0" noProof="0" dirty="0">
                <a:ln>
                  <a:noFill/>
                </a:ln>
                <a:solidFill>
                  <a:srgbClr val="003366"/>
                </a:solidFill>
                <a:effectLst/>
                <a:uLnTx/>
                <a:uFillTx/>
                <a:latin typeface="Arial"/>
                <a:ea typeface="+mn-ea"/>
                <a:cs typeface="+mn-cs"/>
              </a:rPr>
              <a:t>Electoral Management </a:t>
            </a:r>
            <a:r>
              <a:rPr kumimoji="0" lang="en-GB" altLang="en-US" sz="2000" b="0" i="1" u="none" strike="noStrike" kern="0" cap="none" spc="0" normalizeH="0" baseline="0" noProof="0" dirty="0" smtClean="0">
                <a:ln>
                  <a:noFill/>
                </a:ln>
                <a:solidFill>
                  <a:srgbClr val="003366"/>
                </a:solidFill>
                <a:effectLst/>
                <a:uLnTx/>
                <a:uFillTx/>
                <a:latin typeface="Arial"/>
                <a:ea typeface="+mn-ea"/>
                <a:cs typeface="+mn-cs"/>
              </a:rPr>
              <a:t>Board for Scotland.</a:t>
            </a:r>
            <a:endParaRPr kumimoji="0" lang="en-GB" altLang="en-US" sz="2000" b="0" i="1"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2160741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Performance Standards</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352800" y="1844675"/>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We have arranged catch ups with ROs in the run up to the polls.  </a:t>
            </a:r>
            <a:endParaRPr kumimoji="0" lang="en-GB" altLang="en-US" sz="2400" b="0" i="0" u="none" strike="noStrike" kern="0" cap="none" spc="0" normalizeH="0" baseline="0" noProof="0" dirty="0" smtClean="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None/>
              <a:tabLst/>
              <a:defRPr/>
            </a:pPr>
            <a:endParaRPr kumimoji="0" lang="en-GB" altLang="en-US" sz="2400" b="0" i="0" u="none" strike="noStrike" kern="0" cap="none" spc="0" normalizeH="0" baseline="0" noProof="0" dirty="0" smtClean="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lang="en-GB" altLang="en-US" kern="0" dirty="0" smtClean="0">
                <a:solidFill>
                  <a:srgbClr val="003366"/>
                </a:solidFill>
                <a:latin typeface="Arial"/>
              </a:rPr>
              <a:t>We will catch up with EROs.</a:t>
            </a:r>
          </a:p>
          <a:p>
            <a:pPr marL="0" marR="0" lvl="0" indent="0" algn="l" defTabSz="914400" rtl="0" eaLnBrk="0" fontAlgn="base" latinLnBrk="0" hangingPunct="0">
              <a:lnSpc>
                <a:spcPct val="100000"/>
              </a:lnSpc>
              <a:spcBef>
                <a:spcPct val="20000"/>
              </a:spcBef>
              <a:spcAft>
                <a:spcPct val="0"/>
              </a:spcAft>
              <a:buClrTx/>
              <a:buSz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We will report on performance as part of our post election report.</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2218623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Post election reporting </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rPr>
              <a:t>We have a duty to report on the elections after the event, including duty to report on what ROs are doing around accessibility.</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rPr>
              <a:t>Our reports are informed by feedback from voters, administrators and campaigners, as well as through engagement and observations.</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rPr>
              <a:t>We will make such recommendations as we think are necessary in our reports. </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856494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Other supports available from the Commission</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rPr>
              <a:t>The Commission’s Scotland Team is available to provide advice and support in the run up to the May polls.</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hlinkClick r:id="rId4"/>
              </a:rPr>
              <a:t>infoscotland@electoralcommission.org.uk</a:t>
            </a:r>
            <a:endParaRPr kumimoji="0" lang="en-GB" altLang="en-US" sz="2400" b="0" i="0" u="none" strike="noStrike" kern="0" cap="none" spc="0" normalizeH="0" baseline="0" noProof="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a:ln>
                  <a:noFill/>
                </a:ln>
                <a:solidFill>
                  <a:srgbClr val="003366"/>
                </a:solidFill>
                <a:effectLst/>
                <a:uLnTx/>
                <a:uFillTx/>
                <a:latin typeface="Arial"/>
                <a:ea typeface="+mn-ea"/>
                <a:cs typeface="+mn-cs"/>
              </a:rPr>
              <a:t>Tel. 0131 2250200</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3345529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dirty="0">
                <a:ln>
                  <a:noFill/>
                </a:ln>
                <a:solidFill>
                  <a:srgbClr val="0099CC"/>
                </a:solidFill>
                <a:effectLst/>
                <a:uLnTx/>
                <a:uFillTx/>
                <a:latin typeface="Arial"/>
                <a:ea typeface="+mj-ea"/>
                <a:cs typeface="+mj-cs"/>
              </a:rPr>
              <a:t>Discussion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dirty="0">
                <a:ln>
                  <a:noFill/>
                </a:ln>
                <a:solidFill>
                  <a:srgbClr val="0099CC"/>
                </a:solidFill>
                <a:effectLst/>
                <a:uLnTx/>
                <a:uFillTx/>
                <a:latin typeface="Arial"/>
                <a:ea typeface="+mj-ea"/>
                <a:cs typeface="+mj-cs"/>
              </a:rPr>
              <a:t>Points</a:t>
            </a: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r>
              <a:rPr lang="en-GB" altLang="en-US" kern="0" dirty="0" smtClean="0">
                <a:solidFill>
                  <a:srgbClr val="003366"/>
                </a:solidFill>
                <a:latin typeface="Arial"/>
              </a:rPr>
              <a:t>Are there areas where you need particular support from the Electoral Commission.</a:t>
            </a:r>
          </a:p>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endParaRPr lang="en-GB" altLang="en-US" kern="0" dirty="0">
              <a:solidFill>
                <a:srgbClr val="003366"/>
              </a:solidFill>
              <a:latin typeface="Arial"/>
            </a:endParaRPr>
          </a:p>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r>
              <a:rPr lang="en-GB" altLang="en-US" kern="0" dirty="0" smtClean="0">
                <a:solidFill>
                  <a:srgbClr val="003366"/>
                </a:solidFill>
                <a:latin typeface="Arial"/>
              </a:rPr>
              <a:t>Do you understand the distinct roles of the EMB and EC in relation to guidance.</a:t>
            </a:r>
          </a:p>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endParaRPr lang="en-GB" altLang="en-US" kern="0" dirty="0">
              <a:solidFill>
                <a:srgbClr val="003366"/>
              </a:solidFill>
              <a:latin typeface="Arial"/>
            </a:endParaRPr>
          </a:p>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r>
              <a:rPr lang="en-GB" altLang="en-US" kern="0" dirty="0" smtClean="0">
                <a:solidFill>
                  <a:srgbClr val="003366"/>
                </a:solidFill>
                <a:latin typeface="Arial"/>
              </a:rPr>
              <a:t>Are there any areas not covered by EC guidance that you think </a:t>
            </a:r>
            <a:r>
              <a:rPr lang="en-GB" altLang="en-US" kern="0" smtClean="0">
                <a:solidFill>
                  <a:srgbClr val="003366"/>
                </a:solidFill>
                <a:latin typeface="Arial"/>
              </a:rPr>
              <a:t>should be?</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208743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Framework for the Election</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Aim: To outline the legislative and regulatory framework under which the election will be delivered and the support and guidance available from the Electoral Commission and the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EMB.</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2148712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1" y="1828800"/>
            <a:ext cx="269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The legal and regulatory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framework</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399692" y="1812925"/>
            <a:ext cx="8487508"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The Election will be conducted in terms of the rules set out in the Scottish Local Government Elections Order 2011, the RPA 1983, and other statutory provisions.</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6 new SSIs have been made by the Scottish Parliament in recent months all of which impact on the May polls.  One SSI is outstanding.</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ROs must also follow the EMB Convener’s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directions.</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endParaRPr lang="en-GB" altLang="en-US" kern="0" dirty="0">
              <a:solidFill>
                <a:srgbClr val="003366"/>
              </a:solidFill>
              <a:latin typeface="Arial"/>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ROs and EROs subject to EC Performance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Standards.</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214500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1" y="1828800"/>
            <a:ext cx="269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The legal and regulatory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framework</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399692" y="1812925"/>
            <a:ext cx="8487508"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sz="2000" dirty="0">
                <a:solidFill>
                  <a:srgbClr val="002060"/>
                </a:solidFill>
                <a:latin typeface="Arial" panose="020B0604020202020204" pitchFamily="34" charset="0"/>
                <a:cs typeface="Arial" panose="020B0604020202020204" pitchFamily="34" charset="0"/>
              </a:rPr>
              <a:t>The Local Electoral Administration and Registration Services (Scotland) Act 2006 (Commencement No. 6  Order </a:t>
            </a:r>
            <a:r>
              <a:rPr lang="en-GB" sz="2000" dirty="0" smtClean="0">
                <a:solidFill>
                  <a:srgbClr val="002060"/>
                </a:solidFill>
                <a:latin typeface="Arial" panose="020B0604020202020204" pitchFamily="34" charset="0"/>
                <a:cs typeface="Arial" panose="020B0604020202020204" pitchFamily="34" charset="0"/>
              </a:rPr>
              <a:t>2021</a:t>
            </a:r>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The Scottish Elections </a:t>
            </a:r>
            <a:r>
              <a:rPr lang="en-GB" sz="2000" dirty="0" smtClean="0">
                <a:solidFill>
                  <a:srgbClr val="002060"/>
                </a:solidFill>
                <a:latin typeface="Arial" panose="020B0604020202020204" pitchFamily="34" charset="0"/>
                <a:cs typeface="Arial" panose="020B0604020202020204" pitchFamily="34" charset="0"/>
              </a:rPr>
              <a:t>(</a:t>
            </a:r>
            <a:r>
              <a:rPr lang="en-GB" sz="2000" dirty="0">
                <a:solidFill>
                  <a:srgbClr val="002060"/>
                </a:solidFill>
                <a:latin typeface="Arial" panose="020B0604020202020204" pitchFamily="34" charset="0"/>
                <a:cs typeface="Arial" panose="020B0604020202020204" pitchFamily="34" charset="0"/>
              </a:rPr>
              <a:t>Reform) Act 2020 (Commencement No. 3 and Transitional Provision) Order </a:t>
            </a:r>
            <a:r>
              <a:rPr lang="en-GB" sz="2000" dirty="0" smtClean="0">
                <a:solidFill>
                  <a:srgbClr val="002060"/>
                </a:solidFill>
                <a:latin typeface="Arial" panose="020B0604020202020204" pitchFamily="34" charset="0"/>
                <a:cs typeface="Arial" panose="020B0604020202020204" pitchFamily="34" charset="0"/>
              </a:rPr>
              <a:t>2021</a:t>
            </a:r>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The Representation of the People (Absent Voting at Local Government Elections) (Scotland) Amendment Regulations </a:t>
            </a:r>
            <a:r>
              <a:rPr lang="en-GB" sz="2000" dirty="0" smtClean="0">
                <a:solidFill>
                  <a:srgbClr val="002060"/>
                </a:solidFill>
                <a:latin typeface="Arial" panose="020B0604020202020204" pitchFamily="34" charset="0"/>
                <a:cs typeface="Arial" panose="020B0604020202020204" pitchFamily="34" charset="0"/>
              </a:rPr>
              <a:t>2021</a:t>
            </a:r>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Scottish Local </a:t>
            </a:r>
            <a:r>
              <a:rPr lang="en-GB" sz="2000" dirty="0" err="1" smtClean="0">
                <a:solidFill>
                  <a:srgbClr val="002060"/>
                </a:solidFill>
                <a:latin typeface="Arial" panose="020B0604020202020204" pitchFamily="34" charset="0"/>
                <a:cs typeface="Arial" panose="020B0604020202020204" pitchFamily="34" charset="0"/>
              </a:rPr>
              <a:t>Govt</a:t>
            </a:r>
            <a:r>
              <a:rPr lang="en-GB" sz="2000" dirty="0" smtClean="0">
                <a:solidFill>
                  <a:srgbClr val="002060"/>
                </a:solidFill>
                <a:latin typeface="Arial" panose="020B0604020202020204" pitchFamily="34" charset="0"/>
                <a:cs typeface="Arial" panose="020B0604020202020204" pitchFamily="34" charset="0"/>
              </a:rPr>
              <a:t> Elections Amendment Order 2021</a:t>
            </a:r>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The Representation of the People (Postal Voting for Local Government Elections) (Scotland) Amendment Regulations </a:t>
            </a:r>
            <a:r>
              <a:rPr lang="en-GB" sz="2000" dirty="0" smtClean="0">
                <a:solidFill>
                  <a:srgbClr val="002060"/>
                </a:solidFill>
                <a:latin typeface="Arial" panose="020B0604020202020204" pitchFamily="34" charset="0"/>
                <a:cs typeface="Arial" panose="020B0604020202020204" pitchFamily="34" charset="0"/>
              </a:rPr>
              <a:t>2021</a:t>
            </a:r>
            <a:endParaRPr lang="en-GB" sz="2000" dirty="0">
              <a:solidFill>
                <a:srgbClr val="002060"/>
              </a:solidFill>
              <a:latin typeface="Arial" panose="020B0604020202020204" pitchFamily="34" charset="0"/>
              <a:cs typeface="Arial" panose="020B0604020202020204" pitchFamily="34" charset="0"/>
            </a:endParaRPr>
          </a:p>
          <a:p>
            <a:r>
              <a:rPr lang="en-GB" sz="2000" dirty="0" smtClean="0">
                <a:solidFill>
                  <a:srgbClr val="002060"/>
                </a:solidFill>
                <a:latin typeface="Arial" panose="020B0604020202020204" pitchFamily="34" charset="0"/>
                <a:cs typeface="Arial" panose="020B0604020202020204" pitchFamily="34" charset="0"/>
              </a:rPr>
              <a:t>The Representation of the People (Variation of Limit of Candidates’ Local Government Election Expenses) (Scotland) Order 2021</a:t>
            </a:r>
          </a:p>
          <a:p>
            <a:r>
              <a:rPr lang="en-GB" sz="2000" dirty="0">
                <a:solidFill>
                  <a:srgbClr val="002060"/>
                </a:solidFill>
                <a:latin typeface="Arial" panose="020B0604020202020204" pitchFamily="34" charset="0"/>
                <a:cs typeface="Arial" panose="020B0604020202020204" pitchFamily="34" charset="0"/>
              </a:rPr>
              <a:t> </a:t>
            </a:r>
            <a:r>
              <a:rPr lang="en-GB" sz="2000" dirty="0" smtClean="0">
                <a:solidFill>
                  <a:srgbClr val="002060"/>
                </a:solidFill>
                <a:latin typeface="Arial" panose="020B0604020202020204" pitchFamily="34" charset="0"/>
                <a:cs typeface="Arial" panose="020B0604020202020204" pitchFamily="34" charset="0"/>
              </a:rPr>
              <a:t>Scottish Local Government Election Order 2022</a:t>
            </a:r>
            <a:r>
              <a:rPr lang="en-GB" sz="2000" dirty="0">
                <a:solidFill>
                  <a:srgbClr val="002060"/>
                </a:solidFill>
                <a:latin typeface="Arial" panose="020B0604020202020204" pitchFamily="34" charset="0"/>
                <a:cs typeface="Arial" panose="020B0604020202020204" pitchFamily="34" charset="0"/>
              </a:rPr>
              <a:t> </a:t>
            </a:r>
            <a:r>
              <a:rPr lang="en-GB" sz="2000" dirty="0" smtClean="0">
                <a:solidFill>
                  <a:srgbClr val="002060"/>
                </a:solidFill>
                <a:latin typeface="Arial" panose="020B0604020202020204" pitchFamily="34" charset="0"/>
                <a:cs typeface="Arial" panose="020B0604020202020204" pitchFamily="34" charset="0"/>
              </a:rPr>
              <a:t>(pending)</a:t>
            </a:r>
            <a:endParaRPr lang="en-GB"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2972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1" y="1828800"/>
            <a:ext cx="269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dirty="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dirty="0">
                <a:ln>
                  <a:noFill/>
                </a:ln>
                <a:solidFill>
                  <a:srgbClr val="0099CC"/>
                </a:solidFill>
                <a:effectLst/>
                <a:uLnTx/>
                <a:uFillTx/>
                <a:latin typeface="Arial"/>
                <a:ea typeface="+mj-ea"/>
                <a:cs typeface="+mj-cs"/>
              </a:rPr>
            </a:br>
            <a:r>
              <a:rPr kumimoji="0" lang="en-GB" altLang="en-US" sz="2800" b="0" i="0" u="none" strike="noStrike" kern="0" cap="none" spc="0" normalizeH="0" baseline="0" noProof="0" dirty="0">
                <a:ln>
                  <a:noFill/>
                </a:ln>
                <a:solidFill>
                  <a:srgbClr val="0099CC"/>
                </a:solidFill>
                <a:effectLst/>
                <a:uLnTx/>
                <a:uFillTx/>
                <a:latin typeface="Arial"/>
                <a:ea typeface="+mj-ea"/>
                <a:cs typeface="+mj-cs"/>
              </a:rPr>
              <a:t/>
            </a:r>
            <a:br>
              <a:rPr kumimoji="0" lang="en-GB" altLang="en-US" sz="2800" b="0" i="0" u="none" strike="noStrike" kern="0" cap="none" spc="0" normalizeH="0" baseline="0" noProof="0" dirty="0">
                <a:ln>
                  <a:noFill/>
                </a:ln>
                <a:solidFill>
                  <a:srgbClr val="0099CC"/>
                </a:solidFill>
                <a:effectLst/>
                <a:uLnTx/>
                <a:uFillTx/>
                <a:latin typeface="Arial"/>
                <a:ea typeface="+mj-ea"/>
                <a:cs typeface="+mj-cs"/>
              </a:rPr>
            </a:br>
            <a:r>
              <a:rPr kumimoji="0" lang="en-GB" altLang="en-US" sz="2800" b="0" i="0" u="none" strike="noStrike" kern="0" cap="none" spc="0" normalizeH="0" baseline="0" noProof="0" dirty="0">
                <a:ln>
                  <a:noFill/>
                </a:ln>
                <a:solidFill>
                  <a:srgbClr val="0099CC"/>
                </a:solidFill>
                <a:effectLst/>
                <a:uLnTx/>
                <a:uFillTx/>
                <a:latin typeface="Arial"/>
                <a:ea typeface="+mj-ea"/>
                <a:cs typeface="+mj-cs"/>
              </a:rPr>
              <a:t>The </a:t>
            </a:r>
            <a:r>
              <a:rPr kumimoji="0" lang="en-GB" altLang="en-US" sz="2800" b="0" i="0" u="none" strike="noStrike" kern="0" cap="none" spc="0" normalizeH="0" baseline="0" noProof="0" dirty="0" smtClean="0">
                <a:ln>
                  <a:noFill/>
                </a:ln>
                <a:solidFill>
                  <a:srgbClr val="0099CC"/>
                </a:solidFill>
                <a:effectLst/>
                <a:uLnTx/>
                <a:uFillTx/>
                <a:latin typeface="Arial"/>
                <a:ea typeface="+mj-ea"/>
                <a:cs typeface="+mj-cs"/>
              </a:rPr>
              <a:t>main changes</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399692" y="1812925"/>
            <a:ext cx="8487508"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sz="2000" dirty="0" smtClean="0">
                <a:solidFill>
                  <a:srgbClr val="002060"/>
                </a:solidFill>
                <a:latin typeface="Arial" panose="020B0604020202020204" pitchFamily="34" charset="0"/>
                <a:cs typeface="Arial" panose="020B0604020202020204" pitchFamily="34" charset="0"/>
              </a:rPr>
              <a:t>Changes to nomination process around home addresses.</a:t>
            </a:r>
          </a:p>
          <a:p>
            <a:r>
              <a:rPr lang="en-US" sz="2000" dirty="0">
                <a:solidFill>
                  <a:srgbClr val="002060"/>
                </a:solidFill>
                <a:latin typeface="Arial" panose="020B0604020202020204" pitchFamily="34" charset="0"/>
                <a:cs typeface="Arial" panose="020B0604020202020204" pitchFamily="34" charset="0"/>
              </a:rPr>
              <a:t>Publication of time and place for inspection of </a:t>
            </a:r>
            <a:r>
              <a:rPr lang="en-US" sz="2000" dirty="0" smtClean="0">
                <a:solidFill>
                  <a:srgbClr val="002060"/>
                </a:solidFill>
                <a:latin typeface="Arial" panose="020B0604020202020204" pitchFamily="34" charset="0"/>
                <a:cs typeface="Arial" panose="020B0604020202020204" pitchFamily="34" charset="0"/>
              </a:rPr>
              <a:t>spending returns </a:t>
            </a:r>
            <a:r>
              <a:rPr lang="en-US" sz="2000" dirty="0">
                <a:solidFill>
                  <a:srgbClr val="002060"/>
                </a:solidFill>
                <a:latin typeface="Arial" panose="020B0604020202020204" pitchFamily="34" charset="0"/>
                <a:cs typeface="Arial" panose="020B0604020202020204" pitchFamily="34" charset="0"/>
              </a:rPr>
              <a:t>and </a:t>
            </a:r>
            <a:r>
              <a:rPr lang="en-US" sz="2000" dirty="0" smtClean="0">
                <a:solidFill>
                  <a:srgbClr val="002060"/>
                </a:solidFill>
                <a:latin typeface="Arial" panose="020B0604020202020204" pitchFamily="34" charset="0"/>
                <a:cs typeface="Arial" panose="020B0604020202020204" pitchFamily="34" charset="0"/>
              </a:rPr>
              <a:t>declarations.</a:t>
            </a:r>
          </a:p>
          <a:p>
            <a:r>
              <a:rPr lang="en-US" sz="2000" dirty="0" smtClean="0">
                <a:solidFill>
                  <a:srgbClr val="002060"/>
                </a:solidFill>
                <a:latin typeface="Arial" panose="020B0604020202020204" pitchFamily="34" charset="0"/>
                <a:cs typeface="Arial" panose="020B0604020202020204" pitchFamily="34" charset="0"/>
              </a:rPr>
              <a:t>New spending limits for candidates, exemptions (disability, security and translations), donations controls.</a:t>
            </a:r>
          </a:p>
          <a:p>
            <a:r>
              <a:rPr lang="en-US" sz="2000" dirty="0" smtClean="0">
                <a:solidFill>
                  <a:srgbClr val="002060"/>
                </a:solidFill>
                <a:latin typeface="Arial" panose="020B0604020202020204" pitchFamily="34" charset="0"/>
                <a:cs typeface="Arial" panose="020B0604020202020204" pitchFamily="34" charset="0"/>
              </a:rPr>
              <a:t>EC role in relation to guidance now statutory, duty to secure compliance with rules around spending and donations.</a:t>
            </a:r>
          </a:p>
          <a:p>
            <a:r>
              <a:rPr lang="en-US" sz="2000" dirty="0" smtClean="0">
                <a:solidFill>
                  <a:srgbClr val="002060"/>
                </a:solidFill>
                <a:latin typeface="Arial" panose="020B0604020202020204" pitchFamily="34" charset="0"/>
                <a:cs typeface="Arial" panose="020B0604020202020204" pitchFamily="34" charset="0"/>
              </a:rPr>
              <a:t>Ability to request candidate spending returns from ROs.</a:t>
            </a:r>
          </a:p>
          <a:p>
            <a:r>
              <a:rPr lang="en-US" sz="2000" dirty="0" smtClean="0">
                <a:solidFill>
                  <a:srgbClr val="002060"/>
                </a:solidFill>
                <a:latin typeface="Arial" panose="020B0604020202020204" pitchFamily="34" charset="0"/>
                <a:cs typeface="Arial" panose="020B0604020202020204" pitchFamily="34" charset="0"/>
              </a:rPr>
              <a:t>Poll cards can be issued after publication of NOE.</a:t>
            </a:r>
          </a:p>
          <a:p>
            <a:r>
              <a:rPr lang="en-US" sz="2000" dirty="0" smtClean="0">
                <a:solidFill>
                  <a:srgbClr val="002060"/>
                </a:solidFill>
                <a:latin typeface="Arial" panose="020B0604020202020204" pitchFamily="34" charset="0"/>
                <a:cs typeface="Arial" panose="020B0604020202020204" pitchFamily="34" charset="0"/>
              </a:rPr>
              <a:t>Replacement postal packs can be issued up until 10.00 p.m. on day of poll.</a:t>
            </a:r>
          </a:p>
          <a:p>
            <a:r>
              <a:rPr lang="en-US" sz="2000" dirty="0" smtClean="0">
                <a:solidFill>
                  <a:srgbClr val="002060"/>
                </a:solidFill>
                <a:latin typeface="Arial" panose="020B0604020202020204" pitchFamily="34" charset="0"/>
                <a:cs typeface="Arial" panose="020B0604020202020204" pitchFamily="34" charset="0"/>
              </a:rPr>
              <a:t>Various changes to rules around proxy and emergency proxies.</a:t>
            </a:r>
            <a:endParaRPr lang="en-GB"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6812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The role of the Electoral Commission</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800"/>
            <a:ext cx="7924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The Electoral Commission’s role in relation to Council elections is broadly, </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To provide guidance, advice and support to Returning Officers and monitor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performance.</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sz="2400" b="0" i="0" u="none" strike="noStrike" kern="0" cap="none" spc="0" normalizeH="0" baseline="0" noProof="0" dirty="0">
                <a:ln>
                  <a:noFill/>
                </a:ln>
                <a:solidFill>
                  <a:srgbClr val="003366"/>
                </a:solidFill>
                <a:effectLst/>
                <a:uLnTx/>
                <a:uFillTx/>
                <a:latin typeface="Arial"/>
                <a:ea typeface="+mn-ea"/>
                <a:cs typeface="+mn-cs"/>
              </a:rPr>
              <a:t>To </a:t>
            </a:r>
            <a:r>
              <a:rPr kumimoji="0" lang="en-US" sz="2400" b="0" i="0" u="none" strike="noStrike" kern="0" cap="none" spc="0" normalizeH="0" baseline="0" noProof="0" dirty="0">
                <a:ln>
                  <a:noFill/>
                </a:ln>
                <a:solidFill>
                  <a:srgbClr val="003366"/>
                </a:solidFill>
                <a:effectLst/>
                <a:uLnTx/>
                <a:uFillTx/>
                <a:latin typeface="Arial"/>
                <a:ea typeface="+mn-ea"/>
                <a:cs typeface="+mn-cs"/>
              </a:rPr>
              <a:t>monitor, and take all reasonable steps to secure, compliance with the restrictions and other requirements in in relation to election expenses incurred by or on behalf of candidates at elections, or donations to such candidates or their election agents.</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US" altLang="en-US" sz="2400" b="0" i="0" u="none" strike="noStrike" kern="0" cap="none" spc="0" normalizeH="0" baseline="0" noProof="0" dirty="0">
                <a:ln>
                  <a:noFill/>
                </a:ln>
                <a:solidFill>
                  <a:srgbClr val="003366"/>
                </a:solidFill>
                <a:effectLst/>
                <a:uLnTx/>
                <a:uFillTx/>
                <a:latin typeface="Arial"/>
                <a:ea typeface="+mn-ea"/>
                <a:cs typeface="+mn-cs"/>
              </a:rPr>
              <a:t>To undertake awareness raising activity.</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US" altLang="en-US" sz="2400" b="0" i="0" u="none" strike="noStrike" kern="0" cap="none" spc="0" normalizeH="0" baseline="0" noProof="0" dirty="0">
                <a:ln>
                  <a:noFill/>
                </a:ln>
                <a:solidFill>
                  <a:srgbClr val="003366"/>
                </a:solidFill>
                <a:effectLst/>
                <a:uLnTx/>
                <a:uFillTx/>
                <a:latin typeface="Arial"/>
                <a:ea typeface="+mn-ea"/>
                <a:cs typeface="+mn-cs"/>
              </a:rPr>
              <a:t>To report on the administration of the polls.</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388737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28800"/>
            <a:ext cx="3354917"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Guidance and resources available to ROs</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28799"/>
            <a:ext cx="7924800" cy="4689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We have produced a suite of guidance and resources to support Returning Officers to administer the May polls i.e.</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RO roles and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responsibilities</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Planning and organisation</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Administering the poll</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Absent voting</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Verifying and counting the votes</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After the declaration of result</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Core guidance is supported by a range of resources.</a:t>
            </a:r>
          </a:p>
        </p:txBody>
      </p:sp>
    </p:spTree>
    <p:extLst>
      <p:ext uri="{BB962C8B-B14F-4D97-AF65-F5344CB8AC3E}">
        <p14:creationId xmlns:p14="http://schemas.microsoft.com/office/powerpoint/2010/main" val="2349778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76338" y="288925"/>
            <a:ext cx="1663871" cy="977167"/>
          </a:xfrm>
          <a:prstGeom prst="rect">
            <a:avLst/>
          </a:prstGeom>
          <a:noFill/>
          <a:ln>
            <a:noFill/>
          </a:ln>
        </p:spPr>
      </p:pic>
      <p:pic>
        <p:nvPicPr>
          <p:cNvPr id="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1653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508000" y="1812925"/>
            <a:ext cx="3354917"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2800" b="0" i="0" u="none" strike="noStrike" kern="0" cap="none" spc="0" normalizeH="0" baseline="0" noProof="0">
                <a:ln>
                  <a:noFill/>
                </a:ln>
                <a:solidFill>
                  <a:srgbClr val="0099CC"/>
                </a:solidFill>
                <a:effectLst/>
                <a:uLnTx/>
                <a:uFillTx/>
                <a:latin typeface="Arial"/>
                <a:ea typeface="+mj-ea"/>
                <a:cs typeface="+mj-cs"/>
              </a:rPr>
              <a:t>Session 1: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
            </a:r>
            <a:br>
              <a:rPr kumimoji="0" lang="en-GB" altLang="en-US" sz="2800" b="0" i="0" u="none" strike="noStrike" kern="0" cap="none" spc="0" normalizeH="0" baseline="0" noProof="0">
                <a:ln>
                  <a:noFill/>
                </a:ln>
                <a:solidFill>
                  <a:srgbClr val="0099CC"/>
                </a:solidFill>
                <a:effectLst/>
                <a:uLnTx/>
                <a:uFillTx/>
                <a:latin typeface="Arial"/>
                <a:ea typeface="+mj-ea"/>
                <a:cs typeface="+mj-cs"/>
              </a:rPr>
            </a:br>
            <a:r>
              <a:rPr kumimoji="0" lang="en-GB" altLang="en-US" sz="2800" b="0" i="0" u="none" strike="noStrike" kern="0" cap="none" spc="0" normalizeH="0" baseline="0" noProof="0">
                <a:ln>
                  <a:noFill/>
                </a:ln>
                <a:solidFill>
                  <a:srgbClr val="0099CC"/>
                </a:solidFill>
                <a:effectLst/>
                <a:uLnTx/>
                <a:uFillTx/>
                <a:latin typeface="Arial"/>
                <a:ea typeface="+mj-ea"/>
                <a:cs typeface="+mj-cs"/>
              </a:rPr>
              <a:t>Guidance and resources available to candidates, agents and campaigners</a:t>
            </a:r>
            <a:endParaRPr kumimoji="0" lang="en-GB" altLang="en-US" sz="2800" b="0" i="0" u="none" strike="noStrike" kern="0" cap="none" spc="0" normalizeH="0" baseline="0" noProof="0" dirty="0">
              <a:ln>
                <a:noFill/>
              </a:ln>
              <a:solidFill>
                <a:srgbClr val="0099CC"/>
              </a:solidFill>
              <a:effectLst/>
              <a:uLnTx/>
              <a:uFillTx/>
              <a:latin typeface="Arial"/>
              <a:ea typeface="+mj-ea"/>
              <a:cs typeface="+mj-cs"/>
            </a:endParaRPr>
          </a:p>
        </p:txBody>
      </p:sp>
      <p:sp>
        <p:nvSpPr>
          <p:cNvPr id="7" name="Rectangle 3"/>
          <p:cNvSpPr txBox="1">
            <a:spLocks noChangeArrowheads="1"/>
          </p:cNvSpPr>
          <p:nvPr/>
        </p:nvSpPr>
        <p:spPr bwMode="auto">
          <a:xfrm>
            <a:off x="3962400" y="1812925"/>
            <a:ext cx="7924800" cy="428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We have produced a suite of guidance for candidates and agents i.e</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Can you stand for election</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Standing as an independent or party candidate</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Spending and donations</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The campaign</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Attending key electoral events</a:t>
            </a:r>
          </a:p>
          <a:p>
            <a:pPr marL="228600" marR="0" lvl="0" indent="-228600" algn="l" defTabSz="914400" rtl="0" eaLnBrk="0" fontAlgn="base" latinLnBrk="0" hangingPunct="0">
              <a:lnSpc>
                <a:spcPct val="100000"/>
              </a:lnSpc>
              <a:spcBef>
                <a:spcPct val="20000"/>
              </a:spcBef>
              <a:spcAft>
                <a:spcPct val="0"/>
              </a:spcAft>
              <a:buClrTx/>
              <a:buSzTx/>
              <a:buFontTx/>
              <a:buChar char="•"/>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After the declaration</a:t>
            </a: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GB" altLang="en-US" sz="2400" b="0" i="0" u="none" strike="noStrike" kern="0" cap="none" spc="0" normalizeH="0" baseline="0" noProof="0" dirty="0">
                <a:ln>
                  <a:noFill/>
                </a:ln>
                <a:solidFill>
                  <a:srgbClr val="003366"/>
                </a:solidFill>
                <a:effectLst/>
                <a:uLnTx/>
                <a:uFillTx/>
                <a:latin typeface="Arial"/>
                <a:ea typeface="+mn-ea"/>
                <a:cs typeface="+mn-cs"/>
              </a:rPr>
              <a:t>Core guidance is supported by a range of </a:t>
            </a:r>
            <a:r>
              <a:rPr kumimoji="0" lang="en-GB" altLang="en-US" sz="2400" b="0" i="0" u="none" strike="noStrike" kern="0" cap="none" spc="0" normalizeH="0" baseline="0" noProof="0" dirty="0" smtClean="0">
                <a:ln>
                  <a:noFill/>
                </a:ln>
                <a:solidFill>
                  <a:srgbClr val="003366"/>
                </a:solidFill>
                <a:effectLst/>
                <a:uLnTx/>
                <a:uFillTx/>
                <a:latin typeface="Arial"/>
                <a:ea typeface="+mn-ea"/>
                <a:cs typeface="+mn-cs"/>
              </a:rPr>
              <a:t>resources.</a:t>
            </a:r>
            <a:endParaRPr kumimoji="0" lang="en-GB" altLang="en-US" sz="2400" b="0" i="0" u="none" strike="noStrike" kern="0" cap="none" spc="0" normalizeH="0" baseline="0" noProof="0" dirty="0">
              <a:ln>
                <a:noFill/>
              </a:ln>
              <a:solidFill>
                <a:srgbClr val="003366"/>
              </a:solidFill>
              <a:effectLst/>
              <a:uLnTx/>
              <a:uFillTx/>
              <a:latin typeface="Arial"/>
              <a:ea typeface="+mn-ea"/>
              <a:cs typeface="+mn-cs"/>
            </a:endParaRPr>
          </a:p>
        </p:txBody>
      </p:sp>
    </p:spTree>
    <p:extLst>
      <p:ext uri="{BB962C8B-B14F-4D97-AF65-F5344CB8AC3E}">
        <p14:creationId xmlns:p14="http://schemas.microsoft.com/office/powerpoint/2010/main" val="3012736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Session 1: </a:t>
            </a:r>
            <a:br>
              <a:rPr lang="en-GB" altLang="en-US" dirty="0"/>
            </a:br>
            <a:r>
              <a:rPr lang="en-GB" altLang="en-US" dirty="0"/>
              <a:t/>
            </a:r>
            <a:br>
              <a:rPr lang="en-GB" altLang="en-US" dirty="0"/>
            </a:br>
            <a:r>
              <a:rPr lang="en-GB" altLang="en-US" dirty="0"/>
              <a:t>Performance Standards</a:t>
            </a:r>
          </a:p>
        </p:txBody>
      </p:sp>
      <p:sp>
        <p:nvSpPr>
          <p:cNvPr id="19459" name="Rectangle 3"/>
          <p:cNvSpPr>
            <a:spLocks noGrp="1" noChangeArrowheads="1"/>
          </p:cNvSpPr>
          <p:nvPr>
            <p:ph type="body" idx="1"/>
          </p:nvPr>
        </p:nvSpPr>
        <p:spPr>
          <a:xfrm>
            <a:off x="3352800" y="1844675"/>
            <a:ext cx="7924800" cy="4267200"/>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GB" altLang="en-US" dirty="0"/>
              <a:t>We have powers to set and monitor performance standards for electoral services.</a:t>
            </a:r>
          </a:p>
          <a:p>
            <a:r>
              <a:rPr lang="en-GB" altLang="en-US" dirty="0"/>
              <a:t>We can direct ROs/EROs to provide us with reports regarding their performance against the published standards.</a:t>
            </a:r>
          </a:p>
          <a:p>
            <a:r>
              <a:rPr lang="en-GB" altLang="en-US" dirty="0"/>
              <a:t>Existing RO standards cover, </a:t>
            </a:r>
          </a:p>
          <a:p>
            <a:r>
              <a:rPr lang="en-GB" altLang="en-US" sz="2000" dirty="0"/>
              <a:t>PS1 – Voters</a:t>
            </a:r>
          </a:p>
          <a:p>
            <a:r>
              <a:rPr lang="en-GB" altLang="en-US" sz="2000" dirty="0"/>
              <a:t>PS2 – Campaigners</a:t>
            </a:r>
          </a:p>
          <a:p>
            <a:r>
              <a:rPr lang="en-GB" altLang="en-US" sz="2000" dirty="0"/>
              <a:t>PS3 – Coordination and management of the </a:t>
            </a:r>
            <a:r>
              <a:rPr lang="en-GB" altLang="en-US" sz="2000" dirty="0" smtClean="0"/>
              <a:t>poll</a:t>
            </a:r>
          </a:p>
          <a:p>
            <a:r>
              <a:rPr lang="en-GB" altLang="en-US" dirty="0" smtClean="0"/>
              <a:t>New ERO standards published in 2021</a:t>
            </a:r>
            <a:endParaRPr lang="en-GB" altLang="en-US" dirty="0"/>
          </a:p>
        </p:txBody>
      </p:sp>
      <p:sp>
        <p:nvSpPr>
          <p:cNvPr id="19460" name="Rectangle 4"/>
          <p:cNvSpPr>
            <a:spLocks noChangeArrowheads="1"/>
          </p:cNvSpPr>
          <p:nvPr/>
        </p:nvSpPr>
        <p:spPr bwMode="auto">
          <a:xfrm>
            <a:off x="2600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0" fontAlgn="base" hangingPunct="0">
              <a:spcBef>
                <a:spcPct val="0"/>
              </a:spcBef>
              <a:spcAft>
                <a:spcPct val="0"/>
              </a:spcAft>
              <a:buNone/>
            </a:pPr>
            <a:endParaRPr lang="en-US" altLang="en-US">
              <a:solidFill>
                <a:srgbClr val="003366"/>
              </a:solidFill>
              <a:latin typeface="Times" panose="02020603050405020304" pitchFamily="18" charset="0"/>
            </a:endParaRPr>
          </a:p>
        </p:txBody>
      </p:sp>
      <p:pic>
        <p:nvPicPr>
          <p:cNvPr id="1946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2713088"/>
      </p:ext>
    </p:extLst>
  </p:cSld>
  <p:clrMapOvr>
    <a:masterClrMapping/>
  </p:clrMapOvr>
  <p:transition advClick="0"/>
</p:sld>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docProps/app.xml><?xml version="1.0" encoding="utf-8"?>
<Properties xmlns="http://schemas.openxmlformats.org/officeDocument/2006/extended-properties" xmlns:vt="http://schemas.openxmlformats.org/officeDocument/2006/docPropsVTypes">
  <TotalTime>188</TotalTime>
  <Words>909</Words>
  <Application>Microsoft Office PowerPoint</Application>
  <PresentationFormat>Widescreen</PresentationFormat>
  <Paragraphs>94</Paragraphs>
  <Slides>13</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Times</vt:lpstr>
      <vt:lpstr>EC_Powerpoint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Session 1:   Performance Standards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Framework for the Election</dc:title>
  <dc:creator>Martin McKeown</dc:creator>
  <cp:lastModifiedBy>Martin McKeown</cp:lastModifiedBy>
  <cp:revision>25</cp:revision>
  <dcterms:created xsi:type="dcterms:W3CDTF">2022-01-17T09:33:34Z</dcterms:created>
  <dcterms:modified xsi:type="dcterms:W3CDTF">2022-01-26T11:35:11Z</dcterms:modified>
</cp:coreProperties>
</file>