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10" r:id="rId2"/>
    <p:sldId id="411" r:id="rId3"/>
    <p:sldId id="412" r:id="rId4"/>
    <p:sldId id="413" r:id="rId5"/>
    <p:sldId id="414" r:id="rId6"/>
    <p:sldId id="415" r:id="rId7"/>
    <p:sldId id="416" r:id="rId8"/>
    <p:sldId id="41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AD52C-F10A-4A12-B55A-481D7DBE3462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61BB-A337-42DA-A385-68C50A12C1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65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BB7C3-4CAE-4164-9859-E0F3FAE159E6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42CB6-D1CF-4C3A-9FAF-A1680C46AB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63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FAC84-99F9-41C1-B883-6D85BDB9D63C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69CE4-A30C-48D2-BD33-90D024F870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76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3FB7A-21CE-42FE-A414-7D6455688832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6ADC0-04A8-4C05-976F-34B0FDD189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645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1CA11-A1FD-458D-94B7-7FB89F515211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02896-0E2D-46CF-9B47-167D88A118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050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FF972-AACD-4373-9DEB-D0F185D7BC76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14C12-9581-4D43-A470-7204F5997D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391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E11CF-C6C3-4C06-91AA-7CA859D5D064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F7E73-BB9C-4ADB-90B6-408D82E928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64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5E4D9-3FB4-4CFB-B123-3759104174A9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C0759-3D3C-4020-8E0B-99E183F185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20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454FA-7AE3-4C19-972E-FC7F6EDAEBE4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017CE-2289-4D2E-9620-951771A02F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43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5FC68-E5F9-4B6F-BF07-F8D2A1CA357C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85965-724E-4AB5-AD45-0147A4EC27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24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BD2D6-D695-41A9-88DB-0BAD9C294BCB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57324-7599-4782-9CA5-A230295712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33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41AEA-4497-478F-A7A3-925921EFFF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D61AEF-7AF0-40C8-923B-31243561C9C1}" type="datetimeFigureOut">
              <a:rPr lang="en-GB"/>
              <a:pPr>
                <a:defRPr/>
              </a:pPr>
              <a:t>26/01/2022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93190-A6A0-4D9A-959A-9B40C743D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189A3-BE65-4ADD-9034-FB84E7B29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98C2A5A-45EC-40D9-B917-AD012C1C55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69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701" y="454026"/>
            <a:ext cx="12477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38" y="454025"/>
            <a:ext cx="1624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845AB30A-077D-4ABF-96DE-AE0DCE03A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2332038"/>
            <a:ext cx="8534400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  <a:defRPr/>
            </a:pPr>
            <a:r>
              <a:rPr lang="en-US" altLang="en-US" sz="3600" kern="0" dirty="0" smtClean="0">
                <a:solidFill>
                  <a:srgbClr val="003366"/>
                </a:solidFill>
                <a:latin typeface="Arial"/>
              </a:rPr>
              <a:t>Electoral Registration</a:t>
            </a:r>
            <a:endParaRPr lang="en-GB" altLang="en-US" sz="3600" kern="0" dirty="0">
              <a:solidFill>
                <a:srgbClr val="003366"/>
              </a:solidFill>
              <a:latin typeface="Arial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D44EBA7-BEC7-43CD-9C29-B94B1D7F5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4419600"/>
            <a:ext cx="8672513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GB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 speaker, Pete Wildman, Central </a:t>
            </a: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Scotland Electoral Registration </a:t>
            </a:r>
            <a:r>
              <a:rPr lang="en-GB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Officer and EMB Board Member</a:t>
            </a:r>
            <a:endParaRPr lang="en-US" altLang="en-US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8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764" y="454026"/>
            <a:ext cx="12477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454025"/>
            <a:ext cx="1624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D0799F91-EC5E-4D9A-BCF3-64A76227D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828800"/>
            <a:ext cx="6328874" cy="49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EROs for 32 local authority areas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and answerable to courts 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duty and responsibility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Funded by local authorities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 represents all Scottish EROs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Electoral Commission – performance monitoring &amp; non-statutory guidance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Electoral Management Board – coordination and </a:t>
            </a:r>
            <a:r>
              <a:rPr lang="en-GB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directions</a:t>
            </a:r>
            <a:r>
              <a:rPr lang="en-GB" altLang="en-US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altLang="en-US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96CDD01-DBA1-40CB-B675-615EF43A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kern="0" dirty="0" smtClean="0">
                <a:solidFill>
                  <a:srgbClr val="0099CC"/>
                </a:solidFill>
                <a:latin typeface="Arial"/>
              </a:rPr>
              <a:t>EROs in Scotland</a:t>
            </a:r>
            <a:endParaRPr lang="en-GB" altLang="en-US" kern="0" dirty="0">
              <a:solidFill>
                <a:srgbClr val="0099C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8379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764" y="454026"/>
            <a:ext cx="12477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454025"/>
            <a:ext cx="1624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D0799F91-EC5E-4D9A-BCF3-64A76227D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828800"/>
            <a:ext cx="6328874" cy="49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Compile and maintain a complete and accurate electoral register for their area</a:t>
            </a:r>
          </a:p>
          <a:p>
            <a:pPr marL="685800" lvl="1" indent="-228600" eaLnBrk="1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Registers are published annually (usually 1 December)</a:t>
            </a:r>
          </a:p>
          <a:p>
            <a:pPr marL="685800" lvl="1" indent="-228600" eaLnBrk="1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Registers updated at the start of each month Annual Household Enquiries (July to November)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 absent voter records i.e. who can vote by post or by proxy.</a:t>
            </a:r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96CDD01-DBA1-40CB-B675-615EF43A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kern="0" dirty="0" smtClean="0">
                <a:solidFill>
                  <a:srgbClr val="0099CC"/>
                </a:solidFill>
                <a:latin typeface="Arial"/>
              </a:rPr>
              <a:t>Role of the ERO</a:t>
            </a:r>
            <a:endParaRPr lang="en-GB" altLang="en-US" kern="0" dirty="0">
              <a:solidFill>
                <a:srgbClr val="0099C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500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764" y="454026"/>
            <a:ext cx="12477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454025"/>
            <a:ext cx="1624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D0799F91-EC5E-4D9A-BCF3-64A76227D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828800"/>
            <a:ext cx="6328874" cy="49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Anonymous registration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Declarations of local connection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Armed services voters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Prisoners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 Nationals</a:t>
            </a:r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96CDD01-DBA1-40CB-B675-615EF43A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kern="0" dirty="0" smtClean="0">
                <a:solidFill>
                  <a:srgbClr val="0099CC"/>
                </a:solidFill>
                <a:latin typeface="Arial"/>
              </a:rPr>
              <a:t>Role of the ERO – Other matters</a:t>
            </a:r>
            <a:endParaRPr lang="en-GB" altLang="en-US" kern="0" dirty="0">
              <a:solidFill>
                <a:srgbClr val="0099C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4006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764" y="454026"/>
            <a:ext cx="12477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454025"/>
            <a:ext cx="1624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D0799F91-EC5E-4D9A-BCF3-64A76227D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828800"/>
            <a:ext cx="6328874" cy="49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liaison with Returning Officers and their Teams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Indicator of Elector Engagement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Produces Data Files for Poll Card/Postal Vote Issues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Updates to the Register ahead of an Election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Produces ballot box Registers for Polling Stations</a:t>
            </a:r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96CDD01-DBA1-40CB-B675-615EF43A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kern="0" dirty="0" smtClean="0">
                <a:solidFill>
                  <a:srgbClr val="0099CC"/>
                </a:solidFill>
                <a:latin typeface="Arial"/>
              </a:rPr>
              <a:t>ERO role in elections</a:t>
            </a:r>
            <a:endParaRPr lang="en-GB" altLang="en-US" kern="0" dirty="0">
              <a:solidFill>
                <a:srgbClr val="0099C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724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764" y="454026"/>
            <a:ext cx="12477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454025"/>
            <a:ext cx="1624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D0799F91-EC5E-4D9A-BCF3-64A76227D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828800"/>
            <a:ext cx="6328874" cy="49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Determines if an Elector should be granted an Emergency Proxy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Polling Day support for Polling Station Teams in identifying electors on Register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Determining Clerical Errors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is definitive as to who can vote.</a:t>
            </a:r>
            <a:endParaRPr lang="en-GB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96CDD01-DBA1-40CB-B675-615EF43A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kern="0" dirty="0" smtClean="0">
                <a:solidFill>
                  <a:srgbClr val="0099CC"/>
                </a:solidFill>
                <a:latin typeface="Arial"/>
              </a:rPr>
              <a:t>ERO role in elections</a:t>
            </a:r>
            <a:endParaRPr lang="en-GB" altLang="en-US" kern="0" dirty="0">
              <a:solidFill>
                <a:srgbClr val="0099C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525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764" y="454026"/>
            <a:ext cx="12477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454025"/>
            <a:ext cx="1624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D0799F91-EC5E-4D9A-BCF3-64A76227D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828800"/>
            <a:ext cx="6328874" cy="49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 Advertising Promoting Postal Vote Deadline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 Notification Letters in most areas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Registration Deadline 18</a:t>
            </a:r>
            <a:r>
              <a:rPr lang="en-GB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2022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Postal Vote Deadline 19 April 2022</a:t>
            </a:r>
          </a:p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Proxy provisions relating to </a:t>
            </a:r>
            <a:r>
              <a:rPr lang="en-GB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GB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still in force</a:t>
            </a:r>
          </a:p>
          <a:p>
            <a:pPr marL="0" lvl="0" indent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GB" sz="2800" dirty="0">
              <a:solidFill>
                <a:prstClr val="black"/>
              </a:solidFill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96CDD01-DBA1-40CB-B675-615EF43A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kern="0" dirty="0" smtClean="0">
                <a:solidFill>
                  <a:srgbClr val="0099CC"/>
                </a:solidFill>
                <a:latin typeface="Arial"/>
              </a:rPr>
              <a:t>Key themes for 2022 polls</a:t>
            </a:r>
            <a:endParaRPr lang="en-GB" altLang="en-US" kern="0" dirty="0">
              <a:solidFill>
                <a:srgbClr val="0099CC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3079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764" y="454026"/>
            <a:ext cx="12477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463" y="454025"/>
            <a:ext cx="1624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D0799F91-EC5E-4D9A-BCF3-64A76227D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8" y="1828800"/>
            <a:ext cx="6328874" cy="4923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GB" sz="2800" dirty="0">
              <a:solidFill>
                <a:prstClr val="black"/>
              </a:solidFill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96CDD01-DBA1-40CB-B675-615EF43A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kern="0" dirty="0" smtClean="0">
                <a:solidFill>
                  <a:srgbClr val="0099CC"/>
                </a:solidFill>
                <a:latin typeface="Arial"/>
              </a:rPr>
              <a:t>Contact details</a:t>
            </a:r>
            <a:endParaRPr lang="en-GB" altLang="en-US" kern="0" dirty="0">
              <a:solidFill>
                <a:srgbClr val="0099CC"/>
              </a:solidFill>
              <a:latin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1114" y="2514252"/>
            <a:ext cx="5224725" cy="260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29135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254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Highcock</dc:creator>
  <cp:lastModifiedBy>Martin McKeown</cp:lastModifiedBy>
  <cp:revision>10</cp:revision>
  <dcterms:created xsi:type="dcterms:W3CDTF">2022-01-20T10:39:38Z</dcterms:created>
  <dcterms:modified xsi:type="dcterms:W3CDTF">2022-01-26T13:18:55Z</dcterms:modified>
</cp:coreProperties>
</file>