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16"/>
  </p:notesMasterIdLst>
  <p:sldIdLst>
    <p:sldId id="327" r:id="rId7"/>
    <p:sldId id="325" r:id="rId8"/>
    <p:sldId id="328" r:id="rId9"/>
    <p:sldId id="332" r:id="rId10"/>
    <p:sldId id="329" r:id="rId11"/>
    <p:sldId id="331" r:id="rId12"/>
    <p:sldId id="330" r:id="rId13"/>
    <p:sldId id="333" r:id="rId14"/>
    <p:sldId id="33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64" autoAdjust="0"/>
  </p:normalViewPr>
  <p:slideViewPr>
    <p:cSldViewPr>
      <p:cViewPr varScale="1">
        <p:scale>
          <a:sx n="71" d="100"/>
          <a:sy n="71" d="100"/>
        </p:scale>
        <p:origin x="11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6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44E174-1FB5-48B5-B8DD-A76568989C61}" type="datetimeFigureOut">
              <a:rPr lang="en-GB" smtClean="0"/>
              <a:pPr/>
              <a:t>21/01/2022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2ED55-D200-466A-818A-8140908D75C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2252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776A4E6-23F6-4299-8F2A-975C9BB55B05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pPr marL="0" marR="0" lvl="0" indent="0" algn="r" defTabSz="9175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905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241226-5F45-48F0-98F2-F5E9E7E3F90E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pPr marL="0" marR="0" lvl="0" indent="0" algn="r" defTabSz="9175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6250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241226-5F45-48F0-98F2-F5E9E7E3F90E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pPr marL="0" marR="0" lvl="0" indent="0" algn="r" defTabSz="9175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0863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241226-5F45-48F0-98F2-F5E9E7E3F90E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pPr marL="0" marR="0" lvl="0" indent="0" algn="r" defTabSz="9175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765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241226-5F45-48F0-98F2-F5E9E7E3F90E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pPr marL="0" marR="0" lvl="0" indent="0" algn="r" defTabSz="9175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87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241226-5F45-48F0-98F2-F5E9E7E3F90E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pPr marL="0" marR="0" lvl="0" indent="0" algn="r" defTabSz="9175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4747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241226-5F45-48F0-98F2-F5E9E7E3F90E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pPr marL="0" marR="0" lvl="0" indent="0" algn="r" defTabSz="9175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248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defTabSz="917575">
              <a:spcBef>
                <a:spcPct val="30000"/>
              </a:spcBef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defTabSz="9175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marL="0" marR="0" lvl="0" indent="0" algn="r" defTabSz="91757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3241226-5F45-48F0-98F2-F5E9E7E3F90E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" panose="02020603050405020304" pitchFamily="18" charset="0"/>
                <a:ea typeface="+mn-ea"/>
                <a:cs typeface="+mn-cs"/>
              </a:rPr>
              <a:pPr marL="0" marR="0" lvl="0" indent="0" algn="r" defTabSz="91757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GB" altLang="en-US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29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electoral com_rev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888" y="152400"/>
            <a:ext cx="2601912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2588" y="1827213"/>
            <a:ext cx="8380412" cy="1143000"/>
          </a:xfrm>
        </p:spPr>
        <p:txBody>
          <a:bodyPr/>
          <a:lstStyle>
            <a:lvl1pPr>
              <a:defRPr sz="5800"/>
            </a:lvl1pPr>
          </a:lstStyle>
          <a:p>
            <a:pPr lvl="0"/>
            <a:r>
              <a:rPr lang="en-GB" noProof="0"/>
              <a:t>Click to edit Master </a:t>
            </a:r>
            <a:br>
              <a:rPr lang="en-GB" noProof="0"/>
            </a:br>
            <a:r>
              <a:rPr lang="en-GB" noProof="0"/>
              <a:t>title style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113213"/>
            <a:ext cx="83820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8868838-DFD1-4698-B46C-AA8BAA320CB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51252984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BAF6219C-9C34-4F68-887E-4E7162993D5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2949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828800"/>
            <a:ext cx="2133600" cy="4267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1828800"/>
            <a:ext cx="6248400" cy="4267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83AE62CB-F2AF-4ED1-805A-1162975D538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860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044CFB34-68C7-43C4-959A-335EC7AF4B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9080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0B1C9A96-7292-4033-B3BE-5A8CE4A950F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216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1800" y="1828800"/>
            <a:ext cx="2895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9800" y="1828800"/>
            <a:ext cx="2895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0CDA88D8-DC91-46A7-A992-0201C1A95FF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58334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912EE32B-E79C-428F-801B-678671AE80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8968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E12BF72C-6AE3-49AF-A386-64991767FD7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0561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711D1D70-CED4-4487-9F83-39BFB561217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842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1579E837-F36E-4950-88F2-7C1697BC6F5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2914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D77F3765-B0BA-4AE6-A090-F17ED09F879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701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828800"/>
            <a:ext cx="2516188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71800" y="1828800"/>
            <a:ext cx="59436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477000"/>
            <a:ext cx="1371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00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3656013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00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770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smtClean="0">
                <a:solidFill>
                  <a:srgbClr val="003366"/>
                </a:solidFill>
              </a:defRPr>
            </a:lvl1pPr>
          </a:lstStyle>
          <a:p>
            <a:pPr>
              <a:defRPr/>
            </a:pPr>
            <a:fld id="{40BEA9DE-A213-41BE-A1B6-4B2B1BA9075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1031" name="Picture 11" descr="electoral com_rgb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2713" y="152400"/>
            <a:ext cx="2605087" cy="151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349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0287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4351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778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235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692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149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606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5" Type="http://schemas.openxmlformats.org/officeDocument/2006/relationships/image" Target="../media/image3.jpeg"/><Relationship Id="rId4" Type="http://schemas.openxmlformats.org/officeDocument/2006/relationships/hyperlink" Target="https://www.emb.scot/news/article/32/directions-from-the-convener-of-the-emb-to-ros-and-eros-regarding-the-scottish-local-government-elections-in-2022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2332038"/>
            <a:ext cx="8534400" cy="156845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>
              <a:buFontTx/>
              <a:buNone/>
            </a:pPr>
            <a:r>
              <a:rPr lang="en-US" altLang="en-US" sz="3600" dirty="0"/>
              <a:t>Directions from the Convener of the EMB</a:t>
            </a:r>
            <a:endParaRPr lang="en-GB" altLang="en-US" sz="3600" dirty="0"/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5364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8925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323850" y="4419600"/>
            <a:ext cx="8672513" cy="1716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>
            <a:lvl1pPr marL="228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86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</a:defRPr>
            </a:lvl2pPr>
            <a:lvl3pPr marL="10287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435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778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235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692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149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606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0" lvl="0" indent="0" eaLnBrk="1" hangingPunct="1">
              <a:buNone/>
              <a:defRPr/>
            </a:pPr>
            <a:r>
              <a:rPr lang="en-US" altLang="en-US" kern="0" dirty="0">
                <a:solidFill>
                  <a:srgbClr val="002060"/>
                </a:solidFill>
              </a:rPr>
              <a:t>Chris Highcock </a:t>
            </a:r>
          </a:p>
          <a:p>
            <a:pPr marL="0" lvl="0" indent="0" eaLnBrk="1" hangingPunct="1">
              <a:buNone/>
              <a:defRPr/>
            </a:pPr>
            <a:r>
              <a:rPr lang="en-US" altLang="en-US" kern="0" dirty="0">
                <a:solidFill>
                  <a:srgbClr val="002060"/>
                </a:solidFill>
              </a:rPr>
              <a:t>Secretary to the EMB</a:t>
            </a:r>
          </a:p>
          <a:p>
            <a:pPr marL="0" lvl="0" indent="0" eaLnBrk="1" hangingPunct="1">
              <a:buNone/>
              <a:defRPr/>
            </a:pPr>
            <a:r>
              <a:rPr lang="en-US" altLang="en-US" kern="0" dirty="0">
                <a:solidFill>
                  <a:srgbClr val="002060"/>
                </a:solidFill>
              </a:rPr>
              <a:t>Depute Returning Officer City of Edinburgh Council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70480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065338"/>
            <a:ext cx="2246784" cy="4030662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sv-FI" dirty="0">
                <a:latin typeface="+mn-lt"/>
              </a:rPr>
              <a:t>Background</a:t>
            </a:r>
            <a:endParaRPr lang="en-GB" altLang="en-US" dirty="0">
              <a:latin typeface="+mn-lt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1800" y="2065337"/>
            <a:ext cx="5936704" cy="3906985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sz="2300" dirty="0"/>
              <a:t>Local Electoral Administration (Scotland) Act 2011 gives </a:t>
            </a:r>
            <a:r>
              <a:rPr lang="en-GB" sz="2300" dirty="0" smtClean="0"/>
              <a:t>the </a:t>
            </a:r>
            <a:r>
              <a:rPr lang="en-GB" sz="2300" dirty="0"/>
              <a:t>Board “the general function of </a:t>
            </a:r>
            <a:r>
              <a:rPr lang="en-GB" sz="2300" b="1" dirty="0"/>
              <a:t>co-ordinating </a:t>
            </a:r>
            <a:r>
              <a:rPr lang="en-GB" sz="2300" dirty="0"/>
              <a:t>the administration of Local Government elections in Scotland.</a:t>
            </a:r>
          </a:p>
          <a:p>
            <a:pPr marL="342900" lvl="1" indent="-342900"/>
            <a:endParaRPr lang="en-GB" sz="2300" dirty="0"/>
          </a:p>
          <a:p>
            <a:r>
              <a:rPr lang="en-GB" sz="2300" dirty="0"/>
              <a:t>The Convener power to make directions to ROs and EROs, which must be followed</a:t>
            </a:r>
            <a:r>
              <a:rPr lang="en-GB" sz="2300" dirty="0" smtClean="0"/>
              <a:t>. Aim is to promote c</a:t>
            </a:r>
            <a:r>
              <a:rPr lang="en-GB" sz="2300" dirty="0" smtClean="0">
                <a:solidFill>
                  <a:srgbClr val="003366"/>
                </a:solidFill>
              </a:rPr>
              <a:t>onsistency in delivery</a:t>
            </a:r>
            <a:endParaRPr lang="en-GB" sz="2300" dirty="0">
              <a:solidFill>
                <a:srgbClr val="003366"/>
              </a:solidFill>
            </a:endParaRPr>
          </a:p>
          <a:p>
            <a:pPr marL="268288" lvl="1" indent="-268288">
              <a:buFont typeface="Arial" panose="020B0604020202020204" pitchFamily="34" charset="0"/>
              <a:buChar char="•"/>
            </a:pPr>
            <a:endParaRPr lang="en-GB" sz="2300" dirty="0" smtClean="0"/>
          </a:p>
          <a:p>
            <a:pPr marL="268288" lvl="1" indent="-268288">
              <a:buFont typeface="Arial" panose="020B0604020202020204" pitchFamily="34" charset="0"/>
              <a:buChar char="•"/>
            </a:pPr>
            <a:r>
              <a:rPr lang="en-GB" sz="2300" dirty="0" smtClean="0"/>
              <a:t>Consensus </a:t>
            </a:r>
            <a:r>
              <a:rPr lang="en-GB" sz="2300" dirty="0"/>
              <a:t>where possible, guidance where helpful, directions if necessary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88156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065338"/>
            <a:ext cx="2246784" cy="4030662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sv-FI" dirty="0">
                <a:latin typeface="+mn-lt"/>
              </a:rPr>
              <a:t>What is covered by the Directions?</a:t>
            </a:r>
            <a:endParaRPr lang="en-GB" altLang="en-US" dirty="0">
              <a:latin typeface="+mn-lt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7784" y="2065338"/>
            <a:ext cx="6287616" cy="4267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3366"/>
                </a:solidFill>
              </a:rPr>
              <a:t>Ballot </a:t>
            </a:r>
            <a:r>
              <a:rPr lang="en-GB" sz="2400" dirty="0">
                <a:solidFill>
                  <a:srgbClr val="003366"/>
                </a:solidFill>
              </a:rPr>
              <a:t>Paper Colour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3366"/>
                </a:solidFill>
              </a:rPr>
              <a:t>Official Mark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3366"/>
                </a:solidFill>
              </a:rPr>
              <a:t>Key dates for Notice of Election, poll card dispatch and postal pack dispatch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3366"/>
                </a:solidFill>
              </a:rPr>
              <a:t>Count Timing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3366"/>
                </a:solidFill>
              </a:rPr>
              <a:t>Royal Mail </a:t>
            </a:r>
            <a:r>
              <a:rPr lang="en-GB" sz="2400" dirty="0" smtClean="0">
                <a:solidFill>
                  <a:srgbClr val="003366"/>
                </a:solidFill>
              </a:rPr>
              <a:t>Sweep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003366"/>
                </a:solidFill>
              </a:rPr>
              <a:t>Declaration </a:t>
            </a:r>
            <a:r>
              <a:rPr lang="en-GB" sz="2400" dirty="0">
                <a:solidFill>
                  <a:srgbClr val="003366"/>
                </a:solidFill>
              </a:rPr>
              <a:t>script, actually part of </a:t>
            </a:r>
            <a:r>
              <a:rPr lang="en-GB" sz="2400" dirty="0" err="1">
                <a:solidFill>
                  <a:srgbClr val="003366"/>
                </a:solidFill>
              </a:rPr>
              <a:t>eCount</a:t>
            </a:r>
            <a:r>
              <a:rPr lang="en-GB" sz="2400" dirty="0">
                <a:solidFill>
                  <a:srgbClr val="003366"/>
                </a:solidFill>
              </a:rPr>
              <a:t> system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3366"/>
                </a:solidFill>
              </a:rPr>
              <a:t>Count timing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3366"/>
                </a:solidFill>
              </a:rPr>
              <a:t>SIENA date</a:t>
            </a:r>
          </a:p>
          <a:p>
            <a:pPr lvl="1"/>
            <a:endParaRPr lang="en-GB" dirty="0">
              <a:solidFill>
                <a:srgbClr val="003366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69683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065338"/>
            <a:ext cx="2246784" cy="4030662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sv-FI" dirty="0" smtClean="0">
                <a:latin typeface="+mn-lt"/>
              </a:rPr>
              <a:t>Where can you find the directions?</a:t>
            </a:r>
            <a:endParaRPr lang="en-GB" altLang="en-US" dirty="0">
              <a:latin typeface="+mn-lt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71800" y="2065338"/>
            <a:ext cx="5943600" cy="3497262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dirty="0" smtClean="0">
                <a:solidFill>
                  <a:srgbClr val="003366"/>
                </a:solidFill>
              </a:rPr>
              <a:t>All </a:t>
            </a:r>
            <a:r>
              <a:rPr lang="en-GB" dirty="0">
                <a:solidFill>
                  <a:srgbClr val="003366"/>
                </a:solidFill>
              </a:rPr>
              <a:t>on </a:t>
            </a:r>
            <a:r>
              <a:rPr lang="en-GB" dirty="0">
                <a:solidFill>
                  <a:srgbClr val="003366"/>
                </a:solidFill>
                <a:hlinkClick r:id="rId4"/>
              </a:rPr>
              <a:t>EMB website </a:t>
            </a:r>
            <a:r>
              <a:rPr lang="en-GB" dirty="0">
                <a:solidFill>
                  <a:srgbClr val="003366"/>
                </a:solidFill>
              </a:rPr>
              <a:t>and circulated in November </a:t>
            </a:r>
            <a:r>
              <a:rPr lang="en-GB" dirty="0" smtClean="0">
                <a:solidFill>
                  <a:srgbClr val="003366"/>
                </a:solidFill>
              </a:rPr>
              <a:t>2021</a:t>
            </a:r>
          </a:p>
          <a:p>
            <a:endParaRPr lang="en-GB" dirty="0">
              <a:solidFill>
                <a:srgbClr val="003366"/>
              </a:solidFill>
            </a:endParaRPr>
          </a:p>
          <a:p>
            <a:r>
              <a:rPr lang="en-GB" dirty="0" smtClean="0">
                <a:solidFill>
                  <a:srgbClr val="003366"/>
                </a:solidFill>
              </a:rPr>
              <a:t>Published 6 </a:t>
            </a:r>
            <a:r>
              <a:rPr lang="en-GB" dirty="0" smtClean="0">
                <a:solidFill>
                  <a:srgbClr val="003366"/>
                </a:solidFill>
              </a:rPr>
              <a:t>months </a:t>
            </a:r>
            <a:r>
              <a:rPr lang="en-GB" dirty="0" smtClean="0">
                <a:solidFill>
                  <a:srgbClr val="003366"/>
                </a:solidFill>
              </a:rPr>
              <a:t>ahead of polls</a:t>
            </a:r>
            <a:endParaRPr lang="en-GB" dirty="0">
              <a:solidFill>
                <a:srgbClr val="003366"/>
              </a:solidFill>
            </a:endParaRPr>
          </a:p>
          <a:p>
            <a:pPr lvl="1"/>
            <a:endParaRPr lang="en-GB" dirty="0">
              <a:solidFill>
                <a:srgbClr val="003366"/>
              </a:solidFill>
            </a:endParaRPr>
          </a:p>
          <a:p>
            <a:pPr marL="342900" lvl="1" indent="0">
              <a:buNone/>
            </a:pPr>
            <a:endParaRPr lang="en-GB" dirty="0">
              <a:solidFill>
                <a:srgbClr val="003366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5815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065338"/>
            <a:ext cx="2246784" cy="4030662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sv-FI" dirty="0">
                <a:latin typeface="+mn-lt"/>
              </a:rPr>
              <a:t>What is covered by the Directions?</a:t>
            </a:r>
            <a:endParaRPr lang="en-GB" altLang="en-US" dirty="0">
              <a:latin typeface="+mn-lt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71799" y="2065337"/>
            <a:ext cx="6121389" cy="3935413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dirty="0"/>
              <a:t>Performance Management Framework (PMF)</a:t>
            </a:r>
          </a:p>
          <a:p>
            <a:pPr lvl="1"/>
            <a:r>
              <a:rPr lang="en-GB" dirty="0"/>
              <a:t>Combined with RO monitoring from Electoral Commission</a:t>
            </a:r>
          </a:p>
          <a:p>
            <a:r>
              <a:rPr lang="en-GB" dirty="0"/>
              <a:t>Schedule/ Timeline for print products </a:t>
            </a:r>
          </a:p>
          <a:p>
            <a:pPr lvl="1"/>
            <a:r>
              <a:rPr lang="en-GB" dirty="0"/>
              <a:t>Deadlines, determination, data upload, proofing, dispatch</a:t>
            </a:r>
          </a:p>
          <a:p>
            <a:pPr lvl="1"/>
            <a:r>
              <a:rPr lang="en-GB" dirty="0"/>
              <a:t>Agreed via Print Working Group</a:t>
            </a:r>
          </a:p>
          <a:p>
            <a:r>
              <a:rPr lang="en-GB" dirty="0"/>
              <a:t>Results collation</a:t>
            </a:r>
          </a:p>
          <a:p>
            <a:pPr lvl="1"/>
            <a:r>
              <a:rPr lang="en-GB" dirty="0"/>
              <a:t>Different from 2017</a:t>
            </a:r>
          </a:p>
          <a:p>
            <a:pPr lvl="1"/>
            <a:r>
              <a:rPr lang="en-GB" dirty="0"/>
              <a:t>More detail later today from eCount Project</a:t>
            </a:r>
          </a:p>
          <a:p>
            <a:pPr marL="0" lvl="0" indent="0">
              <a:buNone/>
            </a:pPr>
            <a:endParaRPr lang="en-GB" dirty="0">
              <a:solidFill>
                <a:srgbClr val="003366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2678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065338"/>
            <a:ext cx="2246784" cy="4030662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sv-FI" dirty="0">
                <a:latin typeface="+mn-lt"/>
              </a:rPr>
              <a:t>Recommendations</a:t>
            </a:r>
            <a:endParaRPr lang="en-GB" altLang="en-US" dirty="0">
              <a:latin typeface="+mn-lt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7784" y="2065338"/>
            <a:ext cx="6287616" cy="4267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dirty="0"/>
              <a:t>In addition to Directions, the Convener has made a number of recommendations.</a:t>
            </a:r>
          </a:p>
          <a:p>
            <a:pPr lvl="1"/>
            <a:r>
              <a:rPr lang="en-GB" dirty="0"/>
              <a:t>Covid Risk Assessments</a:t>
            </a:r>
          </a:p>
          <a:p>
            <a:pPr lvl="1"/>
            <a:r>
              <a:rPr lang="en-GB" dirty="0"/>
              <a:t>Polling Scheme</a:t>
            </a:r>
          </a:p>
          <a:p>
            <a:pPr lvl="1"/>
            <a:r>
              <a:rPr lang="en-GB" dirty="0"/>
              <a:t>Performance Monitoring</a:t>
            </a:r>
          </a:p>
          <a:p>
            <a:pPr lvl="1"/>
            <a:r>
              <a:rPr lang="en-GB" dirty="0"/>
              <a:t>Adjudication</a:t>
            </a:r>
          </a:p>
          <a:p>
            <a:pPr lvl="1"/>
            <a:r>
              <a:rPr lang="en-GB" dirty="0"/>
              <a:t>Transparency </a:t>
            </a:r>
          </a:p>
          <a:p>
            <a:r>
              <a:rPr lang="en-GB" dirty="0"/>
              <a:t>Whilst not enforceable it is expected that ROs/EROs will follow the recommendations</a:t>
            </a:r>
          </a:p>
          <a:p>
            <a:pPr lvl="1"/>
            <a:r>
              <a:rPr lang="en-GB" dirty="0"/>
              <a:t>Recommendations highlight key principles </a:t>
            </a:r>
            <a:r>
              <a:rPr lang="en-GB" dirty="0" err="1"/>
              <a:t>eg</a:t>
            </a:r>
            <a:r>
              <a:rPr lang="en-GB" dirty="0"/>
              <a:t> transparency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54712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065338"/>
            <a:ext cx="2246784" cy="4030662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sv-FI" dirty="0">
                <a:latin typeface="+mn-lt"/>
              </a:rPr>
              <a:t>Exceptions </a:t>
            </a:r>
            <a:endParaRPr lang="en-GB" altLang="en-US" dirty="0">
              <a:latin typeface="+mn-lt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7784" y="2065338"/>
            <a:ext cx="6287616" cy="4267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dirty="0" smtClean="0"/>
              <a:t>Exception </a:t>
            </a:r>
            <a:r>
              <a:rPr lang="en-GB" dirty="0"/>
              <a:t>Procedure</a:t>
            </a:r>
          </a:p>
          <a:p>
            <a:pPr lvl="1"/>
            <a:r>
              <a:rPr lang="en-GB" dirty="0"/>
              <a:t>Directions have force of law</a:t>
            </a:r>
          </a:p>
          <a:p>
            <a:pPr lvl="1"/>
            <a:r>
              <a:rPr lang="en-GB" dirty="0"/>
              <a:t>If a direction can’t be met you must contact EMB to explain – in writing - how your alternative approach will provide appropriate consistency and contingency</a:t>
            </a:r>
          </a:p>
          <a:p>
            <a:pPr marL="0" lvl="0" indent="0">
              <a:buNone/>
            </a:pPr>
            <a:endParaRPr lang="en-GB" dirty="0">
              <a:solidFill>
                <a:srgbClr val="003366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26823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065338"/>
            <a:ext cx="2246784" cy="4030662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sv-FI" dirty="0">
                <a:latin typeface="+mn-lt"/>
              </a:rPr>
              <a:t>Support from the EMB </a:t>
            </a:r>
            <a:endParaRPr lang="en-GB" altLang="en-US" dirty="0">
              <a:latin typeface="+mn-lt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27784" y="2065338"/>
            <a:ext cx="6287616" cy="4267200"/>
          </a:xfrm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dirty="0">
                <a:solidFill>
                  <a:srgbClr val="003366"/>
                </a:solidFill>
              </a:rPr>
              <a:t>Guidance – ad hoc advice</a:t>
            </a:r>
          </a:p>
          <a:p>
            <a:pPr lvl="1"/>
            <a:r>
              <a:rPr lang="en-GB" dirty="0">
                <a:solidFill>
                  <a:srgbClr val="003366"/>
                </a:solidFill>
              </a:rPr>
              <a:t>Network of peer support in addition to formal guidance </a:t>
            </a:r>
            <a:r>
              <a:rPr lang="en-GB" dirty="0" smtClean="0">
                <a:solidFill>
                  <a:srgbClr val="003366"/>
                </a:solidFill>
              </a:rPr>
              <a:t>and advice from </a:t>
            </a:r>
            <a:r>
              <a:rPr lang="en-GB" dirty="0">
                <a:solidFill>
                  <a:srgbClr val="003366"/>
                </a:solidFill>
              </a:rPr>
              <a:t>Electoral Commission</a:t>
            </a:r>
          </a:p>
          <a:p>
            <a:r>
              <a:rPr lang="en-GB" dirty="0">
                <a:solidFill>
                  <a:srgbClr val="003366"/>
                </a:solidFill>
              </a:rPr>
              <a:t>eCount Project Management</a:t>
            </a:r>
          </a:p>
          <a:p>
            <a:pPr lvl="1"/>
            <a:r>
              <a:rPr lang="en-GB" dirty="0">
                <a:solidFill>
                  <a:srgbClr val="003366"/>
                </a:solidFill>
              </a:rPr>
              <a:t>Convener is chairing Project Board</a:t>
            </a:r>
          </a:p>
          <a:p>
            <a:pPr lvl="1"/>
            <a:r>
              <a:rPr lang="en-GB" dirty="0">
                <a:solidFill>
                  <a:srgbClr val="003366"/>
                </a:solidFill>
              </a:rPr>
              <a:t>Advocating for ROs</a:t>
            </a:r>
          </a:p>
          <a:p>
            <a:r>
              <a:rPr lang="en-GB" dirty="0">
                <a:solidFill>
                  <a:srgbClr val="003366"/>
                </a:solidFill>
              </a:rPr>
              <a:t>Forms Working Group</a:t>
            </a:r>
          </a:p>
          <a:p>
            <a:pPr lvl="1"/>
            <a:r>
              <a:rPr lang="en-GB" dirty="0">
                <a:solidFill>
                  <a:srgbClr val="003366"/>
                </a:solidFill>
              </a:rPr>
              <a:t>In progress, drafting useful forms</a:t>
            </a:r>
          </a:p>
          <a:p>
            <a:pPr lvl="1"/>
            <a:r>
              <a:rPr lang="en-GB" dirty="0">
                <a:solidFill>
                  <a:srgbClr val="003366"/>
                </a:solidFill>
              </a:rPr>
              <a:t>Previous versions still </a:t>
            </a:r>
            <a:r>
              <a:rPr lang="en-GB" dirty="0" smtClean="0">
                <a:solidFill>
                  <a:srgbClr val="003366"/>
                </a:solidFill>
              </a:rPr>
              <a:t>available for adaptation</a:t>
            </a:r>
            <a:endParaRPr lang="en-GB" dirty="0">
              <a:solidFill>
                <a:srgbClr val="003366"/>
              </a:solidFill>
            </a:endParaRPr>
          </a:p>
          <a:p>
            <a:endParaRPr lang="en-GB" dirty="0">
              <a:solidFill>
                <a:srgbClr val="003366"/>
              </a:solidFill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076325" y="1355725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Times" panose="02020603050405020304" pitchFamily="18" charset="0"/>
              <a:ea typeface="+mn-ea"/>
              <a:cs typeface="+mn-cs"/>
            </a:endParaRPr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5738"/>
            <a:ext cx="2590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3104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EEDE9-2D44-4D64-BA66-88855C626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B10133-183F-47DD-9773-AADB4A945D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else can the EMB do to support ROs and </a:t>
            </a:r>
            <a:r>
              <a:rPr lang="en-GB" dirty="0" smtClean="0"/>
              <a:t>EROs for the May polls?</a:t>
            </a:r>
            <a:endParaRPr lang="en-GB" dirty="0"/>
          </a:p>
          <a:p>
            <a:endParaRPr lang="en-GB" dirty="0"/>
          </a:p>
          <a:p>
            <a:r>
              <a:rPr lang="en-GB" dirty="0"/>
              <a:t>Are there any areas where additional recommendations or </a:t>
            </a:r>
            <a:r>
              <a:rPr lang="en-GB" dirty="0" smtClean="0"/>
              <a:t>directions </a:t>
            </a:r>
            <a:r>
              <a:rPr lang="en-GB" dirty="0"/>
              <a:t>would be valuable for consistency?</a:t>
            </a:r>
          </a:p>
          <a:p>
            <a:endParaRPr lang="en-GB" dirty="0"/>
          </a:p>
          <a:p>
            <a:r>
              <a:rPr lang="en-GB" smtClean="0"/>
              <a:t>Can </a:t>
            </a:r>
            <a:r>
              <a:rPr lang="en-GB" dirty="0"/>
              <a:t>the EMB be a better advocate for you with Government or suppliers?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8170952"/>
      </p:ext>
    </p:extLst>
  </p:cSld>
  <p:clrMapOvr>
    <a:masterClrMapping/>
  </p:clrMapOvr>
</p:sld>
</file>

<file path=ppt/theme/theme1.xml><?xml version="1.0" encoding="utf-8"?>
<a:theme xmlns:a="http://schemas.openxmlformats.org/drawingml/2006/main" name="EC_Powerpoint">
  <a:themeElements>
    <a:clrScheme name="EC_Powerpoint 2">
      <a:dk1>
        <a:srgbClr val="003366"/>
      </a:dk1>
      <a:lt1>
        <a:srgbClr val="FFFFFF"/>
      </a:lt1>
      <a:dk2>
        <a:srgbClr val="0099CC"/>
      </a:dk2>
      <a:lt2>
        <a:srgbClr val="CCCCCC"/>
      </a:lt2>
      <a:accent1>
        <a:srgbClr val="0099CC"/>
      </a:accent1>
      <a:accent2>
        <a:srgbClr val="CC0066"/>
      </a:accent2>
      <a:accent3>
        <a:srgbClr val="FFFFFF"/>
      </a:accent3>
      <a:accent4>
        <a:srgbClr val="002A56"/>
      </a:accent4>
      <a:accent5>
        <a:srgbClr val="AACAE2"/>
      </a:accent5>
      <a:accent6>
        <a:srgbClr val="B9005C"/>
      </a:accent6>
      <a:hlink>
        <a:srgbClr val="333333"/>
      </a:hlink>
      <a:folHlink>
        <a:srgbClr val="0099CC"/>
      </a:folHlink>
    </a:clrScheme>
    <a:fontScheme name="EC_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_Powerpoint 1">
        <a:dk1>
          <a:srgbClr val="CCCCCC"/>
        </a:dk1>
        <a:lt1>
          <a:srgbClr val="FFFFFF"/>
        </a:lt1>
        <a:dk2>
          <a:srgbClr val="003366"/>
        </a:dk2>
        <a:lt2>
          <a:srgbClr val="0099CC"/>
        </a:lt2>
        <a:accent1>
          <a:srgbClr val="0099CC"/>
        </a:accent1>
        <a:accent2>
          <a:srgbClr val="CC0066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B9005C"/>
        </a:accent6>
        <a:hlink>
          <a:srgbClr val="333333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_Powerpoint 2">
        <a:dk1>
          <a:srgbClr val="003366"/>
        </a:dk1>
        <a:lt1>
          <a:srgbClr val="FFFFFF"/>
        </a:lt1>
        <a:dk2>
          <a:srgbClr val="0099CC"/>
        </a:dk2>
        <a:lt2>
          <a:srgbClr val="CCCCCC"/>
        </a:lt2>
        <a:accent1>
          <a:srgbClr val="0099CC"/>
        </a:accent1>
        <a:accent2>
          <a:srgbClr val="CC0066"/>
        </a:accent2>
        <a:accent3>
          <a:srgbClr val="FFFFFF"/>
        </a:accent3>
        <a:accent4>
          <a:srgbClr val="002A56"/>
        </a:accent4>
        <a:accent5>
          <a:srgbClr val="AACAE2"/>
        </a:accent5>
        <a:accent6>
          <a:srgbClr val="B9005C"/>
        </a:accent6>
        <a:hlink>
          <a:srgbClr val="333333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C_Powerpoint 1">
    <a:dk1>
      <a:srgbClr val="CCCCCC"/>
    </a:dk1>
    <a:lt1>
      <a:srgbClr val="FFFFFF"/>
    </a:lt1>
    <a:dk2>
      <a:srgbClr val="003366"/>
    </a:dk2>
    <a:lt2>
      <a:srgbClr val="0099CC"/>
    </a:lt2>
    <a:accent1>
      <a:srgbClr val="0099CC"/>
    </a:accent1>
    <a:accent2>
      <a:srgbClr val="CC0066"/>
    </a:accent2>
    <a:accent3>
      <a:srgbClr val="AAADB8"/>
    </a:accent3>
    <a:accent4>
      <a:srgbClr val="DADADA"/>
    </a:accent4>
    <a:accent5>
      <a:srgbClr val="AACAE2"/>
    </a:accent5>
    <a:accent6>
      <a:srgbClr val="B9005C"/>
    </a:accent6>
    <a:hlink>
      <a:srgbClr val="333333"/>
    </a:hlink>
    <a:folHlink>
      <a:srgbClr val="0099CC"/>
    </a:folHlink>
  </a:clrScheme>
</a:themeOverride>
</file>

<file path=ppt/theme/themeOverride2.xml><?xml version="1.0" encoding="utf-8"?>
<a:themeOverride xmlns:a="http://schemas.openxmlformats.org/drawingml/2006/main">
  <a:clrScheme name="EC_Powerpoint 2">
    <a:dk1>
      <a:srgbClr val="003366"/>
    </a:dk1>
    <a:lt1>
      <a:srgbClr val="FFFFFF"/>
    </a:lt1>
    <a:dk2>
      <a:srgbClr val="0099CC"/>
    </a:dk2>
    <a:lt2>
      <a:srgbClr val="CCCCCC"/>
    </a:lt2>
    <a:accent1>
      <a:srgbClr val="0099CC"/>
    </a:accent1>
    <a:accent2>
      <a:srgbClr val="CC0066"/>
    </a:accent2>
    <a:accent3>
      <a:srgbClr val="FFFFFF"/>
    </a:accent3>
    <a:accent4>
      <a:srgbClr val="002A56"/>
    </a:accent4>
    <a:accent5>
      <a:srgbClr val="AACAE2"/>
    </a:accent5>
    <a:accent6>
      <a:srgbClr val="B9005C"/>
    </a:accent6>
    <a:hlink>
      <a:srgbClr val="333333"/>
    </a:hlink>
    <a:folHlink>
      <a:srgbClr val="0099CC"/>
    </a:folHlink>
  </a:clrScheme>
</a:themeOverride>
</file>

<file path=ppt/theme/themeOverride3.xml><?xml version="1.0" encoding="utf-8"?>
<a:themeOverride xmlns:a="http://schemas.openxmlformats.org/drawingml/2006/main">
  <a:clrScheme name="EC_Powerpoint 2">
    <a:dk1>
      <a:srgbClr val="003366"/>
    </a:dk1>
    <a:lt1>
      <a:srgbClr val="FFFFFF"/>
    </a:lt1>
    <a:dk2>
      <a:srgbClr val="0099CC"/>
    </a:dk2>
    <a:lt2>
      <a:srgbClr val="CCCCCC"/>
    </a:lt2>
    <a:accent1>
      <a:srgbClr val="0099CC"/>
    </a:accent1>
    <a:accent2>
      <a:srgbClr val="CC0066"/>
    </a:accent2>
    <a:accent3>
      <a:srgbClr val="FFFFFF"/>
    </a:accent3>
    <a:accent4>
      <a:srgbClr val="002A56"/>
    </a:accent4>
    <a:accent5>
      <a:srgbClr val="AACAE2"/>
    </a:accent5>
    <a:accent6>
      <a:srgbClr val="B9005C"/>
    </a:accent6>
    <a:hlink>
      <a:srgbClr val="333333"/>
    </a:hlink>
    <a:folHlink>
      <a:srgbClr val="0099CC"/>
    </a:folHlink>
  </a:clrScheme>
</a:themeOverride>
</file>

<file path=ppt/theme/themeOverride4.xml><?xml version="1.0" encoding="utf-8"?>
<a:themeOverride xmlns:a="http://schemas.openxmlformats.org/drawingml/2006/main">
  <a:clrScheme name="EC_Powerpoint 2">
    <a:dk1>
      <a:srgbClr val="003366"/>
    </a:dk1>
    <a:lt1>
      <a:srgbClr val="FFFFFF"/>
    </a:lt1>
    <a:dk2>
      <a:srgbClr val="0099CC"/>
    </a:dk2>
    <a:lt2>
      <a:srgbClr val="CCCCCC"/>
    </a:lt2>
    <a:accent1>
      <a:srgbClr val="0099CC"/>
    </a:accent1>
    <a:accent2>
      <a:srgbClr val="CC0066"/>
    </a:accent2>
    <a:accent3>
      <a:srgbClr val="FFFFFF"/>
    </a:accent3>
    <a:accent4>
      <a:srgbClr val="002A56"/>
    </a:accent4>
    <a:accent5>
      <a:srgbClr val="AACAE2"/>
    </a:accent5>
    <a:accent6>
      <a:srgbClr val="B9005C"/>
    </a:accent6>
    <a:hlink>
      <a:srgbClr val="333333"/>
    </a:hlink>
    <a:folHlink>
      <a:srgbClr val="0099CC"/>
    </a:folHlink>
  </a:clrScheme>
</a:themeOverride>
</file>

<file path=ppt/theme/themeOverride5.xml><?xml version="1.0" encoding="utf-8"?>
<a:themeOverride xmlns:a="http://schemas.openxmlformats.org/drawingml/2006/main">
  <a:clrScheme name="EC_Powerpoint 2">
    <a:dk1>
      <a:srgbClr val="003366"/>
    </a:dk1>
    <a:lt1>
      <a:srgbClr val="FFFFFF"/>
    </a:lt1>
    <a:dk2>
      <a:srgbClr val="0099CC"/>
    </a:dk2>
    <a:lt2>
      <a:srgbClr val="CCCCCC"/>
    </a:lt2>
    <a:accent1>
      <a:srgbClr val="0099CC"/>
    </a:accent1>
    <a:accent2>
      <a:srgbClr val="CC0066"/>
    </a:accent2>
    <a:accent3>
      <a:srgbClr val="FFFFFF"/>
    </a:accent3>
    <a:accent4>
      <a:srgbClr val="002A56"/>
    </a:accent4>
    <a:accent5>
      <a:srgbClr val="AACAE2"/>
    </a:accent5>
    <a:accent6>
      <a:srgbClr val="B9005C"/>
    </a:accent6>
    <a:hlink>
      <a:srgbClr val="333333"/>
    </a:hlink>
    <a:folHlink>
      <a:srgbClr val="0099CC"/>
    </a:folHlink>
  </a:clrScheme>
</a:themeOverride>
</file>

<file path=ppt/theme/themeOverride6.xml><?xml version="1.0" encoding="utf-8"?>
<a:themeOverride xmlns:a="http://schemas.openxmlformats.org/drawingml/2006/main">
  <a:clrScheme name="EC_Powerpoint 2">
    <a:dk1>
      <a:srgbClr val="003366"/>
    </a:dk1>
    <a:lt1>
      <a:srgbClr val="FFFFFF"/>
    </a:lt1>
    <a:dk2>
      <a:srgbClr val="0099CC"/>
    </a:dk2>
    <a:lt2>
      <a:srgbClr val="CCCCCC"/>
    </a:lt2>
    <a:accent1>
      <a:srgbClr val="0099CC"/>
    </a:accent1>
    <a:accent2>
      <a:srgbClr val="CC0066"/>
    </a:accent2>
    <a:accent3>
      <a:srgbClr val="FFFFFF"/>
    </a:accent3>
    <a:accent4>
      <a:srgbClr val="002A56"/>
    </a:accent4>
    <a:accent5>
      <a:srgbClr val="AACAE2"/>
    </a:accent5>
    <a:accent6>
      <a:srgbClr val="B9005C"/>
    </a:accent6>
    <a:hlink>
      <a:srgbClr val="333333"/>
    </a:hlink>
    <a:folHlink>
      <a:srgbClr val="0099CC"/>
    </a:folHlink>
  </a:clrScheme>
</a:themeOverride>
</file>

<file path=ppt/theme/themeOverride7.xml><?xml version="1.0" encoding="utf-8"?>
<a:themeOverride xmlns:a="http://schemas.openxmlformats.org/drawingml/2006/main">
  <a:clrScheme name="EC_Powerpoint 2">
    <a:dk1>
      <a:srgbClr val="003366"/>
    </a:dk1>
    <a:lt1>
      <a:srgbClr val="FFFFFF"/>
    </a:lt1>
    <a:dk2>
      <a:srgbClr val="0099CC"/>
    </a:dk2>
    <a:lt2>
      <a:srgbClr val="CCCCCC"/>
    </a:lt2>
    <a:accent1>
      <a:srgbClr val="0099CC"/>
    </a:accent1>
    <a:accent2>
      <a:srgbClr val="CC0066"/>
    </a:accent2>
    <a:accent3>
      <a:srgbClr val="FFFFFF"/>
    </a:accent3>
    <a:accent4>
      <a:srgbClr val="002A56"/>
    </a:accent4>
    <a:accent5>
      <a:srgbClr val="AACAE2"/>
    </a:accent5>
    <a:accent6>
      <a:srgbClr val="B9005C"/>
    </a:accent6>
    <a:hlink>
      <a:srgbClr val="333333"/>
    </a:hlink>
    <a:folHlink>
      <a:srgbClr val="0099CC"/>
    </a:folHlink>
  </a:clrScheme>
</a:themeOverride>
</file>

<file path=ppt/theme/themeOverride8.xml><?xml version="1.0" encoding="utf-8"?>
<a:themeOverride xmlns:a="http://schemas.openxmlformats.org/drawingml/2006/main">
  <a:clrScheme name="EC_Powerpoint 2">
    <a:dk1>
      <a:srgbClr val="003366"/>
    </a:dk1>
    <a:lt1>
      <a:srgbClr val="FFFFFF"/>
    </a:lt1>
    <a:dk2>
      <a:srgbClr val="0099CC"/>
    </a:dk2>
    <a:lt2>
      <a:srgbClr val="CCCCCC"/>
    </a:lt2>
    <a:accent1>
      <a:srgbClr val="0099CC"/>
    </a:accent1>
    <a:accent2>
      <a:srgbClr val="CC0066"/>
    </a:accent2>
    <a:accent3>
      <a:srgbClr val="FFFFFF"/>
    </a:accent3>
    <a:accent4>
      <a:srgbClr val="002A56"/>
    </a:accent4>
    <a:accent5>
      <a:srgbClr val="AACAE2"/>
    </a:accent5>
    <a:accent6>
      <a:srgbClr val="B9005C"/>
    </a:accent6>
    <a:hlink>
      <a:srgbClr val="333333"/>
    </a:hlink>
    <a:folHlink>
      <a:srgbClr val="0099CC"/>
    </a:folHlink>
  </a:clrScheme>
</a:themeOverride>
</file>

<file path=ppt/theme/themeOverride9.xml><?xml version="1.0" encoding="utf-8"?>
<a:themeOverride xmlns:a="http://schemas.openxmlformats.org/drawingml/2006/main">
  <a:clrScheme name="EC_Powerpoint 2">
    <a:dk1>
      <a:srgbClr val="003366"/>
    </a:dk1>
    <a:lt1>
      <a:srgbClr val="FFFFFF"/>
    </a:lt1>
    <a:dk2>
      <a:srgbClr val="0099CC"/>
    </a:dk2>
    <a:lt2>
      <a:srgbClr val="CCCCCC"/>
    </a:lt2>
    <a:accent1>
      <a:srgbClr val="0099CC"/>
    </a:accent1>
    <a:accent2>
      <a:srgbClr val="CC0066"/>
    </a:accent2>
    <a:accent3>
      <a:srgbClr val="FFFFFF"/>
    </a:accent3>
    <a:accent4>
      <a:srgbClr val="002A56"/>
    </a:accent4>
    <a:accent5>
      <a:srgbClr val="AACAE2"/>
    </a:accent5>
    <a:accent6>
      <a:srgbClr val="B9005C"/>
    </a:accent6>
    <a:hlink>
      <a:srgbClr val="333333"/>
    </a:hlink>
    <a:folHlink>
      <a:srgbClr val="0099C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SharedContentType xmlns="Microsoft.SharePoint.Taxonomy.ContentTypeSync" SourceId="3670c079-8b9c-4824-ae40-3b9cff66bbfa" ContentTypeId="0x010100DBF22B2F9E624BBA857B72BB0A0E43030047A170BF56D84028BBD1AE15D54364B9" PreviousValue="false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9ca678d06974d1b9a589aa70f41520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Scotland</TermName>
          <TermId xmlns="http://schemas.microsoft.com/office/infopath/2007/PartnerControls">7896b347-8f24-42d4-9779-392f273074b5</TermId>
        </TermInfo>
      </Terms>
    </b9ca678d06974d1b9a589aa70f41520a>
    <Owner xmlns="bc90169a-923b-41ac-982e-76cb1e36c5ab">
      <UserInfo>
        <DisplayName/>
        <AccountId xsi:nil="true"/>
        <AccountType/>
      </UserInfo>
    </Owner>
    <o4f6c70134b64a99b8a9c18b6cabc6d3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2017</TermName>
          <TermId xmlns="http://schemas.microsoft.com/office/infopath/2007/PartnerControls">e743382d-a956-4c3d-b21e-8f088efd99a3</TermId>
        </TermInfo>
      </Terms>
    </o4f6c70134b64a99b8a9c18b6cabc6d3>
    <ArticleName xmlns="9c5b7532-e3ca-476b-a7af-f7cb57a9bce5" xsi:nil="true"/>
    <j4f12893337a4eac9e2d2c696f543b80 xmlns="baee7444-1920-4882-a7e4-354e0bb124a7">
      <Terms xmlns="http://schemas.microsoft.com/office/infopath/2007/PartnerControls"/>
    </j4f12893337a4eac9e2d2c696f543b80>
    <TaxCatchAll xmlns="e67714ae-5cca-4d80-a049-b4b1f0ec46d0">
      <Value>801</Value>
      <Value>2471</Value>
      <Value>47</Value>
      <Value>1</Value>
      <Value>66</Value>
    </TaxCatchAll>
    <j5093c87c62f4e2ea96105d295eed61a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77462fb2-11a1-4cd5-8628-4e6081b9477e</TermId>
        </TermInfo>
      </Terms>
    </j5093c87c62f4e2ea96105d295eed61a>
    <Retention xmlns="9c5b7532-e3ca-476b-a7af-f7cb57a9bce5">7 years</Retention>
    <k8d136f7c151492e9a8c9a3ff7eb0306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Local government elections</TermName>
          <TermId xmlns="http://schemas.microsoft.com/office/infopath/2007/PartnerControls">5a21ae26-924a-4744-a4dc-0e03c1213209</TermId>
        </TermInfo>
      </Terms>
    </k8d136f7c151492e9a8c9a3ff7eb0306>
    <b78556a5ab004a83993a9660bce6152c xmlns="baee7444-1920-4882-a7e4-354e0bb124a7">
      <Terms xmlns="http://schemas.microsoft.com/office/infopath/2007/PartnerControls">
        <TermInfo xmlns="http://schemas.microsoft.com/office/infopath/2007/PartnerControls">
          <TermName xmlns="http://schemas.microsoft.com/office/infopath/2007/PartnerControls">All staff</TermName>
          <TermId xmlns="http://schemas.microsoft.com/office/infopath/2007/PartnerControls">1a1e0e6e-8d96-4235-ac5f-9f1dcc3600b0</TermId>
        </TermInfo>
      </Terms>
    </b78556a5ab004a83993a9660bce6152c>
    <_dlc_DocId xmlns="59f2ac4d-bc1b-4a76-93f7-e962465fc57b">FNCT-146-2080</_dlc_DocId>
    <_dlc_DocIdUrl xmlns="59f2ac4d-bc1b-4a76-93f7-e962465fc57b">
      <Url>http://skynet/dm/Functions/ta/_layouts/DocIdRedir.aspx?ID=FNCT-146-2080</Url>
      <Description>FNCT-146-2080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Word Document" ma:contentTypeID="0x010100DBF22B2F9E624BBA857B72BB0A0E43030047A170BF56D84028BBD1AE15D54364B9007364DFDBE94BE54599771DBE1E767953" ma:contentTypeVersion="628" ma:contentTypeDescription="Word Document Content Type" ma:contentTypeScope="" ma:versionID="fb8d67269a1e833168f4cad9d529ad9e">
  <xsd:schema xmlns:xsd="http://www.w3.org/2001/XMLSchema" xmlns:xs="http://www.w3.org/2001/XMLSchema" xmlns:p="http://schemas.microsoft.com/office/2006/metadata/properties" xmlns:ns2="baee7444-1920-4882-a7e4-354e0bb124a7" xmlns:ns3="bc90169a-923b-41ac-982e-76cb1e36c5ab" xmlns:ns4="9c5b7532-e3ca-476b-a7af-f7cb57a9bce5" xmlns:ns5="e67714ae-5cca-4d80-a049-b4b1f0ec46d0" xmlns:ns6="59f2ac4d-bc1b-4a76-93f7-e962465fc57b" targetNamespace="http://schemas.microsoft.com/office/2006/metadata/properties" ma:root="true" ma:fieldsID="e370bb679c441f25ac2a30ee70b1e576" ns2:_="" ns3:_="" ns4:_="" ns5:_="" ns6:_="">
    <xsd:import namespace="baee7444-1920-4882-a7e4-354e0bb124a7"/>
    <xsd:import namespace="bc90169a-923b-41ac-982e-76cb1e36c5ab"/>
    <xsd:import namespace="9c5b7532-e3ca-476b-a7af-f7cb57a9bce5"/>
    <xsd:import namespace="e67714ae-5cca-4d80-a049-b4b1f0ec46d0"/>
    <xsd:import namespace="59f2ac4d-bc1b-4a76-93f7-e962465fc57b"/>
    <xsd:element name="properties">
      <xsd:complexType>
        <xsd:sequence>
          <xsd:element name="documentManagement">
            <xsd:complexType>
              <xsd:all>
                <xsd:element ref="ns3:Owner" minOccurs="0"/>
                <xsd:element ref="ns4:Retention"/>
                <xsd:element ref="ns4:ArticleName" minOccurs="0"/>
                <xsd:element ref="ns5:TaxCatchAllLabel" minOccurs="0"/>
                <xsd:element ref="ns2:k8d136f7c151492e9a8c9a3ff7eb0306" minOccurs="0"/>
                <xsd:element ref="ns2:b9ca678d06974d1b9a589aa70f41520a" minOccurs="0"/>
                <xsd:element ref="ns2:o4f6c70134b64a99b8a9c18b6cabc6d3" minOccurs="0"/>
                <xsd:element ref="ns2:j4f12893337a4eac9e2d2c696f543b80" minOccurs="0"/>
                <xsd:element ref="ns2:b78556a5ab004a83993a9660bce6152c" minOccurs="0"/>
                <xsd:element ref="ns5:TaxCatchAll" minOccurs="0"/>
                <xsd:element ref="ns2:j5093c87c62f4e2ea96105d295eed61a" minOccurs="0"/>
                <xsd:element ref="ns6:_dlc_DocId" minOccurs="0"/>
                <xsd:element ref="ns6:_dlc_DocIdUrl" minOccurs="0"/>
                <xsd:element ref="ns6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e7444-1920-4882-a7e4-354e0bb124a7" elementFormDefault="qualified">
    <xsd:import namespace="http://schemas.microsoft.com/office/2006/documentManagement/types"/>
    <xsd:import namespace="http://schemas.microsoft.com/office/infopath/2007/PartnerControls"/>
    <xsd:element name="k8d136f7c151492e9a8c9a3ff7eb0306" ma:index="13" ma:taxonomy="true" ma:internalName="k8d136f7c151492e9a8c9a3ff7eb0306" ma:taxonomyFieldName="ECSubject" ma:displayName="ECSubject" ma:default="" ma:fieldId="{48d136f7-c151-492e-9a8c-9a3ff7eb0306}" ma:taxonomyMulti="true" ma:sspId="3670c079-8b9c-4824-ae40-3b9cff66bbfa" ma:termSetId="0d5ca8a1-c45c-44af-a3cd-d024f1ba8d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ca678d06974d1b9a589aa70f41520a" ma:index="15" ma:taxonomy="true" ma:internalName="b9ca678d06974d1b9a589aa70f41520a" ma:taxonomyFieldName="Countries" ma:displayName="Country" ma:default="2;#UK wide|6834a7d2-fb91-47b3-99a3-3181df52306f" ma:fieldId="{b9ca678d-0697-4d1b-9a58-9aa70f41520a}" ma:taxonomyMulti="true" ma:sspId="3670c079-8b9c-4824-ae40-3b9cff66bbfa" ma:termSetId="84dafbee-6db0-42d8-9610-c7f28f591f89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4f6c70134b64a99b8a9c18b6cabc6d3" ma:index="17" nillable="true" ma:taxonomy="true" ma:internalName="o4f6c70134b64a99b8a9c18b6cabc6d3" ma:taxonomyFieldName="Calendar_x0020_Year" ma:displayName="Calendar Year" ma:default="" ma:fieldId="{84f6c701-34b6-4a99-b8a9-c18b6cabc6d3}" ma:sspId="3670c079-8b9c-4824-ae40-3b9cff66bbfa" ma:termSetId="edba5c96-86f2-4f08-a5c2-e39c740b563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4f12893337a4eac9e2d2c696f543b80" ma:index="19" nillable="true" ma:taxonomy="true" ma:internalName="j4f12893337a4eac9e2d2c696f543b80" ma:taxonomyFieldName="Financial_x0020_year" ma:displayName="Financial year" ma:default="" ma:fieldId="{34f12893-337a-4eac-9e2d-2c696f543b80}" ma:sspId="3670c079-8b9c-4824-ae40-3b9cff66bbfa" ma:termSetId="e63f34e3-1607-4f97-aade-c4ace54ed86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78556a5ab004a83993a9660bce6152c" ma:index="21" nillable="true" ma:taxonomy="true" ma:internalName="b78556a5ab004a83993a9660bce6152c" ma:taxonomyFieldName="Audience1" ma:displayName="Audience" ma:default="1;#All staff|1a1e0e6e-8d96-4235-ac5f-9f1dcc3600b0" ma:fieldId="{b78556a5-ab00-4a83-993a-9660bce6152c}" ma:taxonomyMulti="true" ma:sspId="3670c079-8b9c-4824-ae40-3b9cff66bbfa" ma:termSetId="12a82b95-0313-4ef6-8f09-a1fc7e7a529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5093c87c62f4e2ea96105d295eed61a" ma:index="23" ma:taxonomy="true" ma:internalName="j5093c87c62f4e2ea96105d295eed61a" ma:taxonomyFieldName="GPMS_x0020_marking" ma:displayName="GPMS marking" ma:default="801;#Official|77462fb2-11a1-4cd5-8628-4e6081b9477e" ma:fieldId="{35093c87-c62f-4e2e-a961-05d295eed61a}" ma:sspId="3670c079-8b9c-4824-ae40-3b9cff66bbfa" ma:termSetId="1f343abd-db6c-4475-a574-cc7b5b5bdee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0169a-923b-41ac-982e-76cb1e36c5ab" elementFormDefault="qualified">
    <xsd:import namespace="http://schemas.microsoft.com/office/2006/documentManagement/types"/>
    <xsd:import namespace="http://schemas.microsoft.com/office/infopath/2007/PartnerControls"/>
    <xsd:element name="Owner" ma:index="3" nillable="true" ma:displayName="Owner" ma:list="UserInfo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b7532-e3ca-476b-a7af-f7cb57a9bce5" elementFormDefault="qualified">
    <xsd:import namespace="http://schemas.microsoft.com/office/2006/documentManagement/types"/>
    <xsd:import namespace="http://schemas.microsoft.com/office/infopath/2007/PartnerControls"/>
    <xsd:element name="Retention" ma:index="4" ma:displayName="Retention" ma:default="7 years" ma:internalName="Retention">
      <xsd:simpleType>
        <xsd:restriction base="dms:Choice">
          <xsd:enumeration value="6 months"/>
          <xsd:enumeration value="1 year"/>
          <xsd:enumeration value="3 years"/>
          <xsd:enumeration value="7 years"/>
          <xsd:enumeration value="12 years"/>
          <xsd:enumeration value="100 years"/>
        </xsd:restriction>
      </xsd:simpleType>
    </xsd:element>
    <xsd:element name="ArticleName" ma:index="10" nillable="true" ma:displayName="Name" ma:hidden="true" ma:internalName="ArticleName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7714ae-5cca-4d80-a049-b4b1f0ec46d0" elementFormDefault="qualified">
    <xsd:import namespace="http://schemas.microsoft.com/office/2006/documentManagement/types"/>
    <xsd:import namespace="http://schemas.microsoft.com/office/infopath/2007/PartnerControls"/>
    <xsd:element name="TaxCatchAllLabel" ma:index="11" nillable="true" ma:displayName="Taxonomy Catch All Column1" ma:description="" ma:hidden="true" ma:list="{52721013-1a77-43df-ac95-984a83b59650}" ma:internalName="TaxCatchAllLabel" ma:readOnly="true" ma:showField="CatchAllDataLabel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2" nillable="true" ma:displayName="Taxonomy Catch All Column" ma:description="" ma:hidden="true" ma:list="{52721013-1a77-43df-ac95-984a83b59650}" ma:internalName="TaxCatchAll" ma:showField="CatchAllData" ma:web="59f2ac4d-bc1b-4a76-93f7-e962465fc5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f2ac4d-bc1b-4a76-93f7-e962465fc57b" elementFormDefault="qualified">
    <xsd:import namespace="http://schemas.microsoft.com/office/2006/documentManagement/types"/>
    <xsd:import namespace="http://schemas.microsoft.com/office/infopath/2007/PartnerControls"/>
    <xsd:element name="_dlc_DocId" ma:index="25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6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7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29611D-825D-4C14-BB62-33CBDCD403E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1561F24A-9DE2-4292-9D3A-71B6BDA9DC63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0BDA290C-400E-4333-A025-27A218B78CC0}">
  <ds:schemaRefs>
    <ds:schemaRef ds:uri="http://purl.org/dc/terms/"/>
    <ds:schemaRef ds:uri="bc90169a-923b-41ac-982e-76cb1e36c5ab"/>
    <ds:schemaRef ds:uri="9c5b7532-e3ca-476b-a7af-f7cb57a9bce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9f2ac4d-bc1b-4a76-93f7-e962465fc57b"/>
    <ds:schemaRef ds:uri="baee7444-1920-4882-a7e4-354e0bb124a7"/>
    <ds:schemaRef ds:uri="http://schemas.openxmlformats.org/package/2006/metadata/core-properties"/>
    <ds:schemaRef ds:uri="e67714ae-5cca-4d80-a049-b4b1f0ec46d0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FC9256A0-2869-4BAA-A19B-8BD91F5A4A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ee7444-1920-4882-a7e4-354e0bb124a7"/>
    <ds:schemaRef ds:uri="bc90169a-923b-41ac-982e-76cb1e36c5ab"/>
    <ds:schemaRef ds:uri="9c5b7532-e3ca-476b-a7af-f7cb57a9bce5"/>
    <ds:schemaRef ds:uri="e67714ae-5cca-4d80-a049-b4b1f0ec46d0"/>
    <ds:schemaRef ds:uri="59f2ac4d-bc1b-4a76-93f7-e962465fc5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C3ABEBCE-AF89-4D6D-BC15-2B736B07FD4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2104</TotalTime>
  <Words>379</Words>
  <Application>Microsoft Office PowerPoint</Application>
  <PresentationFormat>On-screen Show (4:3)</PresentationFormat>
  <Paragraphs>68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</vt:lpstr>
      <vt:lpstr>EC_Powerpoint</vt:lpstr>
      <vt:lpstr>PowerPoint Presentation</vt:lpstr>
      <vt:lpstr>Background</vt:lpstr>
      <vt:lpstr>What is covered by the Directions?</vt:lpstr>
      <vt:lpstr>Where can you find the directions?</vt:lpstr>
      <vt:lpstr>What is covered by the Directions?</vt:lpstr>
      <vt:lpstr>Recommendations</vt:lpstr>
      <vt:lpstr>Exceptions </vt:lpstr>
      <vt:lpstr>Support from the EMB </vt:lpstr>
      <vt:lpstr>Discussion Points</vt:lpstr>
    </vt:vector>
  </TitlesOfParts>
  <Company>City of Edinburgh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060117directions</dc:title>
  <dc:creator>Chris Highcock</dc:creator>
  <cp:lastModifiedBy>Martin McKeown</cp:lastModifiedBy>
  <cp:revision>169</cp:revision>
  <dcterms:created xsi:type="dcterms:W3CDTF">2014-11-18T09:46:26Z</dcterms:created>
  <dcterms:modified xsi:type="dcterms:W3CDTF">2022-01-21T10:38:30Z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0x010100DBF22B2F9E624BBA857B72BB0A0E43030047A170BF56D84028BBD1AE15D54364B9007364DFDBE94BE54599771DBE1E767953</vt:lpwstr>
  </property>
  <property fmtid="{D5CDD505-2E9C-101B-9397-08002B2CF9AE}" pid="4" name="_dlc_DocIdItemGuid">
    <vt:lpwstr>e200a773-8930-4d98-aa78-83d2ae7d3b3d</vt:lpwstr>
  </property>
  <property fmtid="{D5CDD505-2E9C-101B-9397-08002B2CF9AE}" pid="5" name="Financial_x0020_year">
    <vt:lpwstr/>
  </property>
  <property fmtid="{D5CDD505-2E9C-101B-9397-08002B2CF9AE}" pid="6" name="Audience1">
    <vt:lpwstr>1;#All staff|1a1e0e6e-8d96-4235-ac5f-9f1dcc3600b0</vt:lpwstr>
  </property>
  <property fmtid="{D5CDD505-2E9C-101B-9397-08002B2CF9AE}" pid="7" name="Countries">
    <vt:lpwstr>47;#Scotland|7896b347-8f24-42d4-9779-392f273074b5</vt:lpwstr>
  </property>
  <property fmtid="{D5CDD505-2E9C-101B-9397-08002B2CF9AE}" pid="8" name="Order">
    <vt:r8>208000</vt:r8>
  </property>
  <property fmtid="{D5CDD505-2E9C-101B-9397-08002B2CF9AE}" pid="9" name="TaxKeyword">
    <vt:lpwstr/>
  </property>
  <property fmtid="{D5CDD505-2E9C-101B-9397-08002B2CF9AE}" pid="10" name="ECSubject">
    <vt:lpwstr>66;#Local government elections|5a21ae26-924a-4744-a4dc-0e03c1213209</vt:lpwstr>
  </property>
  <property fmtid="{D5CDD505-2E9C-101B-9397-08002B2CF9AE}" pid="11" name="Calendar_x0020_Year">
    <vt:lpwstr>2471;#2017|e743382d-a956-4c3d-b21e-8f088efd99a3</vt:lpwstr>
  </property>
  <property fmtid="{D5CDD505-2E9C-101B-9397-08002B2CF9AE}" pid="12" name="GPMS marking">
    <vt:lpwstr>801;#Official|77462fb2-11a1-4cd5-8628-4e6081b9477e</vt:lpwstr>
  </property>
  <property fmtid="{D5CDD505-2E9C-101B-9397-08002B2CF9AE}" pid="13" name="GPMS_x0020_marking">
    <vt:lpwstr>801;#Official|77462fb2-11a1-4cd5-8628-4e6081b9477e</vt:lpwstr>
  </property>
  <property fmtid="{D5CDD505-2E9C-101B-9397-08002B2CF9AE}" pid="14" name="TaxKeywordTaxHTField">
    <vt:lpwstr/>
  </property>
  <property fmtid="{D5CDD505-2E9C-101B-9397-08002B2CF9AE}" pid="15" name="Calendar Year">
    <vt:lpwstr>2471</vt:lpwstr>
  </property>
  <property fmtid="{D5CDD505-2E9C-101B-9397-08002B2CF9AE}" pid="16" name="Financial year">
    <vt:lpwstr/>
  </property>
</Properties>
</file>