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6"/>
  </p:sldMasterIdLst>
  <p:notesMasterIdLst>
    <p:notesMasterId r:id="rId22"/>
  </p:notesMasterIdLst>
  <p:sldIdLst>
    <p:sldId id="343" r:id="rId7"/>
    <p:sldId id="342" r:id="rId8"/>
    <p:sldId id="341" r:id="rId9"/>
    <p:sldId id="346" r:id="rId10"/>
    <p:sldId id="345" r:id="rId11"/>
    <p:sldId id="344" r:id="rId12"/>
    <p:sldId id="348" r:id="rId13"/>
    <p:sldId id="347" r:id="rId14"/>
    <p:sldId id="350" r:id="rId15"/>
    <p:sldId id="349" r:id="rId16"/>
    <p:sldId id="357" r:id="rId17"/>
    <p:sldId id="351" r:id="rId18"/>
    <p:sldId id="358" r:id="rId19"/>
    <p:sldId id="359" r:id="rId20"/>
    <p:sldId id="356" r:id="rId21"/>
  </p:sldIdLst>
  <p:sldSz cx="9144000" cy="6858000" type="screen4x3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15" autoAdjust="0"/>
    <p:restoredTop sz="86364" autoAdjust="0"/>
  </p:normalViewPr>
  <p:slideViewPr>
    <p:cSldViewPr>
      <p:cViewPr varScale="1">
        <p:scale>
          <a:sx n="74" d="100"/>
          <a:sy n="74" d="100"/>
        </p:scale>
        <p:origin x="122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66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viewProps" Target="viewProps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44E174-1FB5-48B5-B8DD-A76568989C61}" type="datetimeFigureOut">
              <a:rPr lang="en-GB" smtClean="0"/>
              <a:pPr/>
              <a:t>26/01/2022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879" y="4721940"/>
            <a:ext cx="5447030" cy="44734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72ED55-D200-466A-818A-8140908D75CF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2252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37FC3-9EC4-435E-BCC9-FC7C04167007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E4DDE-A99B-4247-B0BE-73519E40FE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437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37FC3-9EC4-435E-BCC9-FC7C04167007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E4DDE-A99B-4247-B0BE-73519E40FE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9542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37FC3-9EC4-435E-BCC9-FC7C04167007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E4DDE-A99B-4247-B0BE-73519E40FE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0448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37FC3-9EC4-435E-BCC9-FC7C04167007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E4DDE-A99B-4247-B0BE-73519E40FE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9621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37FC3-9EC4-435E-BCC9-FC7C04167007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E4DDE-A99B-4247-B0BE-73519E40FE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0718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37FC3-9EC4-435E-BCC9-FC7C04167007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E4DDE-A99B-4247-B0BE-73519E40FE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409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37FC3-9EC4-435E-BCC9-FC7C04167007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E4DDE-A99B-4247-B0BE-73519E40FE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7454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37FC3-9EC4-435E-BCC9-FC7C04167007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E4DDE-A99B-4247-B0BE-73519E40FE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330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37FC3-9EC4-435E-BCC9-FC7C04167007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E4DDE-A99B-4247-B0BE-73519E40FE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0549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37FC3-9EC4-435E-BCC9-FC7C04167007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E4DDE-A99B-4247-B0BE-73519E40FE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9430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37FC3-9EC4-435E-BCC9-FC7C04167007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E4DDE-A99B-4247-B0BE-73519E40FE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4756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C37FC3-9EC4-435E-BCC9-FC7C04167007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E4DDE-A99B-4247-B0BE-73519E40FE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3938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667431"/>
            <a:ext cx="1247903" cy="732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67941"/>
            <a:ext cx="1624013" cy="812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23850" y="2332038"/>
            <a:ext cx="8534400" cy="156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</a:defRPr>
            </a:lvl2pPr>
            <a:lvl3pPr marL="10287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4351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778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235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692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149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606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Adjudication of Doubtful Ballot Papers</a:t>
            </a:r>
            <a:endParaRPr kumimoji="0" lang="en-GB" altLang="en-US" sz="3600" b="0" i="0" u="none" strike="noStrike" kern="0" cap="none" spc="0" normalizeH="0" baseline="0" noProof="0" dirty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 bwMode="auto">
          <a:xfrm>
            <a:off x="323850" y="4437112"/>
            <a:ext cx="8672513" cy="1698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228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</a:defRPr>
            </a:lvl2pPr>
            <a:lvl3pPr marL="10287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435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778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235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692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149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606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FontTx/>
              <a:buNone/>
              <a:defRPr/>
            </a:pPr>
            <a:r>
              <a:rPr lang="en-GB" altLang="en-US" sz="2200" i="1" kern="0" dirty="0">
                <a:solidFill>
                  <a:srgbClr val="002060"/>
                </a:solidFill>
                <a:latin typeface="Arial"/>
              </a:rPr>
              <a:t>Chaired by Andy O’Neill, Head of Electoral Commission, Scotland  Presented by Malcolm Burr, Convener EMB</a:t>
            </a:r>
            <a:endParaRPr lang="en-US" altLang="en-US" sz="2200" i="1" kern="0" dirty="0">
              <a:solidFill>
                <a:srgbClr val="003366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895262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628375"/>
            <a:ext cx="1247903" cy="732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28375"/>
            <a:ext cx="1624013" cy="812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81000" y="1828800"/>
            <a:ext cx="2516188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800" b="0" i="0" u="none" strike="noStrike" kern="0" cap="none" spc="0" normalizeH="0" baseline="0" noProof="0">
                <a:ln>
                  <a:noFill/>
                </a:ln>
                <a:solidFill>
                  <a:srgbClr val="0099CC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Prepare for the count</a:t>
            </a:r>
            <a:endParaRPr kumimoji="0" lang="en-GB" altLang="en-US" sz="2800" b="0" i="0" u="none" strike="noStrike" kern="0" cap="none" spc="0" normalizeH="0" baseline="0" noProof="0" dirty="0">
              <a:ln>
                <a:noFill/>
              </a:ln>
              <a:solidFill>
                <a:srgbClr val="0099CC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971800" y="1812925"/>
            <a:ext cx="5943600" cy="428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</a:defRPr>
            </a:lvl2pPr>
            <a:lvl3pPr marL="10287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4351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778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235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692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149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606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GB" kern="0" dirty="0">
                <a:solidFill>
                  <a:srgbClr val="003366"/>
                </a:solidFill>
                <a:latin typeface="Arial"/>
              </a:rPr>
              <a:t>Become</a:t>
            </a: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familiar with EC Guidance and placemat</a:t>
            </a:r>
          </a:p>
          <a:p>
            <a:pPr marL="628650" marR="0" lvl="1" indent="-28575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GB" sz="2200" b="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</a:rPr>
              <a:t>Have them available in Count Centre </a:t>
            </a: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Think about previous experience</a:t>
            </a: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See how </a:t>
            </a:r>
            <a:r>
              <a:rPr kumimoji="0" lang="en-GB" sz="240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the </a:t>
            </a:r>
            <a:r>
              <a:rPr kumimoji="0" lang="en-GB" sz="2400" i="0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principles</a:t>
            </a:r>
            <a:r>
              <a:rPr kumimoji="0" lang="en-GB" sz="240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of adjudication are applied in practice </a:t>
            </a:r>
          </a:p>
          <a:p>
            <a:pPr marL="628650" marR="0" lvl="1" indent="-28575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GB" sz="2200" b="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</a:rPr>
              <a:t>Ultimately it is the principles that matter</a:t>
            </a: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Understand decisions on the examples in the guidance/placemat</a:t>
            </a: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If challenged, be ready to justify and give reasons for your decision</a:t>
            </a:r>
          </a:p>
        </p:txBody>
      </p:sp>
    </p:spTree>
    <p:extLst>
      <p:ext uri="{BB962C8B-B14F-4D97-AF65-F5344CB8AC3E}">
        <p14:creationId xmlns:p14="http://schemas.microsoft.com/office/powerpoint/2010/main" val="8291652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628375"/>
            <a:ext cx="1247903" cy="732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28375"/>
            <a:ext cx="1624013" cy="812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81000" y="1828800"/>
            <a:ext cx="2516188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99CC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Experience from past elections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930657" y="1489367"/>
            <a:ext cx="59436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</a:defRPr>
            </a:lvl2pPr>
            <a:lvl3pPr marL="10287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4351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778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235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692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149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606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GB" sz="240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uLnTx/>
                <a:uFillTx/>
                <a:latin typeface="Arial"/>
                <a:ea typeface="+mn-ea"/>
                <a:cs typeface="+mn-cs"/>
              </a:rPr>
              <a:t>Adjudication vs RO Adjudication </a:t>
            </a:r>
          </a:p>
          <a:p>
            <a:pPr marL="6286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GB" sz="220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uLnTx/>
                <a:uFillTx/>
                <a:latin typeface="Arial"/>
              </a:rPr>
              <a:t>Papers sometimes deferred to the RO that could readily have been accepted earlier delays the count . Accept as many as possible at the first stage</a:t>
            </a:r>
          </a:p>
          <a:p>
            <a:pPr marL="6286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lang="en-GB" kern="0" dirty="0">
                <a:solidFill>
                  <a:srgbClr val="003366"/>
                </a:solidFill>
                <a:latin typeface="Arial"/>
              </a:rPr>
              <a:t>Train adjudicators well</a:t>
            </a:r>
          </a:p>
          <a:p>
            <a:pPr marL="6286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lang="en-GB" kern="0" dirty="0">
                <a:solidFill>
                  <a:srgbClr val="003366"/>
                </a:solidFill>
                <a:latin typeface="Arial"/>
              </a:rPr>
              <a:t>Adjudicators should narrate their decisions to those observing</a:t>
            </a:r>
          </a:p>
          <a:p>
            <a:pPr marL="6286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lang="en-GB" kern="0" dirty="0">
                <a:solidFill>
                  <a:srgbClr val="003366"/>
                </a:solidFill>
                <a:latin typeface="Arial"/>
              </a:rPr>
              <a:t>Adjudicators work in pairs if possible (Covid rules permitting)</a:t>
            </a:r>
          </a:p>
          <a:p>
            <a:pPr marL="6286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GB" sz="220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uLnTx/>
                <a:uFillTx/>
                <a:latin typeface="Arial"/>
              </a:rPr>
              <a:t>Deliberate but not slow</a:t>
            </a:r>
          </a:p>
        </p:txBody>
      </p:sp>
    </p:spTree>
    <p:extLst>
      <p:ext uri="{BB962C8B-B14F-4D97-AF65-F5344CB8AC3E}">
        <p14:creationId xmlns:p14="http://schemas.microsoft.com/office/powerpoint/2010/main" val="31761740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628375"/>
            <a:ext cx="1247903" cy="732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28375"/>
            <a:ext cx="1624013" cy="812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81000" y="1828800"/>
            <a:ext cx="2516188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99CC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Adjudication in an eCount in 2022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927715" y="1628800"/>
            <a:ext cx="5943600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</a:defRPr>
            </a:lvl2pPr>
            <a:lvl3pPr marL="10287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4351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778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235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692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149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606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GB" sz="240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Scrutiny -  ensure that candidates and agents are present and able to observe and object at RO adjudication with whatever the Covid rules </a:t>
            </a:r>
            <a:r>
              <a:rPr lang="en-GB" kern="0" dirty="0">
                <a:solidFill>
                  <a:srgbClr val="003366"/>
                </a:solidFill>
                <a:latin typeface="Arial"/>
              </a:rPr>
              <a:t>are in force</a:t>
            </a: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lang="en-GB" kern="0" dirty="0">
              <a:solidFill>
                <a:srgbClr val="003366"/>
              </a:solidFill>
              <a:latin typeface="Arial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GB" sz="240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 briefings for candidates and agents, explain who can and cannot participate in adjudication</a:t>
            </a: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GB" sz="2400" i="0" u="none" strike="noStrike" kern="0" cap="none" spc="0" normalizeH="0" baseline="0" noProof="0" dirty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GB" sz="240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The new app – allowing you to do a pre-scan of the  RO adjudication queue</a:t>
            </a:r>
            <a:r>
              <a:rPr lang="en-GB" kern="0" dirty="0">
                <a:solidFill>
                  <a:srgbClr val="003366"/>
                </a:solidFill>
                <a:latin typeface="Arial"/>
              </a:rPr>
              <a:t> so you are prepared for what you will face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kumimoji="0" lang="en-GB" sz="2400" i="0" u="none" strike="noStrike" kern="0" cap="none" spc="0" normalizeH="0" baseline="0" noProof="0" dirty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GB" sz="2400" i="0" u="none" strike="noStrike" kern="0" cap="none" spc="0" normalizeH="0" baseline="0" noProof="0" dirty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GB" sz="2200" i="0" u="none" strike="noStrike" kern="0" cap="none" spc="0" normalizeH="0" baseline="0" noProof="0" dirty="0">
              <a:ln>
                <a:noFill/>
              </a:ln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328798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628375"/>
            <a:ext cx="1247903" cy="732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28375"/>
            <a:ext cx="1624013" cy="812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81000" y="1828800"/>
            <a:ext cx="2516188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99CC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Experience of adjudication from previous elections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927715" y="1628800"/>
            <a:ext cx="5943600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</a:defRPr>
            </a:lvl2pPr>
            <a:lvl3pPr marL="10287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4351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778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235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692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149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606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defRPr/>
            </a:pPr>
            <a:r>
              <a:rPr kumimoji="0" lang="en-GB" sz="240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Data from 2017 indicated some inconsistencies within and between counts across Scotland</a:t>
            </a:r>
          </a:p>
          <a:p>
            <a:pPr>
              <a:defRPr/>
            </a:pPr>
            <a:r>
              <a:rPr lang="en-GB" kern="0" dirty="0">
                <a:solidFill>
                  <a:srgbClr val="003366"/>
                </a:solidFill>
                <a:latin typeface="Arial"/>
              </a:rPr>
              <a:t>Key confusion: which ground?</a:t>
            </a:r>
          </a:p>
          <a:p>
            <a:pPr marL="517525" lvl="1" indent="-342900">
              <a:buFont typeface="Arial" panose="020B0604020202020204" pitchFamily="34" charset="0"/>
              <a:buChar char="•"/>
              <a:defRPr/>
            </a:pPr>
            <a:r>
              <a:rPr lang="en-GB" kern="0" dirty="0">
                <a:solidFill>
                  <a:srgbClr val="003366"/>
                </a:solidFill>
                <a:latin typeface="Arial"/>
              </a:rPr>
              <a:t>“</a:t>
            </a:r>
            <a:r>
              <a:rPr lang="en-GB" b="1" kern="0" dirty="0">
                <a:solidFill>
                  <a:srgbClr val="003366"/>
                </a:solidFill>
                <a:latin typeface="Arial"/>
              </a:rPr>
              <a:t>More than one first preference</a:t>
            </a:r>
            <a:r>
              <a:rPr lang="en-GB" sz="2000" i="1" kern="0" dirty="0">
                <a:solidFill>
                  <a:srgbClr val="003366"/>
                </a:solidFill>
                <a:latin typeface="Arial"/>
              </a:rPr>
              <a:t>” (The figure “1” standing alone indicating a first preference is set opposite the name of more than one candidate)</a:t>
            </a:r>
          </a:p>
          <a:p>
            <a:pPr marL="174625" lvl="1" indent="0" algn="ctr">
              <a:buNone/>
              <a:defRPr/>
            </a:pPr>
            <a:r>
              <a:rPr lang="en-GB" sz="2000" i="1" kern="0" dirty="0">
                <a:solidFill>
                  <a:srgbClr val="003366"/>
                </a:solidFill>
                <a:latin typeface="Arial"/>
              </a:rPr>
              <a:t>or</a:t>
            </a:r>
          </a:p>
          <a:p>
            <a:pPr marL="517525" lvl="1" indent="-342900">
              <a:buFont typeface="Arial" panose="020B0604020202020204" pitchFamily="34" charset="0"/>
              <a:buChar char="•"/>
              <a:defRPr/>
            </a:pPr>
            <a:r>
              <a:rPr lang="en-GB" kern="0" dirty="0">
                <a:solidFill>
                  <a:srgbClr val="003366"/>
                </a:solidFill>
                <a:latin typeface="Arial"/>
              </a:rPr>
              <a:t>Unmarked or </a:t>
            </a:r>
            <a:r>
              <a:rPr lang="en-GB" b="1" kern="0" dirty="0">
                <a:solidFill>
                  <a:srgbClr val="003366"/>
                </a:solidFill>
                <a:latin typeface="Arial"/>
              </a:rPr>
              <a:t>void for uncertainty</a:t>
            </a:r>
          </a:p>
          <a:p>
            <a:pPr marL="517525" lvl="1" indent="-342900">
              <a:buFont typeface="Arial" panose="020B0604020202020204" pitchFamily="34" charset="0"/>
              <a:buChar char="•"/>
              <a:defRPr/>
            </a:pPr>
            <a:endParaRPr lang="en-GB" b="1" kern="0" dirty="0">
              <a:solidFill>
                <a:srgbClr val="003366"/>
              </a:solidFill>
              <a:latin typeface="Arial"/>
            </a:endParaRPr>
          </a:p>
          <a:p>
            <a:pPr marL="517525" lvl="1" indent="-342900">
              <a:buFont typeface="Arial" panose="020B0604020202020204" pitchFamily="34" charset="0"/>
              <a:buChar char="•"/>
              <a:defRPr/>
            </a:pPr>
            <a:r>
              <a:rPr lang="en-GB" b="1" kern="0" dirty="0">
                <a:solidFill>
                  <a:srgbClr val="003366"/>
                </a:solidFill>
                <a:latin typeface="Arial"/>
              </a:rPr>
              <a:t>Opinion of Senior Counsel requested</a:t>
            </a:r>
          </a:p>
          <a:p>
            <a:pPr>
              <a:defRPr/>
            </a:pPr>
            <a:endParaRPr lang="en-GB" kern="0" dirty="0">
              <a:solidFill>
                <a:srgbClr val="003366"/>
              </a:solidFill>
              <a:latin typeface="Arial"/>
            </a:endParaRPr>
          </a:p>
          <a:p>
            <a:pPr lvl="1">
              <a:defRPr/>
            </a:pPr>
            <a:endParaRPr kumimoji="0" lang="en-GB" i="0" u="none" strike="noStrike" kern="0" cap="none" spc="0" normalizeH="0" baseline="0" noProof="0" dirty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GB" sz="2400" i="0" u="none" strike="noStrike" kern="0" cap="none" spc="0" normalizeH="0" baseline="0" noProof="0" dirty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GB" sz="2200" i="0" u="none" strike="noStrike" kern="0" cap="none" spc="0" normalizeH="0" baseline="0" noProof="0" dirty="0">
              <a:ln>
                <a:noFill/>
              </a:ln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992754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628375"/>
            <a:ext cx="1247903" cy="732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28375"/>
            <a:ext cx="1624013" cy="812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81000" y="1828800"/>
            <a:ext cx="1958752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99CC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Opinion of Senior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99CC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Counsel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583668" y="1002491"/>
            <a:ext cx="5976664" cy="5236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</a:defRPr>
            </a:lvl2pPr>
            <a:lvl3pPr marL="10287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4351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778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235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692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149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606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lvl="1">
              <a:defRPr/>
            </a:pPr>
            <a:r>
              <a:rPr lang="en-GB" kern="0" dirty="0">
                <a:solidFill>
                  <a:srgbClr val="003366"/>
                </a:solidFill>
                <a:latin typeface="Arial"/>
              </a:rPr>
              <a:t>Paper has  X and  </a:t>
            </a:r>
            <a:r>
              <a:rPr lang="en-GB" kern="0" dirty="0">
                <a:solidFill>
                  <a:srgbClr val="003366"/>
                </a:solidFill>
                <a:latin typeface="Arial"/>
                <a:sym typeface="Wingdings" panose="05000000000000000000" pitchFamily="2" charset="2"/>
              </a:rPr>
              <a:t>,or 1,1,1  Reject as </a:t>
            </a:r>
            <a:r>
              <a:rPr lang="en-GB" b="1" kern="0" dirty="0">
                <a:solidFill>
                  <a:srgbClr val="003366"/>
                </a:solidFill>
                <a:latin typeface="Arial"/>
                <a:sym typeface="Wingdings" panose="05000000000000000000" pitchFamily="2" charset="2"/>
              </a:rPr>
              <a:t>void for uncertainty</a:t>
            </a:r>
            <a:r>
              <a:rPr lang="en-GB" kern="0" dirty="0">
                <a:solidFill>
                  <a:srgbClr val="003366"/>
                </a:solidFill>
                <a:latin typeface="Arial"/>
                <a:sym typeface="Wingdings" panose="05000000000000000000" pitchFamily="2" charset="2"/>
              </a:rPr>
              <a:t>.  Instructions are you use 1,2,3 and so on.  There are marks but no first preference</a:t>
            </a:r>
          </a:p>
          <a:p>
            <a:pPr lvl="1">
              <a:defRPr/>
            </a:pPr>
            <a:r>
              <a:rPr lang="en-GB" kern="0" dirty="0">
                <a:solidFill>
                  <a:srgbClr val="003366"/>
                </a:solidFill>
                <a:latin typeface="Arial"/>
                <a:sym typeface="Wingdings" panose="05000000000000000000" pitchFamily="2" charset="2"/>
              </a:rPr>
              <a:t>Paper has X, 1, 2, etc -  Accept as good for 1,2,3 etc, since instructions are to use 1,2,3 etc.  Numbers have primacy and X is ignored</a:t>
            </a:r>
          </a:p>
          <a:p>
            <a:pPr>
              <a:defRPr/>
            </a:pPr>
            <a:r>
              <a:rPr lang="en-GB" kern="0" dirty="0">
                <a:solidFill>
                  <a:srgbClr val="003366"/>
                </a:solidFill>
                <a:latin typeface="Arial"/>
                <a:sym typeface="Wingdings" panose="05000000000000000000" pitchFamily="2" charset="2"/>
              </a:rPr>
              <a:t>Give effect to the intention of the voter;  be able to narrate the logic of your decision and be consistent.</a:t>
            </a:r>
          </a:p>
          <a:p>
            <a:pPr>
              <a:defRPr/>
            </a:pPr>
            <a:r>
              <a:rPr lang="en-GB" kern="0" dirty="0">
                <a:solidFill>
                  <a:srgbClr val="003366"/>
                </a:solidFill>
                <a:latin typeface="Arial"/>
              </a:rPr>
              <a:t>Under discussion with Electoral Commission with respect to guidance and precedent; no change at this point</a:t>
            </a:r>
          </a:p>
          <a:p>
            <a:pPr>
              <a:defRPr/>
            </a:pPr>
            <a:endParaRPr lang="en-GB" b="1" kern="0" dirty="0">
              <a:solidFill>
                <a:srgbClr val="003366"/>
              </a:solidFill>
              <a:latin typeface="Arial"/>
              <a:sym typeface="Wingdings" panose="05000000000000000000" pitchFamily="2" charset="2"/>
            </a:endParaRPr>
          </a:p>
          <a:p>
            <a:pPr>
              <a:defRPr/>
            </a:pPr>
            <a:endParaRPr lang="en-GB" kern="0" dirty="0">
              <a:solidFill>
                <a:srgbClr val="003366"/>
              </a:solidFill>
              <a:latin typeface="Arial"/>
              <a:sym typeface="Wingdings" panose="05000000000000000000" pitchFamily="2" charset="2"/>
            </a:endParaRPr>
          </a:p>
          <a:p>
            <a:pPr marL="0" indent="0">
              <a:buNone/>
              <a:defRPr/>
            </a:pPr>
            <a:endParaRPr lang="en-GB" kern="0" dirty="0">
              <a:solidFill>
                <a:srgbClr val="003366"/>
              </a:solidFill>
              <a:latin typeface="Arial"/>
            </a:endParaRPr>
          </a:p>
          <a:p>
            <a:pPr>
              <a:defRPr/>
            </a:pPr>
            <a:endParaRPr lang="en-GB" kern="0" dirty="0">
              <a:solidFill>
                <a:srgbClr val="003366"/>
              </a:solidFill>
              <a:latin typeface="Arial"/>
            </a:endParaRPr>
          </a:p>
          <a:p>
            <a:pPr marL="0" indent="0">
              <a:buNone/>
              <a:defRPr/>
            </a:pPr>
            <a:endParaRPr lang="en-GB" kern="0" dirty="0">
              <a:solidFill>
                <a:srgbClr val="003366"/>
              </a:solidFill>
              <a:latin typeface="Arial"/>
            </a:endParaRPr>
          </a:p>
          <a:p>
            <a:pPr lvl="1">
              <a:defRPr/>
            </a:pPr>
            <a:endParaRPr kumimoji="0" lang="en-GB" i="0" u="none" strike="noStrike" kern="0" cap="none" spc="0" normalizeH="0" baseline="0" noProof="0" dirty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GB" sz="2400" i="0" u="none" strike="noStrike" kern="0" cap="none" spc="0" normalizeH="0" baseline="0" noProof="0" dirty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GB" sz="2200" i="0" u="none" strike="noStrike" kern="0" cap="none" spc="0" normalizeH="0" baseline="0" noProof="0" dirty="0">
              <a:ln>
                <a:noFill/>
              </a:ln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045449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628375"/>
            <a:ext cx="1247903" cy="732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28375"/>
            <a:ext cx="1624013" cy="812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81000" y="1828800"/>
            <a:ext cx="2516188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kern="0" dirty="0">
                <a:solidFill>
                  <a:srgbClr val="0099CC"/>
                </a:solidFill>
                <a:latin typeface="Arial"/>
              </a:rPr>
              <a:t>Discussion Points</a:t>
            </a:r>
            <a:endParaRPr kumimoji="0" lang="en-GB" altLang="en-US" sz="2800" b="0" i="0" u="none" strike="noStrike" kern="0" cap="none" spc="0" normalizeH="0" baseline="0" noProof="0" dirty="0">
              <a:ln>
                <a:noFill/>
              </a:ln>
              <a:solidFill>
                <a:srgbClr val="0099CC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897188" y="1916832"/>
            <a:ext cx="6018212" cy="4179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</a:defRPr>
            </a:lvl2pPr>
            <a:lvl3pPr marL="10287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4351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778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235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692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149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606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GB" b="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</a:rPr>
              <a:t>How will you ensure consistency in decision making among your DROs and adjudicators?</a:t>
            </a: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lang="en-GB" kern="0" dirty="0">
              <a:solidFill>
                <a:srgbClr val="003366"/>
              </a:solidFill>
              <a:latin typeface="Arial"/>
            </a:endParaRPr>
          </a:p>
          <a:p>
            <a:pPr>
              <a:defRPr/>
            </a:pPr>
            <a:r>
              <a:rPr kumimoji="0" lang="en-GB" b="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</a:rPr>
              <a:t>What </a:t>
            </a:r>
            <a:r>
              <a:rPr kumimoji="0" lang="en-GB" b="0" i="0" u="none" strike="noStrike" kern="0" cap="none" spc="0" normalizeH="0" baseline="0" noProof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</a:rPr>
              <a:t>have been your </a:t>
            </a:r>
            <a:r>
              <a:rPr kumimoji="0" lang="en-GB" b="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</a:rPr>
              <a:t>major challenges </a:t>
            </a:r>
            <a:r>
              <a:rPr kumimoji="0" lang="en-GB" b="0" i="0" u="none" strike="noStrike" kern="0" cap="none" spc="0" normalizeH="0" baseline="0" noProof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</a:rPr>
              <a:t>in adjudication?</a:t>
            </a:r>
            <a:endParaRPr kumimoji="0" lang="en-GB" b="0" i="0" u="none" strike="noStrike" kern="0" cap="none" spc="0" normalizeH="0" baseline="0" noProof="0" dirty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Arial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lang="en-GB" kern="0" dirty="0">
              <a:solidFill>
                <a:srgbClr val="003366"/>
              </a:solidFill>
              <a:latin typeface="Arial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GB" b="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</a:rPr>
              <a:t>Practically how do you cope with an objection? </a:t>
            </a:r>
          </a:p>
        </p:txBody>
      </p:sp>
    </p:spTree>
    <p:extLst>
      <p:ext uri="{BB962C8B-B14F-4D97-AF65-F5344CB8AC3E}">
        <p14:creationId xmlns:p14="http://schemas.microsoft.com/office/powerpoint/2010/main" val="1381646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707506"/>
            <a:ext cx="1247903" cy="732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28375"/>
            <a:ext cx="1624013" cy="812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81000" y="1828800"/>
            <a:ext cx="2516188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800" b="0" i="0" u="none" strike="noStrike" kern="0" cap="none" spc="0" normalizeH="0" baseline="0" noProof="0">
                <a:ln>
                  <a:noFill/>
                </a:ln>
                <a:solidFill>
                  <a:srgbClr val="0099CC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Session 7: Adjudication of doubtful ballot papers</a:t>
            </a:r>
            <a:endParaRPr kumimoji="0" lang="en-GB" altLang="en-US" sz="2800" b="0" i="0" u="none" strike="noStrike" kern="0" cap="none" spc="0" normalizeH="0" baseline="0" noProof="0" dirty="0">
              <a:ln>
                <a:noFill/>
              </a:ln>
              <a:solidFill>
                <a:srgbClr val="0099CC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971800" y="1828800"/>
            <a:ext cx="59436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</a:defRPr>
            </a:lvl2pPr>
            <a:lvl3pPr marL="10287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4351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778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235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692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149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606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Aim: To set out the key principles underpinning adjudications of doubtful ballot under STV and outline the practical steps for adjudicating ballots.</a:t>
            </a:r>
          </a:p>
        </p:txBody>
      </p:sp>
    </p:spTree>
    <p:extLst>
      <p:ext uri="{BB962C8B-B14F-4D97-AF65-F5344CB8AC3E}">
        <p14:creationId xmlns:p14="http://schemas.microsoft.com/office/powerpoint/2010/main" val="2656258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750539"/>
            <a:ext cx="1247903" cy="732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667941"/>
            <a:ext cx="1624013" cy="812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81000" y="1828800"/>
            <a:ext cx="2516188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800" b="0" i="0" u="none" strike="noStrike" kern="0" cap="none" spc="0" normalizeH="0" baseline="0" noProof="0">
                <a:ln>
                  <a:noFill/>
                </a:ln>
                <a:solidFill>
                  <a:srgbClr val="0099CC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Key principles:</a:t>
            </a:r>
            <a:endParaRPr kumimoji="0" lang="en-GB" altLang="en-US" sz="2800" b="0" i="0" u="none" strike="noStrike" kern="0" cap="none" spc="0" normalizeH="0" baseline="0" noProof="0" dirty="0">
              <a:ln>
                <a:noFill/>
              </a:ln>
              <a:solidFill>
                <a:srgbClr val="0099CC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971800" y="1828800"/>
            <a:ext cx="59436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</a:defRPr>
            </a:lvl2pPr>
            <a:lvl3pPr marL="10287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4351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778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235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692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149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606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GB" sz="2400" b="0" i="0" u="none" strike="noStrike" kern="0" cap="none" spc="0" normalizeH="0" baseline="0" noProof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Statutory function of RO (or delegated to DRO in writing) </a:t>
            </a: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GB" sz="2400" b="0" i="0" u="none" strike="noStrike" kern="0" cap="none" spc="0" normalizeH="0" baseline="0" noProof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Done in full view of candidates, their agents, Electoral Commission representatives and accredited observers</a:t>
            </a: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GB" sz="2400" b="0" i="0" u="none" strike="noStrike" kern="0" cap="none" spc="0" normalizeH="0" baseline="0" noProof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  <a:ea typeface="+mn-ea"/>
                <a:cs typeface="Calibri" pitchFamily="34" charset="0"/>
              </a:rPr>
              <a:t>Must give reasons &amp; consider views of those present</a:t>
            </a: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GB" sz="2400" b="0" i="0" u="none" strike="noStrike" kern="0" cap="none" spc="0" normalizeH="0" baseline="0" noProof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  <a:ea typeface="+mn-ea"/>
                <a:cs typeface="Calibri" pitchFamily="34" charset="0"/>
              </a:rPr>
              <a:t>Can note “rejection objected to”</a:t>
            </a: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GB" sz="2400" b="0" i="0" u="none" strike="noStrike" kern="0" cap="none" spc="0" normalizeH="0" baseline="0" noProof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  <a:ea typeface="+mn-ea"/>
                <a:cs typeface="Calibri" pitchFamily="34" charset="0"/>
              </a:rPr>
              <a:t>Decision of RO is final, subject only to review on election petition…i.e. it is a “</a:t>
            </a:r>
            <a:r>
              <a:rPr kumimoji="0" lang="en-GB" sz="2400" b="1" i="0" u="none" strike="noStrike" kern="0" cap="none" spc="0" normalizeH="0" baseline="0" noProof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  <a:ea typeface="+mn-ea"/>
                <a:cs typeface="Calibri" pitchFamily="34" charset="0"/>
              </a:rPr>
              <a:t>quasi-judicial determination</a:t>
            </a:r>
            <a:r>
              <a:rPr kumimoji="0" lang="en-GB" sz="2400" b="0" i="0" u="none" strike="noStrike" kern="0" cap="none" spc="0" normalizeH="0" baseline="0" noProof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  <a:ea typeface="+mn-ea"/>
                <a:cs typeface="Calibri" pitchFamily="34" charset="0"/>
              </a:rPr>
              <a:t>”</a:t>
            </a:r>
            <a:endParaRPr kumimoji="0" lang="en-GB" sz="2400" b="0" i="0" u="none" strike="noStrike" kern="0" cap="none" spc="0" normalizeH="0" baseline="0" noProof="0" dirty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Arial"/>
              <a:ea typeface="+mn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4647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604237"/>
            <a:ext cx="1247903" cy="732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04237"/>
            <a:ext cx="1624013" cy="812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81000" y="1828800"/>
            <a:ext cx="2516188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800" b="0" i="0" u="none" strike="noStrike" kern="0" cap="none" spc="0" normalizeH="0" baseline="0" noProof="0">
                <a:ln>
                  <a:noFill/>
                </a:ln>
                <a:solidFill>
                  <a:srgbClr val="0099CC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Resources to help you:</a:t>
            </a:r>
            <a:endParaRPr kumimoji="0" lang="en-GB" altLang="en-US" sz="2800" b="0" i="0" u="none" strike="noStrike" kern="0" cap="none" spc="0" normalizeH="0" baseline="0" noProof="0" dirty="0">
              <a:ln>
                <a:noFill/>
              </a:ln>
              <a:solidFill>
                <a:srgbClr val="0099CC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897188" y="1437508"/>
            <a:ext cx="59436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</a:defRPr>
            </a:lvl2pPr>
            <a:lvl3pPr marL="10287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4351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778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235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692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149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606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The Electoral Commission’s guidance on the principles of adjudications</a:t>
            </a: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GB" sz="2400" b="0" i="0" u="none" strike="noStrike" kern="0" cap="none" spc="0" normalizeH="0" baseline="0" noProof="0" dirty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The Electoral Commission’s placemat</a:t>
            </a: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GB" sz="2400" b="0" i="0" u="none" strike="noStrike" kern="0" cap="none" spc="0" normalizeH="0" baseline="0" noProof="0" dirty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  <a:ea typeface="+mn-ea"/>
                <a:cs typeface="Calibri" pitchFamily="34" charset="0"/>
              </a:rPr>
              <a:t>Make sure key staff involved in your count have read these resources and have a consistent understanding of your expectations</a:t>
            </a:r>
          </a:p>
          <a:p>
            <a:pPr lvl="1" indent="-228600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kumimoji="0" lang="en-GB" b="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  <a:ea typeface="+mn-ea"/>
                <a:cs typeface="Calibri" pitchFamily="34" charset="0"/>
              </a:rPr>
              <a:t>agree a consistent position ahead of the count through training and briefing.</a:t>
            </a: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en-GB" sz="2400" b="0" i="0" u="none" strike="noStrike" kern="0" cap="none" spc="0" normalizeH="0" baseline="0" noProof="0" dirty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Arial"/>
              <a:ea typeface="+mn-ea"/>
              <a:cs typeface="Calibri" pitchFamily="34" charset="0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lang="en-GB" kern="0" dirty="0">
                <a:solidFill>
                  <a:srgbClr val="003366"/>
                </a:solidFill>
                <a:latin typeface="Arial"/>
                <a:cs typeface="Calibri" pitchFamily="34" charset="0"/>
              </a:rPr>
              <a:t>EMB bulletin on adjudications</a:t>
            </a:r>
            <a:endParaRPr kumimoji="0" lang="en-GB" sz="2400" b="0" i="0" u="none" strike="noStrike" kern="0" cap="none" spc="0" normalizeH="0" baseline="0" noProof="0" dirty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Arial"/>
              <a:ea typeface="+mn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8062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136"/>
            <a:ext cx="1247903" cy="732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17624"/>
            <a:ext cx="1624013" cy="812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81000" y="1828800"/>
            <a:ext cx="2516188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800" b="0" i="0" u="none" strike="noStrike" kern="0" cap="none" spc="0" normalizeH="0" baseline="0" noProof="0">
                <a:ln>
                  <a:noFill/>
                </a:ln>
                <a:solidFill>
                  <a:srgbClr val="0099CC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Limits on the RO’s discretion</a:t>
            </a:r>
            <a:endParaRPr kumimoji="0" lang="en-GB" altLang="en-US" sz="2800" b="0" i="0" u="none" strike="noStrike" kern="0" cap="none" spc="0" normalizeH="0" baseline="0" noProof="0" dirty="0">
              <a:ln>
                <a:noFill/>
              </a:ln>
              <a:solidFill>
                <a:srgbClr val="0099CC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971800" y="1812925"/>
            <a:ext cx="5943600" cy="428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</a:defRPr>
            </a:lvl2pPr>
            <a:lvl3pPr marL="10287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4351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778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235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692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149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606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The discretion of RO limited to rejecting votes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solely</a:t>
            </a: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on the grounds listed in the Local Government Election rules</a:t>
            </a: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GB" sz="2400" b="0" i="0" u="none" strike="noStrike" kern="0" cap="none" spc="0" normalizeH="0" baseline="0" noProof="0" dirty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The rules allow for 5 grounds for rejection</a:t>
            </a: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GB" sz="2400" b="0" i="0" u="none" strike="noStrike" kern="0" cap="none" spc="0" normalizeH="0" baseline="0" noProof="0" dirty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0430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555803"/>
            <a:ext cx="1247903" cy="732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76672"/>
            <a:ext cx="1624013" cy="812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81000" y="1812925"/>
            <a:ext cx="2516188" cy="428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800" b="0" i="0" u="none" strike="noStrike" kern="0" cap="none" spc="0" normalizeH="0" baseline="0" noProof="0">
                <a:ln>
                  <a:noFill/>
                </a:ln>
                <a:solidFill>
                  <a:srgbClr val="0099CC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Grounds for rejection</a:t>
            </a:r>
            <a:endParaRPr kumimoji="0" lang="en-GB" altLang="en-US" sz="2800" b="0" i="0" u="none" strike="noStrike" kern="0" cap="none" spc="0" normalizeH="0" baseline="0" noProof="0" dirty="0">
              <a:ln>
                <a:noFill/>
              </a:ln>
              <a:solidFill>
                <a:srgbClr val="0099CC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971800" y="1828800"/>
            <a:ext cx="59436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</a:defRPr>
            </a:lvl2pPr>
            <a:lvl3pPr marL="10287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4351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778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235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692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149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606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517525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200" b="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</a:rPr>
              <a:t>Does not bear a unique identifying mark in a form that is capable of being read by electronic means </a:t>
            </a:r>
          </a:p>
          <a:p>
            <a:pPr marL="517525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200" b="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</a:rPr>
              <a:t>A number standing alone is not placed so as to indicate a first preference for some candidate </a:t>
            </a:r>
          </a:p>
          <a:p>
            <a:pPr marL="517525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200" b="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</a:rPr>
              <a:t>The figure “1” standing alone indicating a first preference is set opposite the name of more than one candidate </a:t>
            </a:r>
          </a:p>
          <a:p>
            <a:pPr marL="517525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200" b="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</a:rPr>
              <a:t>Writing or mark by which the voter can be identified except the printed number and other unique identifying mark on the back </a:t>
            </a:r>
          </a:p>
          <a:p>
            <a:pPr marL="517525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200" b="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</a:rPr>
              <a:t>Unmarked or void for uncertainty</a:t>
            </a: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GB" sz="2400" b="0" i="0" u="none" strike="noStrike" kern="0" cap="none" spc="0" normalizeH="0" baseline="0" noProof="0" dirty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755706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581041"/>
            <a:ext cx="1247903" cy="732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76672"/>
            <a:ext cx="1624013" cy="812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81000" y="1828800"/>
            <a:ext cx="2516188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800" b="0" i="0" u="none" strike="noStrike" kern="0" cap="none" spc="0" normalizeH="0" baseline="0" noProof="0">
                <a:ln>
                  <a:noFill/>
                </a:ln>
                <a:solidFill>
                  <a:srgbClr val="0099CC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Minimising rejected ballots</a:t>
            </a:r>
            <a:endParaRPr kumimoji="0" lang="en-GB" altLang="en-US" sz="2800" b="0" i="0" u="none" strike="noStrike" kern="0" cap="none" spc="0" normalizeH="0" baseline="0" noProof="0" dirty="0">
              <a:ln>
                <a:noFill/>
              </a:ln>
              <a:solidFill>
                <a:srgbClr val="0099CC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971800" y="1828800"/>
            <a:ext cx="59436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</a:defRPr>
            </a:lvl2pPr>
            <a:lvl3pPr marL="10287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4351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778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235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692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149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606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Much can be done to help voters to understand the voting system and therefore minimise rejected ballot papers e.g.</a:t>
            </a: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GB" sz="2000" b="0" i="0" u="none" strike="noStrike" kern="0" cap="none" spc="0" normalizeH="0" baseline="0" noProof="0" dirty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GB" sz="2000" b="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Awareness raising, education and information</a:t>
            </a: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GB" sz="2000" b="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Training of Presiding Officers and clears to give clear instructions to voters</a:t>
            </a: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GB" sz="2000" b="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Use of training resources e.g. Electoral Commission’s handbooks etc</a:t>
            </a: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GB" sz="2000" kern="0" dirty="0">
                <a:solidFill>
                  <a:srgbClr val="003366"/>
                </a:solidFill>
                <a:latin typeface="Arial"/>
              </a:rPr>
              <a:t>Polling Staff training – i.e. critical that voters are reminded “it is 1 2 3 and so on”; not that it’s OK to mark an X</a:t>
            </a:r>
          </a:p>
        </p:txBody>
      </p:sp>
    </p:spTree>
    <p:extLst>
      <p:ext uri="{BB962C8B-B14F-4D97-AF65-F5344CB8AC3E}">
        <p14:creationId xmlns:p14="http://schemas.microsoft.com/office/powerpoint/2010/main" val="20229022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604237"/>
            <a:ext cx="1247903" cy="732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04237"/>
            <a:ext cx="1624013" cy="812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81000" y="1812925"/>
            <a:ext cx="2516188" cy="428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800" b="0" i="0" u="none" strike="noStrike" kern="0" cap="none" spc="0" normalizeH="0" baseline="0" noProof="0">
                <a:ln>
                  <a:noFill/>
                </a:ln>
                <a:solidFill>
                  <a:srgbClr val="0099CC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Adjudication in practice</a:t>
            </a:r>
            <a:endParaRPr kumimoji="0" lang="en-GB" altLang="en-US" sz="2800" b="0" i="0" u="none" strike="noStrike" kern="0" cap="none" spc="0" normalizeH="0" baseline="0" noProof="0" dirty="0">
              <a:ln>
                <a:noFill/>
              </a:ln>
              <a:solidFill>
                <a:srgbClr val="0099CC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971800" y="1828800"/>
            <a:ext cx="59436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</a:defRPr>
            </a:lvl2pPr>
            <a:lvl3pPr marL="10287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4351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778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235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692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149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606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How you approach adjudication will go a long way to promoting confidence in the results!</a:t>
            </a: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General approach:  </a:t>
            </a:r>
          </a:p>
          <a:p>
            <a:pPr marL="6286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</a:rPr>
              <a:t>Be confident</a:t>
            </a:r>
          </a:p>
          <a:p>
            <a:pPr marL="6286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</a:rPr>
              <a:t>Be consistent </a:t>
            </a:r>
          </a:p>
          <a:p>
            <a:pPr marL="6286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</a:rPr>
              <a:t>Communicate and explain your decisions </a:t>
            </a:r>
          </a:p>
          <a:p>
            <a:pPr marL="6286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</a:rPr>
              <a:t>Attempt to allow, not reject, </a:t>
            </a:r>
            <a:r>
              <a:rPr lang="en-US" sz="2000" b="1" kern="0" dirty="0">
                <a:solidFill>
                  <a:srgbClr val="003366"/>
                </a:solidFill>
                <a:latin typeface="Arial"/>
              </a:rPr>
              <a:t>within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</a:rPr>
              <a:t> the rules</a:t>
            </a:r>
          </a:p>
          <a:p>
            <a:pPr marL="6286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</a:rPr>
              <a:t>Discern voter’s intention and give effect to it</a:t>
            </a:r>
          </a:p>
          <a:p>
            <a:pPr marL="6286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</a:rPr>
              <a:t>Allow where voter’s intention is reasonably clear</a:t>
            </a:r>
          </a:p>
        </p:txBody>
      </p:sp>
    </p:spTree>
    <p:extLst>
      <p:ext uri="{BB962C8B-B14F-4D97-AF65-F5344CB8AC3E}">
        <p14:creationId xmlns:p14="http://schemas.microsoft.com/office/powerpoint/2010/main" val="11605145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610070"/>
            <a:ext cx="1247903" cy="732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28375"/>
            <a:ext cx="1624013" cy="812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81000" y="1828800"/>
            <a:ext cx="2516188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800" b="0" i="0" u="none" strike="noStrike" kern="0" cap="none" spc="0" normalizeH="0" baseline="0" noProof="0">
                <a:ln>
                  <a:noFill/>
                </a:ln>
                <a:solidFill>
                  <a:srgbClr val="0099CC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Adjudication; who does it?</a:t>
            </a:r>
            <a:endParaRPr kumimoji="0" lang="en-GB" altLang="en-US" sz="2800" b="0" i="0" u="none" strike="noStrike" kern="0" cap="none" spc="0" normalizeH="0" baseline="0" noProof="0" dirty="0">
              <a:ln>
                <a:noFill/>
              </a:ln>
              <a:solidFill>
                <a:srgbClr val="0099CC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897188" y="1342945"/>
            <a:ext cx="59436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</a:defRPr>
            </a:lvl2pPr>
            <a:lvl3pPr marL="10287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4351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778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235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692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149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606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kern="0" dirty="0" err="1">
                <a:solidFill>
                  <a:srgbClr val="003366"/>
                </a:solidFill>
                <a:latin typeface="Arial"/>
              </a:rPr>
              <a:t>Fo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rmally</a:t>
            </a:r>
            <a:r>
              <a:rPr lang="en-US" kern="0" dirty="0">
                <a:solidFill>
                  <a:srgbClr val="003366"/>
                </a:solidFill>
                <a:latin typeface="Arial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delegated – in writing to DRO(s)</a:t>
            </a: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Skills needed – </a:t>
            </a:r>
          </a:p>
          <a:p>
            <a:pPr marL="628650" marR="0" lvl="1" indent="-28575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</a:rPr>
              <a:t>Understanding of </a:t>
            </a:r>
            <a:r>
              <a:rPr kumimoji="0" lang="en-US" sz="2200" b="0" i="0" u="sng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</a:rPr>
              <a:t>principles </a:t>
            </a:r>
          </a:p>
          <a:p>
            <a:pPr marL="628650" marR="0" lvl="1" indent="-28575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</a:rPr>
              <a:t>Integrity</a:t>
            </a:r>
          </a:p>
          <a:p>
            <a:pPr marL="628650" marR="0" lvl="1" indent="-28575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</a:rPr>
              <a:t>Impartiality</a:t>
            </a:r>
          </a:p>
          <a:p>
            <a:pPr marL="628650" marR="0" lvl="1" indent="-28575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20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</a:rPr>
              <a:t>Experience of dealing with politicians</a:t>
            </a:r>
          </a:p>
          <a:p>
            <a:pPr marL="628650" marR="0" lvl="1" indent="-28575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</a:rPr>
              <a:t>Consistency of approach</a:t>
            </a:r>
          </a:p>
          <a:p>
            <a:pPr marL="628650" marR="0" lvl="1" indent="-28575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lang="en-US" kern="0" dirty="0">
                <a:solidFill>
                  <a:srgbClr val="003366"/>
                </a:solidFill>
                <a:latin typeface="Arial"/>
              </a:rPr>
              <a:t>Confidence and authority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Arial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Leads to confidence of candidates , agents and observers in process – fundamental objective</a:t>
            </a: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kern="0" dirty="0">
                <a:solidFill>
                  <a:srgbClr val="003366"/>
                </a:solidFill>
                <a:latin typeface="Arial"/>
              </a:rPr>
              <a:t>Promote </a:t>
            </a:r>
            <a:r>
              <a:rPr lang="en-US" b="1" kern="0" dirty="0">
                <a:solidFill>
                  <a:srgbClr val="003366"/>
                </a:solidFill>
                <a:latin typeface="Arial"/>
              </a:rPr>
              <a:t>acceptance of the result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3287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Word Document" ma:contentTypeID="0x010100DBF22B2F9E624BBA857B72BB0A0E43030047A170BF56D84028BBD1AE15D54364B9007364DFDBE94BE54599771DBE1E767953" ma:contentTypeVersion="628" ma:contentTypeDescription="Word Document Content Type" ma:contentTypeScope="" ma:versionID="fb8d67269a1e833168f4cad9d529ad9e">
  <xsd:schema xmlns:xsd="http://www.w3.org/2001/XMLSchema" xmlns:xs="http://www.w3.org/2001/XMLSchema" xmlns:p="http://schemas.microsoft.com/office/2006/metadata/properties" xmlns:ns2="baee7444-1920-4882-a7e4-354e0bb124a7" xmlns:ns3="bc90169a-923b-41ac-982e-76cb1e36c5ab" xmlns:ns4="9c5b7532-e3ca-476b-a7af-f7cb57a9bce5" xmlns:ns5="e67714ae-5cca-4d80-a049-b4b1f0ec46d0" xmlns:ns6="59f2ac4d-bc1b-4a76-93f7-e962465fc57b" targetNamespace="http://schemas.microsoft.com/office/2006/metadata/properties" ma:root="true" ma:fieldsID="e370bb679c441f25ac2a30ee70b1e576" ns2:_="" ns3:_="" ns4:_="" ns5:_="" ns6:_="">
    <xsd:import namespace="baee7444-1920-4882-a7e4-354e0bb124a7"/>
    <xsd:import namespace="bc90169a-923b-41ac-982e-76cb1e36c5ab"/>
    <xsd:import namespace="9c5b7532-e3ca-476b-a7af-f7cb57a9bce5"/>
    <xsd:import namespace="e67714ae-5cca-4d80-a049-b4b1f0ec46d0"/>
    <xsd:import namespace="59f2ac4d-bc1b-4a76-93f7-e962465fc57b"/>
    <xsd:element name="properties">
      <xsd:complexType>
        <xsd:sequence>
          <xsd:element name="documentManagement">
            <xsd:complexType>
              <xsd:all>
                <xsd:element ref="ns3:Owner" minOccurs="0"/>
                <xsd:element ref="ns4:Retention"/>
                <xsd:element ref="ns4:ArticleName" minOccurs="0"/>
                <xsd:element ref="ns5:TaxCatchAllLabel" minOccurs="0"/>
                <xsd:element ref="ns2:k8d136f7c151492e9a8c9a3ff7eb0306" minOccurs="0"/>
                <xsd:element ref="ns2:b9ca678d06974d1b9a589aa70f41520a" minOccurs="0"/>
                <xsd:element ref="ns2:o4f6c70134b64a99b8a9c18b6cabc6d3" minOccurs="0"/>
                <xsd:element ref="ns2:j4f12893337a4eac9e2d2c696f543b80" minOccurs="0"/>
                <xsd:element ref="ns2:b78556a5ab004a83993a9660bce6152c" minOccurs="0"/>
                <xsd:element ref="ns5:TaxCatchAll" minOccurs="0"/>
                <xsd:element ref="ns2:j5093c87c62f4e2ea96105d295eed61a" minOccurs="0"/>
                <xsd:element ref="ns6:_dlc_DocId" minOccurs="0"/>
                <xsd:element ref="ns6:_dlc_DocIdUrl" minOccurs="0"/>
                <xsd:element ref="ns6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ee7444-1920-4882-a7e4-354e0bb124a7" elementFormDefault="qualified">
    <xsd:import namespace="http://schemas.microsoft.com/office/2006/documentManagement/types"/>
    <xsd:import namespace="http://schemas.microsoft.com/office/infopath/2007/PartnerControls"/>
    <xsd:element name="k8d136f7c151492e9a8c9a3ff7eb0306" ma:index="13" ma:taxonomy="true" ma:internalName="k8d136f7c151492e9a8c9a3ff7eb0306" ma:taxonomyFieldName="ECSubject" ma:displayName="ECSubject" ma:default="" ma:fieldId="{48d136f7-c151-492e-9a8c-9a3ff7eb0306}" ma:taxonomyMulti="true" ma:sspId="3670c079-8b9c-4824-ae40-3b9cff66bbfa" ma:termSetId="0d5ca8a1-c45c-44af-a3cd-d024f1ba8d3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9ca678d06974d1b9a589aa70f41520a" ma:index="15" ma:taxonomy="true" ma:internalName="b9ca678d06974d1b9a589aa70f41520a" ma:taxonomyFieldName="Countries" ma:displayName="Country" ma:default="2;#UK wide|6834a7d2-fb91-47b3-99a3-3181df52306f" ma:fieldId="{b9ca678d-0697-4d1b-9a58-9aa70f41520a}" ma:taxonomyMulti="true" ma:sspId="3670c079-8b9c-4824-ae40-3b9cff66bbfa" ma:termSetId="84dafbee-6db0-42d8-9610-c7f28f591f8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4f6c70134b64a99b8a9c18b6cabc6d3" ma:index="17" nillable="true" ma:taxonomy="true" ma:internalName="o4f6c70134b64a99b8a9c18b6cabc6d3" ma:taxonomyFieldName="Calendar_x0020_Year" ma:displayName="Calendar Year" ma:default="" ma:fieldId="{84f6c701-34b6-4a99-b8a9-c18b6cabc6d3}" ma:sspId="3670c079-8b9c-4824-ae40-3b9cff66bbfa" ma:termSetId="edba5c96-86f2-4f08-a5c2-e39c740b563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4f12893337a4eac9e2d2c696f543b80" ma:index="19" nillable="true" ma:taxonomy="true" ma:internalName="j4f12893337a4eac9e2d2c696f543b80" ma:taxonomyFieldName="Financial_x0020_year" ma:displayName="Financial year" ma:default="" ma:fieldId="{34f12893-337a-4eac-9e2d-2c696f543b80}" ma:sspId="3670c079-8b9c-4824-ae40-3b9cff66bbfa" ma:termSetId="e63f34e3-1607-4f97-aade-c4ace54ed86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78556a5ab004a83993a9660bce6152c" ma:index="21" nillable="true" ma:taxonomy="true" ma:internalName="b78556a5ab004a83993a9660bce6152c" ma:taxonomyFieldName="Audience1" ma:displayName="Audience" ma:default="1;#All staff|1a1e0e6e-8d96-4235-ac5f-9f1dcc3600b0" ma:fieldId="{b78556a5-ab00-4a83-993a-9660bce6152c}" ma:taxonomyMulti="true" ma:sspId="3670c079-8b9c-4824-ae40-3b9cff66bbfa" ma:termSetId="12a82b95-0313-4ef6-8f09-a1fc7e7a529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5093c87c62f4e2ea96105d295eed61a" ma:index="23" ma:taxonomy="true" ma:internalName="j5093c87c62f4e2ea96105d295eed61a" ma:taxonomyFieldName="GPMS_x0020_marking" ma:displayName="GPMS marking" ma:default="801;#Official|77462fb2-11a1-4cd5-8628-4e6081b9477e" ma:fieldId="{35093c87-c62f-4e2e-a961-05d295eed61a}" ma:sspId="3670c079-8b9c-4824-ae40-3b9cff66bbfa" ma:termSetId="1f343abd-db6c-4475-a574-cc7b5b5bdee2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90169a-923b-41ac-982e-76cb1e36c5ab" elementFormDefault="qualified">
    <xsd:import namespace="http://schemas.microsoft.com/office/2006/documentManagement/types"/>
    <xsd:import namespace="http://schemas.microsoft.com/office/infopath/2007/PartnerControls"/>
    <xsd:element name="Owner" ma:index="3" nillable="true" ma:displayName="Owner" ma:list="UserInfo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5b7532-e3ca-476b-a7af-f7cb57a9bce5" elementFormDefault="qualified">
    <xsd:import namespace="http://schemas.microsoft.com/office/2006/documentManagement/types"/>
    <xsd:import namespace="http://schemas.microsoft.com/office/infopath/2007/PartnerControls"/>
    <xsd:element name="Retention" ma:index="4" ma:displayName="Retention" ma:default="7 years" ma:internalName="Retention">
      <xsd:simpleType>
        <xsd:restriction base="dms:Choice">
          <xsd:enumeration value="6 months"/>
          <xsd:enumeration value="1 year"/>
          <xsd:enumeration value="3 years"/>
          <xsd:enumeration value="7 years"/>
          <xsd:enumeration value="12 years"/>
          <xsd:enumeration value="100 years"/>
        </xsd:restriction>
      </xsd:simpleType>
    </xsd:element>
    <xsd:element name="ArticleName" ma:index="10" nillable="true" ma:displayName="Name" ma:hidden="true" ma:internalName="ArticleName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7714ae-5cca-4d80-a049-b4b1f0ec46d0" elementFormDefault="qualified">
    <xsd:import namespace="http://schemas.microsoft.com/office/2006/documentManagement/types"/>
    <xsd:import namespace="http://schemas.microsoft.com/office/infopath/2007/PartnerControls"/>
    <xsd:element name="TaxCatchAllLabel" ma:index="11" nillable="true" ma:displayName="Taxonomy Catch All Column1" ma:description="" ma:hidden="true" ma:list="{52721013-1a77-43df-ac95-984a83b59650}" ma:internalName="TaxCatchAllLabel" ma:readOnly="true" ma:showField="CatchAllDataLabel" ma:web="59f2ac4d-bc1b-4a76-93f7-e962465fc5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2" nillable="true" ma:displayName="Taxonomy Catch All Column" ma:description="" ma:hidden="true" ma:list="{52721013-1a77-43df-ac95-984a83b59650}" ma:internalName="TaxCatchAll" ma:showField="CatchAllData" ma:web="59f2ac4d-bc1b-4a76-93f7-e962465fc5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f2ac4d-bc1b-4a76-93f7-e962465fc57b" elementFormDefault="qualified">
    <xsd:import namespace="http://schemas.microsoft.com/office/2006/documentManagement/types"/>
    <xsd:import namespace="http://schemas.microsoft.com/office/infopath/2007/PartnerControls"/>
    <xsd:element name="_dlc_DocId" ma:index="25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6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7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4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haredContentType xmlns="Microsoft.SharePoint.Taxonomy.ContentTypeSync" SourceId="3670c079-8b9c-4824-ae40-3b9cff66bbfa" ContentTypeId="0x010100DBF22B2F9E624BBA857B72BB0A0E43030047A170BF56D84028BBD1AE15D54364B9" PreviousValue="false"/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9ca678d06974d1b9a589aa70f41520a xmlns="baee7444-1920-4882-a7e4-354e0bb124a7">
      <Terms xmlns="http://schemas.microsoft.com/office/infopath/2007/PartnerControls">
        <TermInfo xmlns="http://schemas.microsoft.com/office/infopath/2007/PartnerControls">
          <TermName xmlns="http://schemas.microsoft.com/office/infopath/2007/PartnerControls">Scotland</TermName>
          <TermId xmlns="http://schemas.microsoft.com/office/infopath/2007/PartnerControls">7896b347-8f24-42d4-9779-392f273074b5</TermId>
        </TermInfo>
      </Terms>
    </b9ca678d06974d1b9a589aa70f41520a>
    <Owner xmlns="bc90169a-923b-41ac-982e-76cb1e36c5ab">
      <UserInfo>
        <DisplayName/>
        <AccountId xsi:nil="true"/>
        <AccountType/>
      </UserInfo>
    </Owner>
    <o4f6c70134b64a99b8a9c18b6cabc6d3 xmlns="baee7444-1920-4882-a7e4-354e0bb124a7">
      <Terms xmlns="http://schemas.microsoft.com/office/infopath/2007/PartnerControls">
        <TermInfo xmlns="http://schemas.microsoft.com/office/infopath/2007/PartnerControls">
          <TermName xmlns="http://schemas.microsoft.com/office/infopath/2007/PartnerControls">2017</TermName>
          <TermId xmlns="http://schemas.microsoft.com/office/infopath/2007/PartnerControls">e743382d-a956-4c3d-b21e-8f088efd99a3</TermId>
        </TermInfo>
      </Terms>
    </o4f6c70134b64a99b8a9c18b6cabc6d3>
    <ArticleName xmlns="9c5b7532-e3ca-476b-a7af-f7cb57a9bce5" xsi:nil="true"/>
    <j4f12893337a4eac9e2d2c696f543b80 xmlns="baee7444-1920-4882-a7e4-354e0bb124a7">
      <Terms xmlns="http://schemas.microsoft.com/office/infopath/2007/PartnerControls"/>
    </j4f12893337a4eac9e2d2c696f543b80>
    <TaxCatchAll xmlns="e67714ae-5cca-4d80-a049-b4b1f0ec46d0">
      <Value>801</Value>
      <Value>2471</Value>
      <Value>47</Value>
      <Value>1</Value>
      <Value>66</Value>
    </TaxCatchAll>
    <j5093c87c62f4e2ea96105d295eed61a xmlns="baee7444-1920-4882-a7e4-354e0bb124a7">
      <Terms xmlns="http://schemas.microsoft.com/office/infopath/2007/PartnerControls">
        <TermInfo xmlns="http://schemas.microsoft.com/office/infopath/2007/PartnerControls">
          <TermName xmlns="http://schemas.microsoft.com/office/infopath/2007/PartnerControls">Official</TermName>
          <TermId xmlns="http://schemas.microsoft.com/office/infopath/2007/PartnerControls">77462fb2-11a1-4cd5-8628-4e6081b9477e</TermId>
        </TermInfo>
      </Terms>
    </j5093c87c62f4e2ea96105d295eed61a>
    <Retention xmlns="9c5b7532-e3ca-476b-a7af-f7cb57a9bce5">7 years</Retention>
    <k8d136f7c151492e9a8c9a3ff7eb0306 xmlns="baee7444-1920-4882-a7e4-354e0bb124a7">
      <Terms xmlns="http://schemas.microsoft.com/office/infopath/2007/PartnerControls">
        <TermInfo xmlns="http://schemas.microsoft.com/office/infopath/2007/PartnerControls">
          <TermName xmlns="http://schemas.microsoft.com/office/infopath/2007/PartnerControls">Local government elections</TermName>
          <TermId xmlns="http://schemas.microsoft.com/office/infopath/2007/PartnerControls">5a21ae26-924a-4744-a4dc-0e03c1213209</TermId>
        </TermInfo>
      </Terms>
    </k8d136f7c151492e9a8c9a3ff7eb0306>
    <b78556a5ab004a83993a9660bce6152c xmlns="baee7444-1920-4882-a7e4-354e0bb124a7">
      <Terms xmlns="http://schemas.microsoft.com/office/infopath/2007/PartnerControls">
        <TermInfo xmlns="http://schemas.microsoft.com/office/infopath/2007/PartnerControls">
          <TermName xmlns="http://schemas.microsoft.com/office/infopath/2007/PartnerControls">All staff</TermName>
          <TermId xmlns="http://schemas.microsoft.com/office/infopath/2007/PartnerControls">1a1e0e6e-8d96-4235-ac5f-9f1dcc3600b0</TermId>
        </TermInfo>
      </Terms>
    </b78556a5ab004a83993a9660bce6152c>
    <_dlc_DocId xmlns="59f2ac4d-bc1b-4a76-93f7-e962465fc57b">FNCT-146-2083</_dlc_DocId>
    <_dlc_DocIdUrl xmlns="59f2ac4d-bc1b-4a76-93f7-e962465fc57b">
      <Url>http://skynet/dm/Functions/ta/_layouts/DocIdRedir.aspx?ID=FNCT-146-2083</Url>
      <Description>FNCT-146-2083</Description>
    </_dlc_DocIdUrl>
  </documentManagement>
</p:properties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4D4CFEBE-2E99-46CE-9852-4A815BD1810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C3C7BE2-9039-46B8-986E-85232C56F0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ee7444-1920-4882-a7e4-354e0bb124a7"/>
    <ds:schemaRef ds:uri="bc90169a-923b-41ac-982e-76cb1e36c5ab"/>
    <ds:schemaRef ds:uri="9c5b7532-e3ca-476b-a7af-f7cb57a9bce5"/>
    <ds:schemaRef ds:uri="e67714ae-5cca-4d80-a049-b4b1f0ec46d0"/>
    <ds:schemaRef ds:uri="59f2ac4d-bc1b-4a76-93f7-e962465fc5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E46CD62-8AFA-406A-A7B3-0622051DA2D5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D27DF6EF-7CA6-4451-955E-78B1986A0AC3}">
  <ds:schemaRefs>
    <ds:schemaRef ds:uri="http://purl.org/dc/terms/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59f2ac4d-bc1b-4a76-93f7-e962465fc57b"/>
    <ds:schemaRef ds:uri="http://schemas.openxmlformats.org/package/2006/metadata/core-properties"/>
    <ds:schemaRef ds:uri="e67714ae-5cca-4d80-a049-b4b1f0ec46d0"/>
    <ds:schemaRef ds:uri="9c5b7532-e3ca-476b-a7af-f7cb57a9bce5"/>
    <ds:schemaRef ds:uri="bc90169a-923b-41ac-982e-76cb1e36c5ab"/>
    <ds:schemaRef ds:uri="baee7444-1920-4882-a7e4-354e0bb124a7"/>
    <ds:schemaRef ds:uri="http://www.w3.org/XML/1998/namespace"/>
  </ds:schemaRefs>
</ds:datastoreItem>
</file>

<file path=customXml/itemProps5.xml><?xml version="1.0" encoding="utf-8"?>
<ds:datastoreItem xmlns:ds="http://schemas.openxmlformats.org/officeDocument/2006/customXml" ds:itemID="{2A1AD39E-A68B-404F-BD39-6C9AD7389EDA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2449</TotalTime>
  <Words>893</Words>
  <Application>Microsoft Office PowerPoint</Application>
  <PresentationFormat>On-screen Show (4:3)</PresentationFormat>
  <Paragraphs>106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City of Edinburgh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060117 Adjudication</dc:title>
  <dc:creator>Chris Highcock</dc:creator>
  <cp:lastModifiedBy>Chris Highcock</cp:lastModifiedBy>
  <cp:revision>192</cp:revision>
  <cp:lastPrinted>2022-01-26T14:56:30Z</cp:lastPrinted>
  <dcterms:created xsi:type="dcterms:W3CDTF">2014-11-18T09:46:26Z</dcterms:created>
  <dcterms:modified xsi:type="dcterms:W3CDTF">2022-01-26T15:21:21Z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ContentTypeId">
    <vt:lpwstr>0x010100DBF22B2F9E624BBA857B72BB0A0E43030047A170BF56D84028BBD1AE15D54364B9007364DFDBE94BE54599771DBE1E767953</vt:lpwstr>
  </property>
  <property fmtid="{D5CDD505-2E9C-101B-9397-08002B2CF9AE}" pid="4" name="_dlc_DocIdItemGuid">
    <vt:lpwstr>a9087372-495e-46ec-a0a2-5c68a1feb801</vt:lpwstr>
  </property>
  <property fmtid="{D5CDD505-2E9C-101B-9397-08002B2CF9AE}" pid="5" name="Financial_x0020_year">
    <vt:lpwstr/>
  </property>
  <property fmtid="{D5CDD505-2E9C-101B-9397-08002B2CF9AE}" pid="6" name="Audience1">
    <vt:lpwstr>1;#All staff|1a1e0e6e-8d96-4235-ac5f-9f1dcc3600b0</vt:lpwstr>
  </property>
  <property fmtid="{D5CDD505-2E9C-101B-9397-08002B2CF9AE}" pid="7" name="Countries">
    <vt:lpwstr>47;#Scotland|7896b347-8f24-42d4-9779-392f273074b5</vt:lpwstr>
  </property>
  <property fmtid="{D5CDD505-2E9C-101B-9397-08002B2CF9AE}" pid="8" name="Order">
    <vt:r8>208300</vt:r8>
  </property>
  <property fmtid="{D5CDD505-2E9C-101B-9397-08002B2CF9AE}" pid="9" name="TaxKeyword">
    <vt:lpwstr/>
  </property>
  <property fmtid="{D5CDD505-2E9C-101B-9397-08002B2CF9AE}" pid="10" name="ECSubject">
    <vt:lpwstr>66;#Local government elections|5a21ae26-924a-4744-a4dc-0e03c1213209</vt:lpwstr>
  </property>
  <property fmtid="{D5CDD505-2E9C-101B-9397-08002B2CF9AE}" pid="11" name="Calendar_x0020_Year">
    <vt:lpwstr>2471;#2017|e743382d-a956-4c3d-b21e-8f088efd99a3</vt:lpwstr>
  </property>
  <property fmtid="{D5CDD505-2E9C-101B-9397-08002B2CF9AE}" pid="12" name="GPMS marking">
    <vt:lpwstr>801;#Official|77462fb2-11a1-4cd5-8628-4e6081b9477e</vt:lpwstr>
  </property>
  <property fmtid="{D5CDD505-2E9C-101B-9397-08002B2CF9AE}" pid="13" name="GPMS_x0020_marking">
    <vt:lpwstr>801;#Official|77462fb2-11a1-4cd5-8628-4e6081b9477e</vt:lpwstr>
  </property>
  <property fmtid="{D5CDD505-2E9C-101B-9397-08002B2CF9AE}" pid="14" name="TaxKeywordTaxHTField">
    <vt:lpwstr/>
  </property>
  <property fmtid="{D5CDD505-2E9C-101B-9397-08002B2CF9AE}" pid="15" name="Calendar Year">
    <vt:lpwstr>2471</vt:lpwstr>
  </property>
  <property fmtid="{D5CDD505-2E9C-101B-9397-08002B2CF9AE}" pid="16" name="Financial year">
    <vt:lpwstr/>
  </property>
</Properties>
</file>