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6"/>
  </p:sldMasterIdLst>
  <p:notesMasterIdLst>
    <p:notesMasterId r:id="rId22"/>
  </p:notesMasterIdLst>
  <p:sldIdLst>
    <p:sldId id="343" r:id="rId7"/>
    <p:sldId id="342" r:id="rId8"/>
    <p:sldId id="341" r:id="rId9"/>
    <p:sldId id="346" r:id="rId10"/>
    <p:sldId id="345" r:id="rId11"/>
    <p:sldId id="344" r:id="rId12"/>
    <p:sldId id="348" r:id="rId13"/>
    <p:sldId id="347" r:id="rId14"/>
    <p:sldId id="350" r:id="rId15"/>
    <p:sldId id="349" r:id="rId16"/>
    <p:sldId id="357" r:id="rId17"/>
    <p:sldId id="351" r:id="rId18"/>
    <p:sldId id="358" r:id="rId19"/>
    <p:sldId id="359" r:id="rId20"/>
    <p:sldId id="356" r:id="rId21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364" autoAdjust="0"/>
  </p:normalViewPr>
  <p:slideViewPr>
    <p:cSldViewPr>
      <p:cViewPr varScale="1">
        <p:scale>
          <a:sx n="74" d="100"/>
          <a:sy n="74" d="100"/>
        </p:scale>
        <p:origin x="122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26/01/2022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3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4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44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621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18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40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45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330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549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43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75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37FC3-9EC4-435E-BCC9-FC7C04167007}" type="datetimeFigureOut">
              <a:rPr lang="en-GB" smtClean="0"/>
              <a:t>26/01/2022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E4DDE-A99B-4247-B0BE-73519E40F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93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67431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67941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23850" y="2332038"/>
            <a:ext cx="853440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Adjudication of Doubtful Ballot Papers</a:t>
            </a:r>
            <a:endParaRPr kumimoji="0" lang="en-GB" altLang="en-US" sz="36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3850" y="4437112"/>
            <a:ext cx="8672513" cy="169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2200" i="1" kern="0" dirty="0">
                <a:solidFill>
                  <a:srgbClr val="002060"/>
                </a:solidFill>
                <a:latin typeface="Arial"/>
              </a:rPr>
              <a:t>Chaired by Andy O’Neill, Head of Electoral Commission, Scotland  Presented by Malcolm Burr, Convener EMB</a:t>
            </a:r>
            <a:endParaRPr lang="en-US" altLang="en-US" sz="2200" i="1" kern="0" dirty="0">
              <a:solidFill>
                <a:srgbClr val="003366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952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8375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Prepare for the count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1812925"/>
            <a:ext cx="5943600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Become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familiar with EC Guidance and placemat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Have them available in Count Centre 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Think about previous experience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See how </a:t>
            </a: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</a:t>
            </a:r>
            <a:r>
              <a:rPr kumimoji="0" lang="en-GB" sz="2400" i="0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principles</a:t>
            </a: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adjudication are applied in practice 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Ultimately it is the principles that matter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Understand decisions on the examples in the guidance/placemat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 challenged, be ready to justify and give reasons for your decision</a:t>
            </a:r>
          </a:p>
        </p:txBody>
      </p:sp>
    </p:spTree>
    <p:extLst>
      <p:ext uri="{BB962C8B-B14F-4D97-AF65-F5344CB8AC3E}">
        <p14:creationId xmlns:p14="http://schemas.microsoft.com/office/powerpoint/2010/main" val="829165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8375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Experience from past elections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30657" y="1489367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uLnTx/>
                <a:uFillTx/>
                <a:latin typeface="Arial"/>
                <a:ea typeface="+mn-ea"/>
                <a:cs typeface="+mn-cs"/>
              </a:rPr>
              <a:t>Adjudication vs RO Adjudication 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2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uLnTx/>
                <a:uFillTx/>
                <a:latin typeface="Arial"/>
              </a:rPr>
              <a:t>Papers sometimes deferred to the RO that could readily have been accepted earlier delays the count . Accept as many as possible at the first stage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Train adjudicators well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Adjudicators should narrate their decisions to those observing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Adjudicators work in pairs if possible (Covid rules permitting)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2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uLnTx/>
                <a:uFillTx/>
                <a:latin typeface="Arial"/>
              </a:rPr>
              <a:t>Deliberate but not slow</a:t>
            </a:r>
          </a:p>
        </p:txBody>
      </p:sp>
    </p:spTree>
    <p:extLst>
      <p:ext uri="{BB962C8B-B14F-4D97-AF65-F5344CB8AC3E}">
        <p14:creationId xmlns:p14="http://schemas.microsoft.com/office/powerpoint/2010/main" val="3176174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8375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Adjudication in an eCount in 2022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27715" y="1628800"/>
            <a:ext cx="5943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Scrutiny -  ensure that candidates and agents are present and able to observe and object at RO adjudication with whatever the Covid rules </a:t>
            </a:r>
            <a:r>
              <a:rPr lang="en-GB" kern="0" dirty="0">
                <a:solidFill>
                  <a:srgbClr val="003366"/>
                </a:solidFill>
                <a:latin typeface="Arial"/>
              </a:rPr>
              <a:t>are in force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GB" kern="0" dirty="0">
              <a:solidFill>
                <a:srgbClr val="003366"/>
              </a:solidFill>
              <a:latin typeface="Arial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briefings for candidates and agents, explain who can and cannot participate in adjudication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new app – allowing you to do a pre-scan of the  RO adjudication queue</a:t>
            </a:r>
            <a:r>
              <a:rPr lang="en-GB" kern="0" dirty="0">
                <a:solidFill>
                  <a:srgbClr val="003366"/>
                </a:solidFill>
                <a:latin typeface="Arial"/>
              </a:rPr>
              <a:t> so you are prepared for what you will face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GB" sz="24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2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2879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8375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Experience of adjudication from previous elections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27715" y="1628800"/>
            <a:ext cx="5943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kumimoji="0" lang="en-GB" sz="24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from 2017 indicated some inconsistencies within and between counts across Scotland</a:t>
            </a:r>
          </a:p>
          <a:p>
            <a:pPr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Key confusion: which ground?</a:t>
            </a:r>
          </a:p>
          <a:p>
            <a:pPr marL="517525" lvl="1" indent="-34290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“</a:t>
            </a:r>
            <a:r>
              <a:rPr lang="en-GB" b="1" kern="0" dirty="0">
                <a:solidFill>
                  <a:srgbClr val="003366"/>
                </a:solidFill>
                <a:latin typeface="Arial"/>
              </a:rPr>
              <a:t>More than one first preference</a:t>
            </a:r>
            <a:r>
              <a:rPr lang="en-GB" sz="2000" i="1" kern="0" dirty="0">
                <a:solidFill>
                  <a:srgbClr val="003366"/>
                </a:solidFill>
                <a:latin typeface="Arial"/>
              </a:rPr>
              <a:t>” (The figure “1” standing alone indicating a first preference is set opposite the name of more than one candidate)</a:t>
            </a:r>
          </a:p>
          <a:p>
            <a:pPr marL="174625" lvl="1" indent="0" algn="ctr">
              <a:buNone/>
              <a:defRPr/>
            </a:pPr>
            <a:r>
              <a:rPr lang="en-GB" sz="2000" i="1" kern="0" dirty="0">
                <a:solidFill>
                  <a:srgbClr val="003366"/>
                </a:solidFill>
                <a:latin typeface="Arial"/>
              </a:rPr>
              <a:t>or</a:t>
            </a:r>
          </a:p>
          <a:p>
            <a:pPr marL="517525" lvl="1" indent="-34290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Unmarked or </a:t>
            </a:r>
            <a:r>
              <a:rPr lang="en-GB" b="1" kern="0" dirty="0">
                <a:solidFill>
                  <a:srgbClr val="003366"/>
                </a:solidFill>
                <a:latin typeface="Arial"/>
              </a:rPr>
              <a:t>void for uncertainty</a:t>
            </a:r>
          </a:p>
          <a:p>
            <a:pPr marL="517525" lvl="1" indent="-342900">
              <a:buFont typeface="Arial" panose="020B0604020202020204" pitchFamily="34" charset="0"/>
              <a:buChar char="•"/>
              <a:defRPr/>
            </a:pPr>
            <a:endParaRPr lang="en-GB" b="1" kern="0" dirty="0">
              <a:solidFill>
                <a:srgbClr val="003366"/>
              </a:solidFill>
              <a:latin typeface="Arial"/>
            </a:endParaRPr>
          </a:p>
          <a:p>
            <a:pPr marL="517525" lvl="1" indent="-342900">
              <a:buFont typeface="Arial" panose="020B0604020202020204" pitchFamily="34" charset="0"/>
              <a:buChar char="•"/>
              <a:defRPr/>
            </a:pPr>
            <a:r>
              <a:rPr lang="en-GB" b="1" kern="0" dirty="0">
                <a:solidFill>
                  <a:srgbClr val="003366"/>
                </a:solidFill>
                <a:latin typeface="Arial"/>
              </a:rPr>
              <a:t>Opinion of Senior Counsel requested</a:t>
            </a:r>
          </a:p>
          <a:p>
            <a:pPr>
              <a:defRPr/>
            </a:pPr>
            <a:endParaRPr lang="en-GB" kern="0" dirty="0">
              <a:solidFill>
                <a:srgbClr val="003366"/>
              </a:solidFill>
              <a:latin typeface="Arial"/>
            </a:endParaRPr>
          </a:p>
          <a:p>
            <a:pPr lvl="1"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2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9275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8375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1958752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Opinion of Senior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Counsel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83668" y="1002491"/>
            <a:ext cx="5976664" cy="5236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Paper has  X and  </a:t>
            </a:r>
            <a:r>
              <a:rPr lang="en-GB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,or 1,1,1  Reject as </a:t>
            </a:r>
            <a:r>
              <a:rPr lang="en-GB" b="1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void for uncertainty</a:t>
            </a:r>
            <a:r>
              <a:rPr lang="en-GB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.  Instructions are you use 1,2,3 and so on.  There are marks but no first preference</a:t>
            </a:r>
          </a:p>
          <a:p>
            <a:pPr lvl="1"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Paper has X, 1, 2, etc -  Accept as good for 1,2,3 etc, since instructions are to use 1,2,3 etc.  Numbers have primacy and X is ignored</a:t>
            </a:r>
          </a:p>
          <a:p>
            <a:pPr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  <a:sym typeface="Wingdings" panose="05000000000000000000" pitchFamily="2" charset="2"/>
              </a:rPr>
              <a:t>Give effect to the intention of the voter;  be able to narrate the logic of your decision and be consistent.</a:t>
            </a:r>
          </a:p>
          <a:p>
            <a:pPr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</a:rPr>
              <a:t>Under discussion with Electoral Commission with respect to guidance and precedent; no change at this point</a:t>
            </a:r>
          </a:p>
          <a:p>
            <a:pPr>
              <a:defRPr/>
            </a:pPr>
            <a:endParaRPr lang="en-GB" b="1" kern="0" dirty="0">
              <a:solidFill>
                <a:srgbClr val="003366"/>
              </a:solidFill>
              <a:latin typeface="Arial"/>
              <a:sym typeface="Wingdings" panose="05000000000000000000" pitchFamily="2" charset="2"/>
            </a:endParaRPr>
          </a:p>
          <a:p>
            <a:pPr>
              <a:defRPr/>
            </a:pPr>
            <a:endParaRPr lang="en-GB" kern="0" dirty="0">
              <a:solidFill>
                <a:srgbClr val="003366"/>
              </a:solidFill>
              <a:latin typeface="Arial"/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endParaRPr lang="en-GB" kern="0" dirty="0">
              <a:solidFill>
                <a:srgbClr val="003366"/>
              </a:solidFill>
              <a:latin typeface="Arial"/>
            </a:endParaRPr>
          </a:p>
          <a:p>
            <a:pPr>
              <a:defRPr/>
            </a:pPr>
            <a:endParaRPr lang="en-GB" kern="0" dirty="0">
              <a:solidFill>
                <a:srgbClr val="003366"/>
              </a:solidFill>
              <a:latin typeface="Arial"/>
            </a:endParaRPr>
          </a:p>
          <a:p>
            <a:pPr marL="0" indent="0">
              <a:buNone/>
              <a:defRPr/>
            </a:pPr>
            <a:endParaRPr lang="en-GB" kern="0" dirty="0">
              <a:solidFill>
                <a:srgbClr val="003366"/>
              </a:solidFill>
              <a:latin typeface="Arial"/>
            </a:endParaRPr>
          </a:p>
          <a:p>
            <a:pPr lvl="1"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20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4544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8375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kern="0" dirty="0">
                <a:solidFill>
                  <a:srgbClr val="0099CC"/>
                </a:solidFill>
                <a:latin typeface="Arial"/>
              </a:rPr>
              <a:t>Discussion Points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97188" y="1916832"/>
            <a:ext cx="6018212" cy="417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How will you ensure consistency in decision making among your DROs and adjudicators?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GB" kern="0" dirty="0">
              <a:solidFill>
                <a:srgbClr val="003366"/>
              </a:solidFill>
              <a:latin typeface="Arial"/>
            </a:endParaRPr>
          </a:p>
          <a:p>
            <a:pPr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What </a:t>
            </a:r>
            <a:r>
              <a:rPr kumimoji="0" lang="en-GB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have been your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major challenges </a:t>
            </a:r>
            <a:r>
              <a:rPr kumimoji="0" lang="en-GB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in adjudication?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GB" kern="0" dirty="0">
              <a:solidFill>
                <a:srgbClr val="003366"/>
              </a:solidFill>
              <a:latin typeface="Arial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Practically how do you cope with an objection? </a:t>
            </a:r>
          </a:p>
        </p:txBody>
      </p:sp>
    </p:spTree>
    <p:extLst>
      <p:ext uri="{BB962C8B-B14F-4D97-AF65-F5344CB8AC3E}">
        <p14:creationId xmlns:p14="http://schemas.microsoft.com/office/powerpoint/2010/main" val="138164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07506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Session 7: Adjudication of doubtful ballot papers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Aim: To set out the key principles underpinning adjudications of doubtful ballot under STV and outline the practical steps for adjudicating ballots.</a:t>
            </a:r>
          </a:p>
        </p:txBody>
      </p:sp>
    </p:spTree>
    <p:extLst>
      <p:ext uri="{BB962C8B-B14F-4D97-AF65-F5344CB8AC3E}">
        <p14:creationId xmlns:p14="http://schemas.microsoft.com/office/powerpoint/2010/main" val="2656258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50539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67941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Key principles: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Statutory function of RO (or delegated to DRO in writing)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Done in full view of candidates, their agents, Electoral Commission representatives and accredited observers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Must give reasons &amp; consider views of those present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Can note “rejection objected to”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Decision of RO is final, subject only to review on election petition…i.e. it is a “</a:t>
            </a:r>
            <a:r>
              <a:rPr kumimoji="0" lang="en-GB" sz="2400" b="1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quasi-judicial determination</a:t>
            </a: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”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64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04237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4237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Resources to help you: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97188" y="1437508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Electoral Commission’s guidance on the principles of adjudications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Electoral Commission’s placemat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Make sure key staff involved in your count have read these resources and have a consistent understanding of your expectations</a:t>
            </a:r>
          </a:p>
          <a:p>
            <a:pPr lvl="1" indent="-228600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agree a consistent position ahead of the count through training and briefing.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Calibri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kern="0" dirty="0">
                <a:solidFill>
                  <a:srgbClr val="003366"/>
                </a:solidFill>
                <a:latin typeface="Arial"/>
                <a:cs typeface="Calibri" pitchFamily="34" charset="0"/>
              </a:rPr>
              <a:t>EMB bulletin on adjudications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62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13136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17624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Limits on the RO’s discretion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1812925"/>
            <a:ext cx="5943600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discretion of RO limited to rejecting votes 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solely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on the grounds listed in the Local Government Election rules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rules allow for 5 grounds for rejection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43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55803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12925"/>
            <a:ext cx="2516188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Grounds for rejection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517525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Does not bear a unique identifying mark in a form that is capable of being read by electronic means </a:t>
            </a:r>
          </a:p>
          <a:p>
            <a:pPr marL="517525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A number standing alone is not placed so as to indicate a first preference for some candidate </a:t>
            </a:r>
          </a:p>
          <a:p>
            <a:pPr marL="517525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The figure “1” standing alone indicating a first preference is set opposite the name of more than one candidate </a:t>
            </a:r>
          </a:p>
          <a:p>
            <a:pPr marL="517525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Writing or mark by which the voter can be identified except the printed number and other unique identifying mark on the back </a:t>
            </a:r>
          </a:p>
          <a:p>
            <a:pPr marL="517525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Unmarked or void for uncertainty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57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81041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Minimising rejected ballots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Much can be done to help voters to understand the voting system and therefore minimise rejected ballot papers e.g.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Awareness raising, education and information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Training of Presiding Officers and clears to give clear instructions to voters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of training resources e.g. Electoral Commission’s handbooks etc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000" kern="0" dirty="0">
                <a:solidFill>
                  <a:srgbClr val="003366"/>
                </a:solidFill>
                <a:latin typeface="Arial"/>
              </a:rPr>
              <a:t>Polling Staff training – i.e. critical that voters are reminded “it is 1 2 3 and so on”; not that it’s OK to mark an X</a:t>
            </a:r>
          </a:p>
        </p:txBody>
      </p:sp>
    </p:spTree>
    <p:extLst>
      <p:ext uri="{BB962C8B-B14F-4D97-AF65-F5344CB8AC3E}">
        <p14:creationId xmlns:p14="http://schemas.microsoft.com/office/powerpoint/2010/main" val="202290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04237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4237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12925"/>
            <a:ext cx="2516188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Adjudication in practice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you approach adjudication will go a long way to promoting confidence in the results!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General approach:  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Be confident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Be consistent 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Communicate and explain your decisions 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Attempt to allow, not reject, </a:t>
            </a:r>
            <a:r>
              <a:rPr lang="en-US" sz="2000" b="1" kern="0" dirty="0">
                <a:solidFill>
                  <a:srgbClr val="003366"/>
                </a:solidFill>
                <a:latin typeface="Arial"/>
              </a:rPr>
              <a:t>within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 the rules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Discern voter’s intention and give effect to it</a:t>
            </a:r>
          </a:p>
          <a:p>
            <a:pPr marL="6286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Allow where voter’s intention is reasonably clear</a:t>
            </a:r>
          </a:p>
        </p:txBody>
      </p:sp>
    </p:spTree>
    <p:extLst>
      <p:ext uri="{BB962C8B-B14F-4D97-AF65-F5344CB8AC3E}">
        <p14:creationId xmlns:p14="http://schemas.microsoft.com/office/powerpoint/2010/main" val="116051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10070"/>
            <a:ext cx="1247903" cy="7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8375"/>
            <a:ext cx="16240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Adjudication; who does it?</a:t>
            </a: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97188" y="1342945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kern="0" dirty="0" err="1">
                <a:solidFill>
                  <a:srgbClr val="003366"/>
                </a:solidFill>
                <a:latin typeface="Arial"/>
              </a:rPr>
              <a:t>Fo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rmally</a:t>
            </a:r>
            <a:r>
              <a:rPr lang="en-US" kern="0" dirty="0">
                <a:solidFill>
                  <a:srgbClr val="003366"/>
                </a:solidFill>
                <a:latin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delegated – in writing to DRO(s)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Skills needed – 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Understanding of </a:t>
            </a:r>
            <a:r>
              <a:rPr kumimoji="0" lang="en-US" sz="2200" b="0" i="0" u="sng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principles 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Integrity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Impartiality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20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Experience of dealing with politicians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</a:rPr>
              <a:t>Consistency of approach</a:t>
            </a:r>
          </a:p>
          <a:p>
            <a:pPr marL="6286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US" kern="0" dirty="0">
                <a:solidFill>
                  <a:srgbClr val="003366"/>
                </a:solidFill>
                <a:latin typeface="Arial"/>
              </a:rPr>
              <a:t>Confidence and authority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Leads to confidence of candidates , agents and observers in process – fundamental objective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kern="0" dirty="0">
                <a:solidFill>
                  <a:srgbClr val="003366"/>
                </a:solidFill>
                <a:latin typeface="Arial"/>
              </a:rPr>
              <a:t>Promote </a:t>
            </a:r>
            <a:r>
              <a:rPr lang="en-US" b="1" kern="0" dirty="0">
                <a:solidFill>
                  <a:srgbClr val="003366"/>
                </a:solidFill>
                <a:latin typeface="Arial"/>
              </a:rPr>
              <a:t>acceptance of the result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287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FNCT-146-2083</_dlc_DocId>
    <_dlc_DocIdUrl xmlns="59f2ac4d-bc1b-4a76-93f7-e962465fc57b">
      <Url>http://skynet/dm/Functions/ta/_layouts/DocIdRedir.aspx?ID=FNCT-146-2083</Url>
      <Description>FNCT-146-2083</Description>
    </_dlc_DocIdUrl>
  </documentManagement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D4CFEBE-2E99-46CE-9852-4A815BD181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3C7BE2-9039-46B8-986E-85232C56F0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ee7444-1920-4882-a7e4-354e0bb124a7"/>
    <ds:schemaRef ds:uri="bc90169a-923b-41ac-982e-76cb1e36c5ab"/>
    <ds:schemaRef ds:uri="9c5b7532-e3ca-476b-a7af-f7cb57a9bce5"/>
    <ds:schemaRef ds:uri="e67714ae-5cca-4d80-a049-b4b1f0ec46d0"/>
    <ds:schemaRef ds:uri="59f2ac4d-bc1b-4a76-93f7-e962465fc5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46CD62-8AFA-406A-A7B3-0622051DA2D5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D27DF6EF-7CA6-4451-955E-78B1986A0AC3}">
  <ds:schemaRefs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59f2ac4d-bc1b-4a76-93f7-e962465fc57b"/>
    <ds:schemaRef ds:uri="http://schemas.openxmlformats.org/package/2006/metadata/core-properties"/>
    <ds:schemaRef ds:uri="e67714ae-5cca-4d80-a049-b4b1f0ec46d0"/>
    <ds:schemaRef ds:uri="9c5b7532-e3ca-476b-a7af-f7cb57a9bce5"/>
    <ds:schemaRef ds:uri="bc90169a-923b-41ac-982e-76cb1e36c5ab"/>
    <ds:schemaRef ds:uri="baee7444-1920-4882-a7e4-354e0bb124a7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2A1AD39E-A68B-404F-BD39-6C9AD7389EDA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2449</TotalTime>
  <Words>893</Words>
  <Application>Microsoft Office PowerPoint</Application>
  <PresentationFormat>On-screen Show 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Edinburgh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060117 Adjudication</dc:title>
  <dc:creator>Chris Highcock</dc:creator>
  <cp:lastModifiedBy>Chris Highcock</cp:lastModifiedBy>
  <cp:revision>192</cp:revision>
  <cp:lastPrinted>2022-01-26T14:56:30Z</cp:lastPrinted>
  <dcterms:created xsi:type="dcterms:W3CDTF">2014-11-18T09:46:26Z</dcterms:created>
  <dcterms:modified xsi:type="dcterms:W3CDTF">2022-01-26T15:21:21Z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0x010100DBF22B2F9E624BBA857B72BB0A0E43030047A170BF56D84028BBD1AE15D54364B9007364DFDBE94BE54599771DBE1E767953</vt:lpwstr>
  </property>
  <property fmtid="{D5CDD505-2E9C-101B-9397-08002B2CF9AE}" pid="4" name="_dlc_DocIdItemGuid">
    <vt:lpwstr>a9087372-495e-46ec-a0a2-5c68a1feb801</vt:lpwstr>
  </property>
  <property fmtid="{D5CDD505-2E9C-101B-9397-08002B2CF9AE}" pid="5" name="Financial_x0020_year">
    <vt:lpwstr/>
  </property>
  <property fmtid="{D5CDD505-2E9C-101B-9397-08002B2CF9AE}" pid="6" name="Audience1">
    <vt:lpwstr>1;#All staff|1a1e0e6e-8d96-4235-ac5f-9f1dcc3600b0</vt:lpwstr>
  </property>
  <property fmtid="{D5CDD505-2E9C-101B-9397-08002B2CF9AE}" pid="7" name="Countries">
    <vt:lpwstr>47;#Scotland|7896b347-8f24-42d4-9779-392f273074b5</vt:lpwstr>
  </property>
  <property fmtid="{D5CDD505-2E9C-101B-9397-08002B2CF9AE}" pid="8" name="Order">
    <vt:r8>208300</vt:r8>
  </property>
  <property fmtid="{D5CDD505-2E9C-101B-9397-08002B2CF9AE}" pid="9" name="TaxKeyword">
    <vt:lpwstr/>
  </property>
  <property fmtid="{D5CDD505-2E9C-101B-9397-08002B2CF9AE}" pid="10" name="ECSubject">
    <vt:lpwstr>66;#Local government elections|5a21ae26-924a-4744-a4dc-0e03c1213209</vt:lpwstr>
  </property>
  <property fmtid="{D5CDD505-2E9C-101B-9397-08002B2CF9AE}" pid="11" name="Calendar_x0020_Year">
    <vt:lpwstr>2471;#2017|e743382d-a956-4c3d-b21e-8f088efd99a3</vt:lpwstr>
  </property>
  <property fmtid="{D5CDD505-2E9C-101B-9397-08002B2CF9AE}" pid="12" name="GPMS marking">
    <vt:lpwstr>801;#Official|77462fb2-11a1-4cd5-8628-4e6081b9477e</vt:lpwstr>
  </property>
  <property fmtid="{D5CDD505-2E9C-101B-9397-08002B2CF9AE}" pid="13" name="GPMS_x0020_marking">
    <vt:lpwstr>801;#Official|77462fb2-11a1-4cd5-8628-4e6081b9477e</vt:lpwstr>
  </property>
  <property fmtid="{D5CDD505-2E9C-101B-9397-08002B2CF9AE}" pid="14" name="TaxKeywordTaxHTField">
    <vt:lpwstr/>
  </property>
  <property fmtid="{D5CDD505-2E9C-101B-9397-08002B2CF9AE}" pid="15" name="Calendar Year">
    <vt:lpwstr>2471</vt:lpwstr>
  </property>
  <property fmtid="{D5CDD505-2E9C-101B-9397-08002B2CF9AE}" pid="16" name="Financial year">
    <vt:lpwstr/>
  </property>
</Properties>
</file>