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0" r:id="rId2"/>
    <p:sldId id="319" r:id="rId3"/>
    <p:sldId id="321" r:id="rId4"/>
    <p:sldId id="32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67384" autoAdjust="0"/>
  </p:normalViewPr>
  <p:slideViewPr>
    <p:cSldViewPr>
      <p:cViewPr varScale="1">
        <p:scale>
          <a:sx n="44" d="100"/>
          <a:sy n="44" d="100"/>
        </p:scale>
        <p:origin x="-18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F626D-B63D-48C3-931F-B2260E5F718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2463C-D0B1-4FE6-872F-4717B32139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E174-1FB5-48B5-B8DD-A76568989C61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ED55-D200-466A-818A-8140908D75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225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Forms Working Group – EMB Sub Group – </a:t>
            </a:r>
          </a:p>
          <a:p>
            <a:pPr eaLnBrk="1" hangingPunct="1">
              <a:spcBef>
                <a:spcPct val="0"/>
              </a:spcBef>
            </a:pPr>
            <a:r>
              <a:rPr lang="en-GB" b="0" dirty="0" smtClean="0"/>
              <a:t>I</a:t>
            </a:r>
            <a:r>
              <a:rPr lang="en-GB" b="0" baseline="0" dirty="0" smtClean="0"/>
              <a:t> intend to just take a few minutes to provide a quick update on the work of the Forms Working Group</a:t>
            </a:r>
            <a:endParaRPr lang="en-GB" b="0" dirty="0" smtClean="0"/>
          </a:p>
          <a:p>
            <a:pPr eaLnBrk="1" hangingPunct="1">
              <a:spcBef>
                <a:spcPct val="0"/>
              </a:spcBef>
            </a:pPr>
            <a:r>
              <a:rPr lang="en-GB" b="1" dirty="0" smtClean="0"/>
              <a:t>Friendly bunch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Established in 2006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Sub Group of EMB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dirty="0" smtClean="0"/>
              <a:t>Mix of backgrounds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dirty="0" smtClean="0"/>
              <a:t>Between us we have XXX Years experience (Aileen 34; Cheryl 22; Catherine 16; Alison 11;</a:t>
            </a:r>
            <a:r>
              <a:rPr lang="en-GB" baseline="0" dirty="0" smtClean="0"/>
              <a:t> Scott X; Massimo X</a:t>
            </a:r>
            <a:r>
              <a:rPr lang="en-GB" dirty="0" smtClean="0"/>
              <a:t>) in</a:t>
            </a:r>
            <a:r>
              <a:rPr lang="en-GB" baseline="0" dirty="0" smtClean="0"/>
              <a:t> 2016 (lost 30 years experience from John Bruce – thanks to John for his contribution over the years and Happy Retirement; also thanks to Liz Crawford who assisted in the past couple of years</a:t>
            </a:r>
            <a:endParaRPr lang="en-GB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Don’t claim to be experts but work hard, take our responsibility seriously, we do have some expertise in specific areas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Personally, find they are a great group to work with and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 smtClean="0"/>
              <a:t>Keen to encourage involvement in the </a:t>
            </a:r>
            <a:r>
              <a:rPr lang="en-GB" b="1" baseline="0" dirty="0" smtClean="0"/>
              <a:t>group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ED55-D200-466A-818A-8140908D75C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will, as in the past, be an Index of</a:t>
            </a:r>
            <a:r>
              <a:rPr lang="en-US" baseline="0" dirty="0" smtClean="0"/>
              <a:t> forms detailing what the Forms Working Group have produced and what the EC have produced.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FWG documents are in the same 5 categories as previous: Candidates/Agents; Poll; Postal Votes; Count and Back Office functions.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Encourage use and feedback on forms to allow a clearer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ED55-D200-466A-818A-8140908D75C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would be useful, in light of the</a:t>
            </a:r>
            <a:r>
              <a:rPr lang="en-US" baseline="0" dirty="0" smtClean="0"/>
              <a:t> fact that there are currently no scheduled events for 2018, if you could provide feedback on the usefulness or otherwise of the various forms/documents after the LG Elections in May 2017.  I will send a survey in due course for this purpose.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ED55-D200-466A-818A-8140908D75C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979712" cy="1196752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1259632" cy="10527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979712" cy="1196752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259632" cy="9807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988A-1214-4E21-A2C9-DCD3BEEB84DE}" type="datetimeFigureOut">
              <a:rPr lang="en-GB" smtClean="0"/>
              <a:pPr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8106-015C-45A5-BD1B-55B172569BF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oralcommission.org.uk/i-am-a/electoral-administrator/local-council-elections-in-scotland-20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ctionsscotland.info/emb/site/index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1887091" cy="27363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Forms</a:t>
            </a:r>
            <a:br>
              <a:rPr lang="en-US" sz="3600" b="1" dirty="0" smtClean="0"/>
            </a:br>
            <a:r>
              <a:rPr lang="en-US" sz="3600" b="1" dirty="0" smtClean="0"/>
              <a:t>Working</a:t>
            </a:r>
            <a:br>
              <a:rPr lang="en-US" sz="3600" b="1" dirty="0" smtClean="0"/>
            </a:br>
            <a:r>
              <a:rPr lang="en-US" sz="3600" b="1" dirty="0" smtClean="0"/>
              <a:t>Group –</a:t>
            </a:r>
            <a:br>
              <a:rPr lang="en-US" sz="3600" b="1" dirty="0" smtClean="0"/>
            </a:br>
            <a:r>
              <a:rPr lang="en-US" sz="3200" dirty="0" smtClean="0"/>
              <a:t>Who are we?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355976" y="476672"/>
          <a:ext cx="1849205" cy="2304256"/>
        </p:xfrm>
        <a:graphic>
          <a:graphicData uri="http://schemas.openxmlformats.org/presentationml/2006/ole">
            <p:oleObj spid="_x0000_s1026" name="Photo Editor Photo" r:id="rId4" imgW="5133333" imgH="6400000" progId="">
              <p:embed/>
            </p:oleObj>
          </a:graphicData>
        </a:graphic>
      </p:graphicFrame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429000"/>
            <a:ext cx="1571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339752" y="306896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dirty="0" smtClean="0"/>
              <a:t>Cheryl MacIver</a:t>
            </a:r>
            <a:endParaRPr lang="en-GB" sz="1200" b="1" dirty="0"/>
          </a:p>
          <a:p>
            <a:r>
              <a:rPr lang="en-GB" sz="1200" b="1" dirty="0" smtClean="0"/>
              <a:t>Highland</a:t>
            </a:r>
            <a:endParaRPr lang="en-GB" sz="1200" b="1" dirty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444208" y="5733256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dirty="0"/>
              <a:t>Aileen Knudsen</a:t>
            </a:r>
          </a:p>
          <a:p>
            <a:r>
              <a:rPr lang="en-GB" sz="1200" b="1" dirty="0"/>
              <a:t>South Lanarkshire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0" y="306863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dirty="0"/>
              <a:t>Alison Johnson</a:t>
            </a:r>
          </a:p>
          <a:p>
            <a:r>
              <a:rPr lang="en-GB" sz="1200" b="1" dirty="0"/>
              <a:t>Moray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427984" y="5661248"/>
            <a:ext cx="1801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1200" b="1" dirty="0"/>
          </a:p>
          <a:p>
            <a:r>
              <a:rPr lang="en-GB" sz="1200" dirty="0" smtClean="0"/>
              <a:t>Scott Russell </a:t>
            </a:r>
          </a:p>
          <a:p>
            <a:r>
              <a:rPr lang="en-GB" sz="1200" b="1" dirty="0" smtClean="0"/>
              <a:t>City </a:t>
            </a:r>
            <a:r>
              <a:rPr lang="en-GB" sz="1200" b="1" dirty="0"/>
              <a:t>of Edinburgh</a:t>
            </a:r>
          </a:p>
        </p:txBody>
      </p:sp>
      <p:pic>
        <p:nvPicPr>
          <p:cNvPr id="2" name="Picture 1" descr="image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6672"/>
            <a:ext cx="18090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372200" y="2924944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dirty="0" smtClean="0"/>
              <a:t>Catherine Johnstone</a:t>
            </a:r>
            <a:endParaRPr lang="en-GB" sz="1200" b="1" dirty="0"/>
          </a:p>
          <a:p>
            <a:r>
              <a:rPr lang="en-GB" sz="1200" b="1" dirty="0" smtClean="0"/>
              <a:t>North Lanarkshire</a:t>
            </a:r>
            <a:endParaRPr lang="en-GB" sz="1200" b="1" dirty="0"/>
          </a:p>
        </p:txBody>
      </p:sp>
      <p:pic>
        <p:nvPicPr>
          <p:cNvPr id="3" name="Picture 22" descr="C:\Users\knudsea\AppData\Local\Microsoft\Windows\Temporary Internet Files\Content.Outlook\T25IZ0WR\40549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76672"/>
            <a:ext cx="1771645" cy="2283454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39752" y="5661248"/>
            <a:ext cx="1801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1200" b="1" dirty="0"/>
          </a:p>
          <a:p>
            <a:r>
              <a:rPr lang="en-GB" sz="1200" dirty="0" smtClean="0"/>
              <a:t>Massimo Fabbreschi</a:t>
            </a:r>
            <a:endParaRPr lang="en-GB" sz="1200" b="1" dirty="0" smtClean="0"/>
          </a:p>
          <a:p>
            <a:r>
              <a:rPr lang="en-GB" sz="1200" b="1" dirty="0" smtClean="0"/>
              <a:t>City </a:t>
            </a:r>
            <a:r>
              <a:rPr lang="en-GB" sz="1200" b="1" dirty="0"/>
              <a:t>of Edinburgh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Working Group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GB" dirty="0" smtClean="0"/>
              <a:t>What do we do?</a:t>
            </a:r>
          </a:p>
          <a:p>
            <a:pPr lvl="1"/>
            <a:r>
              <a:rPr lang="en-GB" dirty="0" smtClean="0"/>
              <a:t>Meet about 1 or 2 occasions in the year but communicate by Email most of the time</a:t>
            </a:r>
          </a:p>
          <a:p>
            <a:pPr lvl="1"/>
            <a:r>
              <a:rPr lang="en-GB" dirty="0" smtClean="0"/>
              <a:t>Use Legislation and Guidance to produce forms and documents</a:t>
            </a:r>
          </a:p>
          <a:p>
            <a:pPr lvl="1"/>
            <a:r>
              <a:rPr lang="en-GB" dirty="0" smtClean="0"/>
              <a:t>Forms/Documents</a:t>
            </a:r>
          </a:p>
          <a:p>
            <a:pPr lvl="2"/>
            <a:r>
              <a:rPr lang="en-GB" dirty="0" smtClean="0"/>
              <a:t>Prescribed, Non-Statutory and Council</a:t>
            </a:r>
          </a:p>
          <a:p>
            <a:pPr lvl="2"/>
            <a:r>
              <a:rPr lang="en-GB" dirty="0" smtClean="0"/>
              <a:t>Compliment Electoral Commission suite of documents</a:t>
            </a:r>
          </a:p>
          <a:p>
            <a:pPr lvl="2"/>
            <a:r>
              <a:rPr lang="en-GB" dirty="0" smtClean="0"/>
              <a:t>Encourage consistency and sharing good practice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Working Group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173038" lvl="2" indent="-173038"/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81317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Where and When?</a:t>
            </a:r>
          </a:p>
          <a:p>
            <a:r>
              <a:rPr lang="en-GB" sz="3200" b="1" dirty="0" smtClean="0"/>
              <a:t>EC Forms – </a:t>
            </a:r>
            <a:r>
              <a:rPr lang="en-GB" sz="3200" b="1" dirty="0" smtClean="0"/>
              <a:t>end February</a:t>
            </a:r>
            <a:endParaRPr lang="en-GB" sz="3200" b="1" dirty="0" smtClean="0"/>
          </a:p>
          <a:p>
            <a:endParaRPr lang="en-GB" sz="2000" b="1" dirty="0" smtClean="0"/>
          </a:p>
          <a:p>
            <a:pPr marL="285750" lvl="1" indent="-12700"/>
            <a:r>
              <a:rPr lang="en-US" sz="2400" dirty="0" smtClean="0">
                <a:hlinkClick r:id="rId3"/>
              </a:rPr>
              <a:t>http://www.electoralcommission.org.uk/i-am-a/electoral-administrator/local-council-elections-in-scotland-2017</a:t>
            </a:r>
            <a:endParaRPr lang="en-US" sz="2400" dirty="0" smtClean="0"/>
          </a:p>
          <a:p>
            <a:pPr marL="285750" lvl="1" indent="-12700"/>
            <a:endParaRPr lang="en-US" sz="3200" dirty="0" smtClean="0"/>
          </a:p>
          <a:p>
            <a:r>
              <a:rPr lang="en-US" sz="3200" b="1" dirty="0" smtClean="0"/>
              <a:t>FWG Forms – End January</a:t>
            </a:r>
          </a:p>
          <a:p>
            <a:endParaRPr lang="en-US" sz="2000" b="1" dirty="0" smtClean="0"/>
          </a:p>
          <a:p>
            <a:pPr marL="268288" indent="4763"/>
            <a:r>
              <a:rPr lang="en-GB" sz="2400" dirty="0" smtClean="0">
                <a:solidFill>
                  <a:srgbClr val="FF0000"/>
                </a:solidFill>
                <a:hlinkClick r:id="rId4"/>
              </a:rPr>
              <a:t>http://www.electionsscotland.info/emb/site/index.php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Working Group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7200" b="1" dirty="0" smtClean="0"/>
              <a:t>Feedback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670c079-8b9c-4824-ae40-3b9cff66bbfa" ContentTypeId="0x010100DBF22B2F9E624BBA857B72BB0A0E43030047A170BF56D84028BBD1AE15D54364B9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DBF22B2F9E624BBA857B72BB0A0E43030047A170BF56D84028BBD1AE15D54364B9007364DFDBE94BE54599771DBE1E767953" ma:contentTypeVersion="628" ma:contentTypeDescription="Word Document Content Type" ma:contentTypeScope="" ma:versionID="fb8d67269a1e833168f4cad9d529ad9e">
  <xsd:schema xmlns:xsd="http://www.w3.org/2001/XMLSchema" xmlns:xs="http://www.w3.org/2001/XMLSchema" xmlns:p="http://schemas.microsoft.com/office/2006/metadata/properties" xmlns:ns2="baee7444-1920-4882-a7e4-354e0bb124a7" xmlns:ns3="bc90169a-923b-41ac-982e-76cb1e36c5ab" xmlns:ns4="9c5b7532-e3ca-476b-a7af-f7cb57a9bce5" xmlns:ns5="e67714ae-5cca-4d80-a049-b4b1f0ec46d0" xmlns:ns6="59f2ac4d-bc1b-4a76-93f7-e962465fc57b" targetNamespace="http://schemas.microsoft.com/office/2006/metadata/properties" ma:root="true" ma:fieldsID="e370bb679c441f25ac2a30ee70b1e576" ns2:_="" ns3:_="" ns4:_="" ns5:_="" ns6:_="">
    <xsd:import namespace="baee7444-1920-4882-a7e4-354e0bb124a7"/>
    <xsd:import namespace="bc90169a-923b-41ac-982e-76cb1e36c5ab"/>
    <xsd:import namespace="9c5b7532-e3ca-476b-a7af-f7cb57a9bce5"/>
    <xsd:import namespace="e67714ae-5cca-4d80-a049-b4b1f0ec46d0"/>
    <xsd:import namespace="59f2ac4d-bc1b-4a76-93f7-e962465fc57b"/>
    <xsd:element name="properties">
      <xsd:complexType>
        <xsd:sequence>
          <xsd:element name="documentManagement">
            <xsd:complexType>
              <xsd:all>
                <xsd:element ref="ns3:Owner" minOccurs="0"/>
                <xsd:element ref="ns4:Retention"/>
                <xsd:element ref="ns4:ArticleName" minOccurs="0"/>
                <xsd:element ref="ns5:TaxCatchAllLabel" minOccurs="0"/>
                <xsd:element ref="ns2:k8d136f7c151492e9a8c9a3ff7eb0306" minOccurs="0"/>
                <xsd:element ref="ns2:b9ca678d06974d1b9a589aa70f41520a" minOccurs="0"/>
                <xsd:element ref="ns2:o4f6c70134b64a99b8a9c18b6cabc6d3" minOccurs="0"/>
                <xsd:element ref="ns2:j4f12893337a4eac9e2d2c696f543b80" minOccurs="0"/>
                <xsd:element ref="ns2:b78556a5ab004a83993a9660bce6152c" minOccurs="0"/>
                <xsd:element ref="ns5:TaxCatchAll" minOccurs="0"/>
                <xsd:element ref="ns2:j5093c87c62f4e2ea96105d295eed61a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e7444-1920-4882-a7e4-354e0bb124a7" elementFormDefault="qualified">
    <xsd:import namespace="http://schemas.microsoft.com/office/2006/documentManagement/types"/>
    <xsd:import namespace="http://schemas.microsoft.com/office/infopath/2007/PartnerControls"/>
    <xsd:element name="k8d136f7c151492e9a8c9a3ff7eb0306" ma:index="13" ma:taxonomy="true" ma:internalName="k8d136f7c151492e9a8c9a3ff7eb0306" ma:taxonomyFieldName="ECSubject" ma:displayName="ECSubject" ma:default="" ma:fieldId="{48d136f7-c151-492e-9a8c-9a3ff7eb0306}" ma:taxonomyMulti="true" ma:sspId="3670c079-8b9c-4824-ae40-3b9cff66bbfa" ma:termSetId="0d5ca8a1-c45c-44af-a3cd-d024f1ba8d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ca678d06974d1b9a589aa70f41520a" ma:index="15" ma:taxonomy="true" ma:internalName="b9ca678d06974d1b9a589aa70f41520a" ma:taxonomyFieldName="Countries" ma:displayName="Country" ma:default="2;#UK wide|6834a7d2-fb91-47b3-99a3-3181df52306f" ma:fieldId="{b9ca678d-0697-4d1b-9a58-9aa70f41520a}" ma:taxonomyMulti="true" ma:sspId="3670c079-8b9c-4824-ae40-3b9cff66bbfa" ma:termSetId="84dafbee-6db0-42d8-9610-c7f28f591f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f6c70134b64a99b8a9c18b6cabc6d3" ma:index="17" nillable="true" ma:taxonomy="true" ma:internalName="o4f6c70134b64a99b8a9c18b6cabc6d3" ma:taxonomyFieldName="Calendar_x0020_Year" ma:displayName="Calendar Year" ma:default="" ma:fieldId="{84f6c701-34b6-4a99-b8a9-c18b6cabc6d3}" ma:sspId="3670c079-8b9c-4824-ae40-3b9cff66bbfa" ma:termSetId="edba5c96-86f2-4f08-a5c2-e39c740b56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f12893337a4eac9e2d2c696f543b80" ma:index="19" nillable="true" ma:taxonomy="true" ma:internalName="j4f12893337a4eac9e2d2c696f543b80" ma:taxonomyFieldName="Financial_x0020_year" ma:displayName="Financial year" ma:default="" ma:fieldId="{34f12893-337a-4eac-9e2d-2c696f543b80}" ma:sspId="3670c079-8b9c-4824-ae40-3b9cff66bbfa" ma:termSetId="e63f34e3-1607-4f97-aade-c4ace54ed8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78556a5ab004a83993a9660bce6152c" ma:index="21" nillable="true" ma:taxonomy="true" ma:internalName="b78556a5ab004a83993a9660bce6152c" ma:taxonomyFieldName="Audience1" ma:displayName="Audience" ma:default="1;#All staff|1a1e0e6e-8d96-4235-ac5f-9f1dcc3600b0" ma:fieldId="{b78556a5-ab00-4a83-993a-9660bce6152c}" ma:taxonomyMulti="true" ma:sspId="3670c079-8b9c-4824-ae40-3b9cff66bbfa" ma:termSetId="12a82b95-0313-4ef6-8f09-a1fc7e7a52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093c87c62f4e2ea96105d295eed61a" ma:index="23" ma:taxonomy="true" ma:internalName="j5093c87c62f4e2ea96105d295eed61a" ma:taxonomyFieldName="GPMS_x0020_marking" ma:displayName="GPMS marking" ma:default="801;#Official|77462fb2-11a1-4cd5-8628-4e6081b9477e" ma:fieldId="{35093c87-c62f-4e2e-a961-05d295eed61a}" ma:sspId="3670c079-8b9c-4824-ae40-3b9cff66bbfa" ma:termSetId="1f343abd-db6c-4475-a574-cc7b5b5bdee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0169a-923b-41ac-982e-76cb1e36c5ab" elementFormDefault="qualified">
    <xsd:import namespace="http://schemas.microsoft.com/office/2006/documentManagement/types"/>
    <xsd:import namespace="http://schemas.microsoft.com/office/infopath/2007/PartnerControls"/>
    <xsd:element name="Owner" ma:index="3" nillable="true" ma:displayName="Owner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b7532-e3ca-476b-a7af-f7cb57a9bce5" elementFormDefault="qualified">
    <xsd:import namespace="http://schemas.microsoft.com/office/2006/documentManagement/types"/>
    <xsd:import namespace="http://schemas.microsoft.com/office/infopath/2007/PartnerControls"/>
    <xsd:element name="Retention" ma:index="4" ma:displayName="Retention" ma:default="7 years" ma:internalName="Retention">
      <xsd:simpleType>
        <xsd:restriction base="dms:Choice">
          <xsd:enumeration value="6 months"/>
          <xsd:enumeration value="1 year"/>
          <xsd:enumeration value="3 years"/>
          <xsd:enumeration value="7 years"/>
          <xsd:enumeration value="12 years"/>
          <xsd:enumeration value="100 years"/>
        </xsd:restriction>
      </xsd:simpleType>
    </xsd:element>
    <xsd:element name="ArticleName" ma:index="10" nillable="true" ma:displayName="Name" ma:hidden="true" ma:internalName="Article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714ae-5cca-4d80-a049-b4b1f0ec46d0" elementFormDefault="qualified">
    <xsd:import namespace="http://schemas.microsoft.com/office/2006/documentManagement/types"/>
    <xsd:import namespace="http://schemas.microsoft.com/office/infopath/2007/PartnerControls"/>
    <xsd:element name="TaxCatchAllLabel" ma:index="11" nillable="true" ma:displayName="Taxonomy Catch All Column1" ma:description="" ma:hidden="true" ma:list="{52721013-1a77-43df-ac95-984a83b59650}" ma:internalName="TaxCatchAllLabel" ma:readOnly="true" ma:showField="CatchAllDataLabel" ma:web="59f2ac4d-bc1b-4a76-93f7-e962465fc5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description="" ma:hidden="true" ma:list="{52721013-1a77-43df-ac95-984a83b59650}" ma:internalName="TaxCatchAll" ma:showField="CatchAllData" ma:web="59f2ac4d-bc1b-4a76-93f7-e962465fc5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2ac4d-bc1b-4a76-93f7-e962465fc57b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9ca678d06974d1b9a589aa70f41520a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Scotland</TermName>
          <TermId xmlns="http://schemas.microsoft.com/office/infopath/2007/PartnerControls">7896b347-8f24-42d4-9779-392f273074b5</TermId>
        </TermInfo>
      </Terms>
    </b9ca678d06974d1b9a589aa70f41520a>
    <Owner xmlns="bc90169a-923b-41ac-982e-76cb1e36c5ab">
      <UserInfo>
        <DisplayName/>
        <AccountId xsi:nil="true"/>
        <AccountType/>
      </UserInfo>
    </Owner>
    <o4f6c70134b64a99b8a9c18b6cabc6d3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e743382d-a956-4c3d-b21e-8f088efd99a3</TermId>
        </TermInfo>
      </Terms>
    </o4f6c70134b64a99b8a9c18b6cabc6d3>
    <ArticleName xmlns="9c5b7532-e3ca-476b-a7af-f7cb57a9bce5" xsi:nil="true"/>
    <j4f12893337a4eac9e2d2c696f543b80 xmlns="baee7444-1920-4882-a7e4-354e0bb124a7">
      <Terms xmlns="http://schemas.microsoft.com/office/infopath/2007/PartnerControls"/>
    </j4f12893337a4eac9e2d2c696f543b80>
    <TaxCatchAll xmlns="e67714ae-5cca-4d80-a049-b4b1f0ec46d0">
      <Value>801</Value>
      <Value>18</Value>
      <Value>2471</Value>
      <Value>47</Value>
      <Value>1</Value>
    </TaxCatchAll>
    <j5093c87c62f4e2ea96105d295eed61a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77462fb2-11a1-4cd5-8628-4e6081b9477e</TermId>
        </TermInfo>
      </Terms>
    </j5093c87c62f4e2ea96105d295eed61a>
    <Retention xmlns="9c5b7532-e3ca-476b-a7af-f7cb57a9bce5">7 years</Retention>
    <k8d136f7c151492e9a8c9a3ff7eb0306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Electoral events</TermName>
          <TermId xmlns="http://schemas.microsoft.com/office/infopath/2007/PartnerControls">3cfbaf24-06a3-4a4a-89d4-419bd40c2206</TermId>
        </TermInfo>
      </Terms>
    </k8d136f7c151492e9a8c9a3ff7eb0306>
    <b78556a5ab004a83993a9660bce6152c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staff</TermName>
          <TermId xmlns="http://schemas.microsoft.com/office/infopath/2007/PartnerControls">1a1e0e6e-8d96-4235-ac5f-9f1dcc3600b0</TermId>
        </TermInfo>
      </Terms>
    </b78556a5ab004a83993a9660bce6152c>
    <_dlc_DocId xmlns="59f2ac4d-bc1b-4a76-93f7-e962465fc57b">FNCT-146-2095</_dlc_DocId>
    <_dlc_DocIdUrl xmlns="59f2ac4d-bc1b-4a76-93f7-e962465fc57b">
      <Url>http://skynet/dm/Functions/ta/_layouts/DocIdRedir.aspx?ID=FNCT-146-2095</Url>
      <Description>FNCT-146-2095</Description>
    </_dlc_DocIdUrl>
  </documentManagement>
</p:properties>
</file>

<file path=customXml/itemProps1.xml><?xml version="1.0" encoding="utf-8"?>
<ds:datastoreItem xmlns:ds="http://schemas.openxmlformats.org/officeDocument/2006/customXml" ds:itemID="{D4734C00-98B2-419F-9BED-142A13BA43EE}"/>
</file>

<file path=customXml/itemProps2.xml><?xml version="1.0" encoding="utf-8"?>
<ds:datastoreItem xmlns:ds="http://schemas.openxmlformats.org/officeDocument/2006/customXml" ds:itemID="{554F3037-7DD5-4C78-99F5-83C5CB5B1601}"/>
</file>

<file path=customXml/itemProps3.xml><?xml version="1.0" encoding="utf-8"?>
<ds:datastoreItem xmlns:ds="http://schemas.openxmlformats.org/officeDocument/2006/customXml" ds:itemID="{D7181E5B-5D1E-4897-A161-FB19E9D41AC3}"/>
</file>

<file path=customXml/itemProps4.xml><?xml version="1.0" encoding="utf-8"?>
<ds:datastoreItem xmlns:ds="http://schemas.openxmlformats.org/officeDocument/2006/customXml" ds:itemID="{FE9371C5-BC60-41EA-9971-E6798F139995}"/>
</file>

<file path=customXml/itemProps5.xml><?xml version="1.0" encoding="utf-8"?>
<ds:datastoreItem xmlns:ds="http://schemas.openxmlformats.org/officeDocument/2006/customXml" ds:itemID="{E0870991-7B57-4102-9483-94EE0F267ABC}"/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373</Words>
  <Application>Microsoft Office PowerPoint</Application>
  <PresentationFormat>On-screen Show (4:3)</PresentationFormat>
  <Paragraphs>58</Paragraphs>
  <Slides>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Photo Editor Photo</vt:lpstr>
      <vt:lpstr>Forms Working Group – Who are we?</vt:lpstr>
      <vt:lpstr>Forms Working Group</vt:lpstr>
      <vt:lpstr>Forms Working Group</vt:lpstr>
      <vt:lpstr>Forms Working Group</vt:lpstr>
    </vt:vector>
  </TitlesOfParts>
  <Company>City of Edinburgh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2017 AK slides</dc:title>
  <dc:creator>Chris Highcock</dc:creator>
  <cp:lastModifiedBy>knudsea</cp:lastModifiedBy>
  <cp:revision>139</cp:revision>
  <dcterms:created xsi:type="dcterms:W3CDTF">2014-11-18T09:46:26Z</dcterms:created>
  <dcterms:modified xsi:type="dcterms:W3CDTF">2017-01-10T20:27:25Z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0x010100DBF22B2F9E624BBA857B72BB0A0E43030047A170BF56D84028BBD1AE15D54364B9007364DFDBE94BE54599771DBE1E767953</vt:lpwstr>
  </property>
  <property fmtid="{D5CDD505-2E9C-101B-9397-08002B2CF9AE}" pid="4" name="_dlc_DocIdItemGuid">
    <vt:lpwstr>00aad7b0-b9b7-49e5-9ccb-97d9fca6480f</vt:lpwstr>
  </property>
  <property fmtid="{D5CDD505-2E9C-101B-9397-08002B2CF9AE}" pid="5" name="Financial_x0020_year">
    <vt:lpwstr/>
  </property>
  <property fmtid="{D5CDD505-2E9C-101B-9397-08002B2CF9AE}" pid="6" name="Audience1">
    <vt:lpwstr>1;#All staff|1a1e0e6e-8d96-4235-ac5f-9f1dcc3600b0</vt:lpwstr>
  </property>
  <property fmtid="{D5CDD505-2E9C-101B-9397-08002B2CF9AE}" pid="7" name="Countries">
    <vt:lpwstr>47;#Scotland|7896b347-8f24-42d4-9779-392f273074b5</vt:lpwstr>
  </property>
  <property fmtid="{D5CDD505-2E9C-101B-9397-08002B2CF9AE}" pid="8" name="Order">
    <vt:r8>209500</vt:r8>
  </property>
  <property fmtid="{D5CDD505-2E9C-101B-9397-08002B2CF9AE}" pid="9" name="TaxKeyword">
    <vt:lpwstr/>
  </property>
  <property fmtid="{D5CDD505-2E9C-101B-9397-08002B2CF9AE}" pid="10" name="ECSubject">
    <vt:lpwstr>18;#Electoral events|3cfbaf24-06a3-4a4a-89d4-419bd40c2206</vt:lpwstr>
  </property>
  <property fmtid="{D5CDD505-2E9C-101B-9397-08002B2CF9AE}" pid="11" name="Calendar_x0020_Year">
    <vt:lpwstr>2471;#2017|e743382d-a956-4c3d-b21e-8f088efd99a3</vt:lpwstr>
  </property>
  <property fmtid="{D5CDD505-2E9C-101B-9397-08002B2CF9AE}" pid="12" name="GPMS marking">
    <vt:lpwstr>801;#Official|77462fb2-11a1-4cd5-8628-4e6081b9477e</vt:lpwstr>
  </property>
  <property fmtid="{D5CDD505-2E9C-101B-9397-08002B2CF9AE}" pid="13" name="GPMS_x0020_marking">
    <vt:lpwstr>801;#Official|77462fb2-11a1-4cd5-8628-4e6081b9477e</vt:lpwstr>
  </property>
  <property fmtid="{D5CDD505-2E9C-101B-9397-08002B2CF9AE}" pid="14" name="TaxKeywordTaxHTField">
    <vt:lpwstr/>
  </property>
  <property fmtid="{D5CDD505-2E9C-101B-9397-08002B2CF9AE}" pid="15" name="Calendar Year">
    <vt:lpwstr>2471</vt:lpwstr>
  </property>
  <property fmtid="{D5CDD505-2E9C-101B-9397-08002B2CF9AE}" pid="16" name="Financial year">
    <vt:lpwstr/>
  </property>
</Properties>
</file>