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20" r:id="rId2"/>
    <p:sldId id="319" r:id="rId3"/>
    <p:sldId id="321" r:id="rId4"/>
    <p:sldId id="322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67384" autoAdjust="0"/>
  </p:normalViewPr>
  <p:slideViewPr>
    <p:cSldViewPr>
      <p:cViewPr varScale="1">
        <p:scale>
          <a:sx n="44" d="100"/>
          <a:sy n="44" d="100"/>
        </p:scale>
        <p:origin x="-18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customXml" Target="../customXml/item5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F626D-B63D-48C3-931F-B2260E5F7184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2463C-D0B1-4FE6-872F-4717B32139E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174-1FB5-48B5-B8DD-A76568989C61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2ED55-D200-466A-818A-8140908D75C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225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b="1" dirty="0" smtClean="0"/>
              <a:t>Forms Working Group – EMB Sub Group – </a:t>
            </a:r>
          </a:p>
          <a:p>
            <a:pPr eaLnBrk="1" hangingPunct="1">
              <a:spcBef>
                <a:spcPct val="0"/>
              </a:spcBef>
            </a:pPr>
            <a:r>
              <a:rPr lang="en-GB" b="0" dirty="0" smtClean="0"/>
              <a:t>I</a:t>
            </a:r>
            <a:r>
              <a:rPr lang="en-GB" b="0" baseline="0" dirty="0" smtClean="0"/>
              <a:t> intend to just take a few minutes to provide a quick update on the work of the Forms Working Group</a:t>
            </a:r>
            <a:endParaRPr lang="en-GB" b="0" dirty="0" smtClean="0"/>
          </a:p>
          <a:p>
            <a:pPr eaLnBrk="1" hangingPunct="1">
              <a:spcBef>
                <a:spcPct val="0"/>
              </a:spcBef>
            </a:pPr>
            <a:r>
              <a:rPr lang="en-GB" b="1" dirty="0" smtClean="0"/>
              <a:t>Friendly bunch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 dirty="0" smtClean="0"/>
              <a:t>Established in 2006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 dirty="0" smtClean="0"/>
              <a:t>Sub Group of EMB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dirty="0" smtClean="0"/>
              <a:t>Mix of backgrounds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GB" dirty="0" smtClean="0"/>
              <a:t>Between us we have XXX Years experience (Aileen 34; Cheryl 22; Catherine 16; Alison 11;</a:t>
            </a:r>
            <a:r>
              <a:rPr lang="en-GB" baseline="0" dirty="0" smtClean="0"/>
              <a:t> Scott X; Massimo X</a:t>
            </a:r>
            <a:r>
              <a:rPr lang="en-GB" dirty="0" smtClean="0"/>
              <a:t>) in</a:t>
            </a:r>
            <a:r>
              <a:rPr lang="en-GB" baseline="0" dirty="0" smtClean="0"/>
              <a:t> 2016 (lost 30 years experience from John Bruce – thanks to John for his contribution over the years and Happy Retirement; also thanks to Liz Crawford who assisted in the past couple of years</a:t>
            </a:r>
            <a:endParaRPr lang="en-GB" dirty="0" smtClean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 dirty="0" smtClean="0"/>
              <a:t>Don’t claim to be experts but work hard, take our responsibility seriously, we do have some expertise in specific areas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GB" dirty="0" smtClean="0"/>
              <a:t>Personally, find they are a great group to work with and ....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b="1" dirty="0" smtClean="0"/>
              <a:t>Keen to encourage involvement in the </a:t>
            </a:r>
            <a:r>
              <a:rPr lang="en-GB" b="1" baseline="0" dirty="0" smtClean="0"/>
              <a:t>group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Speak to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2ED55-D200-466A-818A-8140908D75C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There will, as in the past, be an Index of</a:t>
            </a:r>
            <a:r>
              <a:rPr lang="en-US" baseline="0" dirty="0" smtClean="0"/>
              <a:t> forms detailing what the Forms Working Group have produced and what the EC have produced.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FWG documents are in the same 5 categories as previous: Candidates/Agents; Poll; Postal Votes; Count and Back Office functions.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Encourage use and feedback on forms to allow a clearer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2ED55-D200-466A-818A-8140908D75C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would be useful, in light of the</a:t>
            </a:r>
            <a:r>
              <a:rPr lang="en-US" baseline="0" dirty="0" smtClean="0"/>
              <a:t> fact that there are currently no scheduled events for 2018, if you could provide feedback on the usefulness or otherwise of the various forms/documents after the LG Elections in May 2017.  I will send a survey in due course for this purpose.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2ED55-D200-466A-818A-8140908D75CF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05264"/>
            <a:ext cx="1259632" cy="105273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661248"/>
            <a:ext cx="1979712" cy="1196752"/>
          </a:xfrm>
          <a:prstGeom prst="rect">
            <a:avLst/>
          </a:prstGeom>
          <a:noFill/>
        </p:spPr>
      </p:pic>
      <p:pic>
        <p:nvPicPr>
          <p:cNvPr id="11" name="Picture 10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77272"/>
            <a:ext cx="1259632" cy="9807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6988A-1214-4E21-A2C9-DCD3BEEB84DE}" type="datetimeFigureOut">
              <a:rPr lang="en-GB" smtClean="0"/>
              <a:pPr/>
              <a:t>10/01/2017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8106-015C-45A5-BD1B-55B172569BF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ectoralcommission.org.uk/i-am-a/electoral-administrator/local-council-elections-in-scotland-201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lectionsscotland.info/emb/site/index.php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1887091" cy="2736304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/>
              <a:t>Forms</a:t>
            </a:r>
            <a:br>
              <a:rPr lang="en-US" sz="3600" b="1" dirty="0" smtClean="0"/>
            </a:br>
            <a:r>
              <a:rPr lang="en-US" sz="3600" b="1" dirty="0" smtClean="0"/>
              <a:t>Working</a:t>
            </a:r>
            <a:br>
              <a:rPr lang="en-US" sz="3600" b="1" dirty="0" smtClean="0"/>
            </a:br>
            <a:r>
              <a:rPr lang="en-US" sz="3600" b="1" dirty="0" smtClean="0"/>
              <a:t>Group –</a:t>
            </a:r>
            <a:br>
              <a:rPr lang="en-US" sz="3600" b="1" dirty="0" smtClean="0"/>
            </a:br>
            <a:r>
              <a:rPr lang="en-US" sz="3200" dirty="0" smtClean="0"/>
              <a:t>Who are we?</a:t>
            </a:r>
          </a:p>
        </p:txBody>
      </p:sp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4355976" y="476672"/>
          <a:ext cx="1849205" cy="2304256"/>
        </p:xfrm>
        <a:graphic>
          <a:graphicData uri="http://schemas.openxmlformats.org/presentationml/2006/ole">
            <p:oleObj spid="_x0000_s1026" name="Photo Editor Photo" r:id="rId4" imgW="5133333" imgH="6400000" progId="">
              <p:embed/>
            </p:oleObj>
          </a:graphicData>
        </a:graphic>
      </p:graphicFrame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429000"/>
            <a:ext cx="15716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2339752" y="3068960"/>
            <a:ext cx="165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200" b="1" dirty="0" smtClean="0"/>
              <a:t>Cheryl MacIver</a:t>
            </a:r>
            <a:endParaRPr lang="en-GB" sz="1200" b="1" dirty="0"/>
          </a:p>
          <a:p>
            <a:r>
              <a:rPr lang="en-GB" sz="1200" b="1" dirty="0" smtClean="0"/>
              <a:t>Highland</a:t>
            </a:r>
            <a:endParaRPr lang="en-GB" sz="1200" b="1" dirty="0"/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6444208" y="5733256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200" b="1" dirty="0"/>
              <a:t>Aileen Knudsen</a:t>
            </a:r>
          </a:p>
          <a:p>
            <a:r>
              <a:rPr lang="en-GB" sz="1200" b="1" dirty="0"/>
              <a:t>South Lanarkshire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4572000" y="3068638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200" b="1" dirty="0"/>
              <a:t>Alison Johnson</a:t>
            </a:r>
          </a:p>
          <a:p>
            <a:r>
              <a:rPr lang="en-GB" sz="1200" b="1" dirty="0"/>
              <a:t>Moray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4427984" y="5661248"/>
            <a:ext cx="18018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sz="1200" b="1" dirty="0"/>
          </a:p>
          <a:p>
            <a:r>
              <a:rPr lang="en-GB" sz="1200" dirty="0" smtClean="0"/>
              <a:t>Scott Russell </a:t>
            </a:r>
          </a:p>
          <a:p>
            <a:r>
              <a:rPr lang="en-GB" sz="1200" b="1" dirty="0" smtClean="0"/>
              <a:t>City </a:t>
            </a:r>
            <a:r>
              <a:rPr lang="en-GB" sz="1200" b="1" dirty="0"/>
              <a:t>of Edinburgh</a:t>
            </a:r>
          </a:p>
        </p:txBody>
      </p:sp>
      <p:pic>
        <p:nvPicPr>
          <p:cNvPr id="2" name="Picture 1" descr="image00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76672"/>
            <a:ext cx="180901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372200" y="2924944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200" b="1" dirty="0" smtClean="0"/>
              <a:t>Catherine Johnstone</a:t>
            </a:r>
            <a:endParaRPr lang="en-GB" sz="1200" b="1" dirty="0"/>
          </a:p>
          <a:p>
            <a:r>
              <a:rPr lang="en-GB" sz="1200" b="1" dirty="0" smtClean="0"/>
              <a:t>North Lanarkshire</a:t>
            </a:r>
            <a:endParaRPr lang="en-GB" sz="1200" b="1" dirty="0"/>
          </a:p>
        </p:txBody>
      </p:sp>
      <p:pic>
        <p:nvPicPr>
          <p:cNvPr id="3" name="Picture 22" descr="C:\Users\knudsea\AppData\Local\Microsoft\Windows\Temporary Internet Files\Content.Outlook\T25IZ0WR\405499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76672"/>
            <a:ext cx="1771645" cy="2283454"/>
          </a:xfrm>
          <a:prstGeom prst="rect">
            <a:avLst/>
          </a:prstGeom>
          <a:noFill/>
        </p:spPr>
      </p:pic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2339752" y="5661248"/>
            <a:ext cx="18018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sz="1200" b="1" dirty="0"/>
          </a:p>
          <a:p>
            <a:r>
              <a:rPr lang="en-GB" sz="1200" dirty="0" smtClean="0"/>
              <a:t>Massimo Fabbreschi</a:t>
            </a:r>
            <a:endParaRPr lang="en-GB" sz="1200" b="1" dirty="0" smtClean="0"/>
          </a:p>
          <a:p>
            <a:r>
              <a:rPr lang="en-GB" sz="1200" b="1" dirty="0" smtClean="0"/>
              <a:t>City </a:t>
            </a:r>
            <a:r>
              <a:rPr lang="en-GB" sz="1200" b="1" dirty="0"/>
              <a:t>of Edinburgh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Forms Working Group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r>
              <a:rPr lang="en-GB" dirty="0" smtClean="0"/>
              <a:t>What do we do?</a:t>
            </a:r>
          </a:p>
          <a:p>
            <a:pPr lvl="1"/>
            <a:r>
              <a:rPr lang="en-GB" dirty="0" smtClean="0"/>
              <a:t>Meet about 1 or 2 occasions in the year but communicate by Email most of the time</a:t>
            </a:r>
          </a:p>
          <a:p>
            <a:pPr lvl="1"/>
            <a:r>
              <a:rPr lang="en-GB" dirty="0" smtClean="0"/>
              <a:t>Use Legislation and Guidance to produce forms and documents</a:t>
            </a:r>
          </a:p>
          <a:p>
            <a:pPr lvl="1"/>
            <a:r>
              <a:rPr lang="en-GB" dirty="0" smtClean="0"/>
              <a:t>Forms/Documents</a:t>
            </a:r>
          </a:p>
          <a:p>
            <a:pPr lvl="2"/>
            <a:r>
              <a:rPr lang="en-GB" dirty="0" smtClean="0"/>
              <a:t>Prescribed, Non-Statutory and Council</a:t>
            </a:r>
          </a:p>
          <a:p>
            <a:pPr lvl="2"/>
            <a:r>
              <a:rPr lang="en-GB" dirty="0" smtClean="0"/>
              <a:t>Compliment Electoral Commission suite of documents</a:t>
            </a:r>
          </a:p>
          <a:p>
            <a:pPr lvl="2"/>
            <a:r>
              <a:rPr lang="en-GB" dirty="0" smtClean="0"/>
              <a:t>Encourage consistency and sharing good practice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Forms Working Group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 marL="173038" lvl="2" indent="-173038"/>
            <a:endParaRPr lang="en-GB" dirty="0" smtClean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67544" y="1813173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Where and When?</a:t>
            </a:r>
          </a:p>
          <a:p>
            <a:r>
              <a:rPr lang="en-GB" sz="3200" b="1" dirty="0" smtClean="0"/>
              <a:t>EC Forms – </a:t>
            </a:r>
            <a:r>
              <a:rPr lang="en-GB" sz="3200" b="1" dirty="0" smtClean="0"/>
              <a:t>end February</a:t>
            </a:r>
            <a:endParaRPr lang="en-GB" sz="3200" b="1" dirty="0" smtClean="0"/>
          </a:p>
          <a:p>
            <a:endParaRPr lang="en-GB" sz="2000" b="1" dirty="0" smtClean="0"/>
          </a:p>
          <a:p>
            <a:pPr marL="285750" lvl="1" indent="-12700"/>
            <a:r>
              <a:rPr lang="en-US" sz="2400" dirty="0" smtClean="0">
                <a:hlinkClick r:id="rId3"/>
              </a:rPr>
              <a:t>http://www.electoralcommission.org.uk/i-am-a/electoral-administrator/local-council-elections-in-scotland-2017</a:t>
            </a:r>
            <a:endParaRPr lang="en-US" sz="2400" dirty="0" smtClean="0"/>
          </a:p>
          <a:p>
            <a:pPr marL="285750" lvl="1" indent="-12700"/>
            <a:endParaRPr lang="en-US" sz="3200" dirty="0" smtClean="0"/>
          </a:p>
          <a:p>
            <a:r>
              <a:rPr lang="en-US" sz="3200" b="1" dirty="0" smtClean="0"/>
              <a:t>FWG Forms – End January</a:t>
            </a:r>
          </a:p>
          <a:p>
            <a:endParaRPr lang="en-US" sz="2000" b="1" dirty="0" smtClean="0"/>
          </a:p>
          <a:p>
            <a:pPr marL="268288" indent="4763"/>
            <a:r>
              <a:rPr lang="en-GB" sz="2400" dirty="0" smtClean="0">
                <a:solidFill>
                  <a:srgbClr val="FF0000"/>
                </a:solidFill>
                <a:hlinkClick r:id="rId4"/>
              </a:rPr>
              <a:t>http://www.electionsscotland.info/emb/site/index.php</a:t>
            </a:r>
            <a:endParaRPr lang="en-GB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/>
          </a:bodyPr>
          <a:lstStyle/>
          <a:p>
            <a:pPr algn="l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Forms Working Group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pPr algn="ctr">
              <a:buNone/>
            </a:pPr>
            <a:r>
              <a:rPr lang="en-GB" sz="7200" b="1" dirty="0" smtClean="0"/>
              <a:t>Feedback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/>
        <AccountId xsi:nil="true"/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2017</TermName>
          <TermId xmlns="http://schemas.microsoft.com/office/infopath/2007/PartnerControls"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18</Value>
      <Value>2471</Value>
      <Value>47</Value>
      <Value>1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Electoral events</TermName>
          <TermId xmlns="http://schemas.microsoft.com/office/infopath/2007/PartnerControls">3cfbaf24-06a3-4a4a-89d4-419bd40c2206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FNCT-146-2095</_dlc_DocId>
    <_dlc_DocIdUrl xmlns="59f2ac4d-bc1b-4a76-93f7-e962465fc57b">
      <Url>http://skynet/dm/Functions/ta/_layouts/DocIdRedir.aspx?ID=FNCT-146-2095</Url>
      <Description>FNCT-146-2095</Description>
    </_dlc_DocIdUrl>
  </documentManagement>
</p:properties>
</file>

<file path=customXml/itemProps1.xml><?xml version="1.0" encoding="utf-8"?>
<ds:datastoreItem xmlns:ds="http://schemas.openxmlformats.org/officeDocument/2006/customXml" ds:itemID="{D4734C00-98B2-419F-9BED-142A13BA43EE}"/>
</file>

<file path=customXml/itemProps2.xml><?xml version="1.0" encoding="utf-8"?>
<ds:datastoreItem xmlns:ds="http://schemas.openxmlformats.org/officeDocument/2006/customXml" ds:itemID="{554F3037-7DD5-4C78-99F5-83C5CB5B1601}"/>
</file>

<file path=customXml/itemProps3.xml><?xml version="1.0" encoding="utf-8"?>
<ds:datastoreItem xmlns:ds="http://schemas.openxmlformats.org/officeDocument/2006/customXml" ds:itemID="{D7181E5B-5D1E-4897-A161-FB19E9D41AC3}"/>
</file>

<file path=customXml/itemProps4.xml><?xml version="1.0" encoding="utf-8"?>
<ds:datastoreItem xmlns:ds="http://schemas.openxmlformats.org/officeDocument/2006/customXml" ds:itemID="{FE9371C5-BC60-41EA-9971-E6798F139995}"/>
</file>

<file path=customXml/itemProps5.xml><?xml version="1.0" encoding="utf-8"?>
<ds:datastoreItem xmlns:ds="http://schemas.openxmlformats.org/officeDocument/2006/customXml" ds:itemID="{E0870991-7B57-4102-9483-94EE0F267ABC}"/>
</file>

<file path=docProps/app.xml><?xml version="1.0" encoding="utf-8"?>
<Properties xmlns="http://schemas.openxmlformats.org/officeDocument/2006/extended-properties" xmlns:vt="http://schemas.openxmlformats.org/officeDocument/2006/docPropsVTypes">
  <TotalTime>1822</TotalTime>
  <Words>373</Words>
  <Application>Microsoft Office PowerPoint</Application>
  <PresentationFormat>On-screen Show (4:3)</PresentationFormat>
  <Paragraphs>58</Paragraphs>
  <Slides>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Photo Editor Photo</vt:lpstr>
      <vt:lpstr>Forms Working Group – Who are we?</vt:lpstr>
      <vt:lpstr>Forms Working Group</vt:lpstr>
      <vt:lpstr>Forms Working Group</vt:lpstr>
      <vt:lpstr>Forms Working Group</vt:lpstr>
    </vt:vector>
  </TitlesOfParts>
  <Company>City of Edinburgh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 2017 AK slides</dc:title>
  <dc:creator>Chris Highcock</dc:creator>
  <cp:lastModifiedBy>knudsea</cp:lastModifiedBy>
  <cp:revision>139</cp:revision>
  <dcterms:created xsi:type="dcterms:W3CDTF">2014-11-18T09:46:26Z</dcterms:created>
  <dcterms:modified xsi:type="dcterms:W3CDTF">2017-01-10T20:27:25Z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0x010100DBF22B2F9E624BBA857B72BB0A0E43030047A170BF56D84028BBD1AE15D54364B9007364DFDBE94BE54599771DBE1E767953</vt:lpwstr>
  </property>
  <property fmtid="{D5CDD505-2E9C-101B-9397-08002B2CF9AE}" pid="4" name="_dlc_DocIdItemGuid">
    <vt:lpwstr>00aad7b0-b9b7-49e5-9ccb-97d9fca6480f</vt:lpwstr>
  </property>
  <property fmtid="{D5CDD505-2E9C-101B-9397-08002B2CF9AE}" pid="5" name="Financial_x0020_year">
    <vt:lpwstr/>
  </property>
  <property fmtid="{D5CDD505-2E9C-101B-9397-08002B2CF9AE}" pid="6" name="Audience1">
    <vt:lpwstr>1;#All staff|1a1e0e6e-8d96-4235-ac5f-9f1dcc3600b0</vt:lpwstr>
  </property>
  <property fmtid="{D5CDD505-2E9C-101B-9397-08002B2CF9AE}" pid="7" name="Countries">
    <vt:lpwstr>47;#Scotland|7896b347-8f24-42d4-9779-392f273074b5</vt:lpwstr>
  </property>
  <property fmtid="{D5CDD505-2E9C-101B-9397-08002B2CF9AE}" pid="8" name="Order">
    <vt:r8>209500</vt:r8>
  </property>
  <property fmtid="{D5CDD505-2E9C-101B-9397-08002B2CF9AE}" pid="9" name="TaxKeyword">
    <vt:lpwstr/>
  </property>
  <property fmtid="{D5CDD505-2E9C-101B-9397-08002B2CF9AE}" pid="10" name="ECSubject">
    <vt:lpwstr>18;#Electoral events|3cfbaf24-06a3-4a4a-89d4-419bd40c2206</vt:lpwstr>
  </property>
  <property fmtid="{D5CDD505-2E9C-101B-9397-08002B2CF9AE}" pid="11" name="Calendar_x0020_Year">
    <vt:lpwstr>2471;#2017|e743382d-a956-4c3d-b21e-8f088efd99a3</vt:lpwstr>
  </property>
  <property fmtid="{D5CDD505-2E9C-101B-9397-08002B2CF9AE}" pid="12" name="GPMS marking">
    <vt:lpwstr>801;#Official|77462fb2-11a1-4cd5-8628-4e6081b9477e</vt:lpwstr>
  </property>
  <property fmtid="{D5CDD505-2E9C-101B-9397-08002B2CF9AE}" pid="13" name="GPMS_x0020_marking">
    <vt:lpwstr>801;#Official|77462fb2-11a1-4cd5-8628-4e6081b9477e</vt:lpwstr>
  </property>
  <property fmtid="{D5CDD505-2E9C-101B-9397-08002B2CF9AE}" pid="14" name="TaxKeywordTaxHTField">
    <vt:lpwstr/>
  </property>
  <property fmtid="{D5CDD505-2E9C-101B-9397-08002B2CF9AE}" pid="15" name="Calendar Year">
    <vt:lpwstr>2471</vt:lpwstr>
  </property>
  <property fmtid="{D5CDD505-2E9C-101B-9397-08002B2CF9AE}" pid="16" name="Financial year">
    <vt:lpwstr/>
  </property>
</Properties>
</file>