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9"/>
  </p:notesMasterIdLst>
  <p:sldIdLst>
    <p:sldId id="256" r:id="rId7"/>
    <p:sldId id="258" r:id="rId8"/>
    <p:sldId id="291" r:id="rId9"/>
    <p:sldId id="289" r:id="rId10"/>
    <p:sldId id="292" r:id="rId11"/>
    <p:sldId id="259" r:id="rId12"/>
    <p:sldId id="294" r:id="rId13"/>
    <p:sldId id="287" r:id="rId14"/>
    <p:sldId id="295" r:id="rId15"/>
    <p:sldId id="263" r:id="rId16"/>
    <p:sldId id="286" r:id="rId17"/>
    <p:sldId id="296" r:id="rId18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23" autoAdjust="0"/>
  </p:normalViewPr>
  <p:slideViewPr>
    <p:cSldViewPr>
      <p:cViewPr>
        <p:scale>
          <a:sx n="100" d="100"/>
          <a:sy n="100" d="100"/>
        </p:scale>
        <p:origin x="-426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5467-63A5-4600-AC32-D910BC84D4C0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C2072-7B5F-4BA8-973F-4DC805837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1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2072-7B5F-4BA8-973F-4DC805837B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84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510" indent="-285457" defTabSz="917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1829" indent="-227724" defTabSz="917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98882" indent="-227724" defTabSz="917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5934" indent="-227724" defTabSz="917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7797" indent="-227724" defTabSz="917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9661" indent="-227724" defTabSz="917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41524" indent="-227724" defTabSz="917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903388" indent="-227724" defTabSz="917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956F2CA3-AD6A-4F3E-A6F7-84F708DD3B4B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Aim: The campaign directs people to www.gov.uk/register-to-vote and our Freephone helpline (0800 3 280 280).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2072-7B5F-4BA8-973F-4DC805837B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1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Pdf of different languages</a:t>
            </a:r>
            <a:r>
              <a:rPr lang="en-GB" baseline="0" dirty="0" smtClean="0"/>
              <a:t> / alternative versions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2072-7B5F-4BA8-973F-4DC805837B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57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Paid for searches appear in the advertising space on google</a:t>
            </a:r>
          </a:p>
          <a:p>
            <a:endParaRPr lang="en-GB" dirty="0" smtClean="0"/>
          </a:p>
          <a:p>
            <a:r>
              <a:rPr lang="en-GB" dirty="0" smtClean="0"/>
              <a:t>TV: TV:  ITV GB, C4, Five, Sky 30 Second ads individuals told they can’t do particular activities related to the inability to vote if you have not registered.</a:t>
            </a:r>
          </a:p>
          <a:p>
            <a:r>
              <a:rPr lang="en-GB" dirty="0" smtClean="0"/>
              <a:t>VOD: ITV, C4, Sky and YouTube</a:t>
            </a:r>
          </a:p>
          <a:p>
            <a:endParaRPr lang="en-GB" dirty="0" smtClean="0"/>
          </a:p>
          <a:p>
            <a:r>
              <a:rPr lang="en-GB" dirty="0" smtClean="0"/>
              <a:t>Household Leaflet 6</a:t>
            </a:r>
            <a:r>
              <a:rPr lang="en-GB" baseline="0" dirty="0" smtClean="0"/>
              <a:t> page role fold </a:t>
            </a:r>
            <a:r>
              <a:rPr lang="en-GB" dirty="0" smtClean="0"/>
              <a:t>:</a:t>
            </a:r>
            <a:r>
              <a:rPr lang="en-GB" baseline="0" dirty="0" smtClean="0"/>
              <a:t> sent to all households across Scotland </a:t>
            </a:r>
            <a:r>
              <a:rPr lang="en-GB" dirty="0" smtClean="0"/>
              <a:t>providing further information on how to vote, sent to all households providing information on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Who can vote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How to vote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Filling</a:t>
            </a:r>
            <a:r>
              <a:rPr lang="en-GB" baseline="0" dirty="0" smtClean="0"/>
              <a:t> in the ballot paper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Scottish Parliament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2072-7B5F-4BA8-973F-4DC805837B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7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50528" indent="-288665" defTabSz="917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54659" indent="-230932" defTabSz="917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16522" indent="-230932" defTabSz="917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78385" indent="-230932" defTabSz="917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40249" indent="-230932" defTabSz="917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3002112" indent="-230932" defTabSz="917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63976" indent="-230932" defTabSz="917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925839" indent="-230932" defTabSz="917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B37A082-3A14-44B8-8861-95A944AE8A47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154" y="4715073"/>
            <a:ext cx="4886432" cy="4466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altLang="en-US" dirty="0" smtClean="0">
                <a:latin typeface="Times" pitchFamily="18" charset="0"/>
              </a:rPr>
              <a:t>Priority Audiences: </a:t>
            </a:r>
          </a:p>
          <a:p>
            <a:r>
              <a:rPr lang="en-GB" altLang="en-US" dirty="0" smtClean="0">
                <a:latin typeface="Times" pitchFamily="18" charset="0"/>
              </a:rPr>
              <a:t>15-17 year olds/Students/Young people/</a:t>
            </a:r>
            <a:r>
              <a:rPr lang="en-GB" altLang="en-US" dirty="0" err="1" smtClean="0">
                <a:latin typeface="Times" pitchFamily="18" charset="0"/>
              </a:rPr>
              <a:t>Attainers</a:t>
            </a:r>
            <a:endParaRPr lang="en-GB" altLang="en-US" dirty="0" smtClean="0">
              <a:latin typeface="Times" pitchFamily="18" charset="0"/>
            </a:endParaRPr>
          </a:p>
          <a:p>
            <a:r>
              <a:rPr lang="en-GB" altLang="en-US" dirty="0" smtClean="0">
                <a:latin typeface="Times" pitchFamily="18" charset="0"/>
              </a:rPr>
              <a:t>Young people in care</a:t>
            </a:r>
          </a:p>
          <a:p>
            <a:r>
              <a:rPr lang="en-GB" altLang="en-US" dirty="0" smtClean="0">
                <a:latin typeface="Times" pitchFamily="18" charset="0"/>
              </a:rPr>
              <a:t>Homeless</a:t>
            </a:r>
          </a:p>
          <a:p>
            <a:r>
              <a:rPr lang="en-GB" altLang="en-US" dirty="0" smtClean="0">
                <a:latin typeface="Times" pitchFamily="18" charset="0"/>
              </a:rPr>
              <a:t>People from black and minority ethnic communities</a:t>
            </a:r>
          </a:p>
          <a:p>
            <a:r>
              <a:rPr lang="en-GB" altLang="en-US" dirty="0" smtClean="0">
                <a:latin typeface="Times" pitchFamily="18" charset="0"/>
              </a:rPr>
              <a:t>Disabled people</a:t>
            </a:r>
          </a:p>
          <a:p>
            <a:r>
              <a:rPr lang="en-GB" altLang="en-US" dirty="0" smtClean="0">
                <a:latin typeface="Times" pitchFamily="18" charset="0"/>
              </a:rPr>
              <a:t>Service voters</a:t>
            </a:r>
          </a:p>
          <a:p>
            <a:r>
              <a:rPr lang="en-GB" altLang="en-US" dirty="0" smtClean="0">
                <a:latin typeface="Times" pitchFamily="18" charset="0"/>
              </a:rPr>
              <a:t>Older people in care homes</a:t>
            </a:r>
          </a:p>
          <a:p>
            <a:r>
              <a:rPr lang="en-GB" altLang="en-US" dirty="0" smtClean="0">
                <a:latin typeface="Times" pitchFamily="18" charset="0"/>
              </a:rPr>
              <a:t>Private and social renters</a:t>
            </a:r>
          </a:p>
          <a:p>
            <a:r>
              <a:rPr lang="en-GB" altLang="en-US" dirty="0" smtClean="0">
                <a:latin typeface="Times" pitchFamily="18" charset="0"/>
              </a:rPr>
              <a:t>People who have recently moved house</a:t>
            </a:r>
            <a:endParaRPr lang="en-US" alt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Partnership pack</a:t>
            </a:r>
            <a:r>
              <a:rPr lang="en-GB" baseline="0" dirty="0" smtClean="0"/>
              <a:t> ready by 20 January</a:t>
            </a:r>
          </a:p>
          <a:p>
            <a:r>
              <a:rPr lang="en-GB" baseline="0" dirty="0" smtClean="0"/>
              <a:t>Posters – registration and ‘how to vote’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2072-7B5F-4BA8-973F-4DC805837B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Joint work with councils</a:t>
            </a:r>
          </a:p>
          <a:p>
            <a:endParaRPr lang="en-GB" dirty="0" smtClean="0"/>
          </a:p>
          <a:p>
            <a:r>
              <a:rPr lang="en-GB" dirty="0" smtClean="0"/>
              <a:t>PR – template releases and use of props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2072-7B5F-4BA8-973F-4DC805837B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3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Last year 79% of schools took part</a:t>
            </a:r>
          </a:p>
          <a:p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Toolkit will contain ( toolkit developed in consultation with partners)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How to run the event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Promoting the event using poster pdf, static images and copy for </a:t>
            </a:r>
            <a:r>
              <a:rPr lang="en-GB" dirty="0" err="1" smtClean="0"/>
              <a:t>comms</a:t>
            </a:r>
            <a:r>
              <a:rPr lang="en-GB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Registration walkthrough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Discussion points on Why Register?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FAQ’s to answer any question that may arise.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2072-7B5F-4BA8-973F-4DC805837B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5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2072-7B5F-4BA8-973F-4DC805837B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3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2588" y="1827213"/>
            <a:ext cx="8380412" cy="1143000"/>
          </a:xfrm>
        </p:spPr>
        <p:txBody>
          <a:bodyPr/>
          <a:lstStyle>
            <a:lvl1pPr>
              <a:defRPr sz="5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13213"/>
            <a:ext cx="8382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  <p:pic>
        <p:nvPicPr>
          <p:cNvPr id="68622" name="Picture 14" descr="D:\EC_Electoral Commission\MASTER LOGOS\rgb files\BMP\electoral com_rev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152400"/>
            <a:ext cx="2601912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362"/>
            <a:ext cx="14017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96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828800"/>
            <a:ext cx="213360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828800"/>
            <a:ext cx="624840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2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2516188" cy="426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71800" y="1828800"/>
            <a:ext cx="5943600" cy="42672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3656013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2516188" cy="426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971800" y="1828800"/>
            <a:ext cx="5943600" cy="4267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3656013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1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6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0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8288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8288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8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0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8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7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8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28800"/>
            <a:ext cx="25161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1800" y="1828800"/>
            <a:ext cx="594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fld id="{1787BDD8-711D-4536-B84B-196E43F7597B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3656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83A1D0-ED8F-4483-A526-1512305E2F2A}" type="slidenum">
              <a:rPr lang="en-GB" smtClean="0"/>
              <a:t>‹#›</a:t>
            </a:fld>
            <a:endParaRPr lang="en-GB"/>
          </a:p>
        </p:txBody>
      </p:sp>
      <p:pic>
        <p:nvPicPr>
          <p:cNvPr id="1035" name="Picture 11" descr="D:\EC_Electoral Commission\MASTER LOGOS\rgb files\BMP\electoral com_rgb.bm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152400"/>
            <a:ext cx="2605087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1949"/>
            <a:ext cx="14017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4351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8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235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692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149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380412" cy="1601787"/>
          </a:xfrm>
        </p:spPr>
        <p:txBody>
          <a:bodyPr>
            <a:normAutofit fontScale="90000"/>
          </a:bodyPr>
          <a:lstStyle/>
          <a:p>
            <a:r>
              <a:rPr lang="en-GB" sz="4900" dirty="0" smtClean="0"/>
              <a:t>Public Awareness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6552728" cy="134570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Sarah Mackie, Senior Officer - Communications</a:t>
            </a:r>
            <a:endParaRPr lang="en-GB" sz="2000" dirty="0"/>
          </a:p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541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1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15 - 17 year olds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#</a:t>
            </a:r>
            <a:r>
              <a:rPr lang="en-GB" b="1" dirty="0" err="1" smtClean="0"/>
              <a:t>ReadyToVote</a:t>
            </a:r>
            <a:endParaRPr lang="en-GB" b="1" dirty="0"/>
          </a:p>
          <a:p>
            <a:r>
              <a:rPr lang="en-GB" dirty="0"/>
              <a:t>Encouraging schools and youth organisation to deliver a registration event </a:t>
            </a:r>
            <a:r>
              <a:rPr lang="en-GB" dirty="0" smtClean="0"/>
              <a:t>on </a:t>
            </a:r>
            <a:r>
              <a:rPr lang="en-GB" b="1" dirty="0" smtClean="0"/>
              <a:t>1March </a:t>
            </a:r>
            <a:r>
              <a:rPr lang="en-GB" b="1" dirty="0"/>
              <a:t>2016</a:t>
            </a:r>
          </a:p>
          <a:p>
            <a:r>
              <a:rPr lang="en-GB" dirty="0" smtClean="0"/>
              <a:t>Toolkit available by 20 January</a:t>
            </a:r>
          </a:p>
          <a:p>
            <a:pPr lvl="1"/>
            <a:r>
              <a:rPr lang="en-GB" dirty="0" smtClean="0"/>
              <a:t>Includes FAQs, template articles/posts, lesson ideas</a:t>
            </a:r>
          </a:p>
          <a:p>
            <a:r>
              <a:rPr lang="en-GB" dirty="0" smtClean="0"/>
              <a:t>Delivered in partnership </a:t>
            </a:r>
            <a:r>
              <a:rPr lang="en-GB" dirty="0"/>
              <a:t>with </a:t>
            </a:r>
            <a:r>
              <a:rPr lang="en-GB" dirty="0" smtClean="0"/>
              <a:t>councils</a:t>
            </a:r>
            <a:r>
              <a:rPr lang="en-GB" dirty="0"/>
              <a:t>, </a:t>
            </a:r>
            <a:r>
              <a:rPr lang="en-GB" dirty="0" smtClean="0"/>
              <a:t>EROs, education and </a:t>
            </a:r>
            <a:r>
              <a:rPr lang="en-GB" dirty="0"/>
              <a:t>youth </a:t>
            </a:r>
            <a:r>
              <a:rPr lang="en-GB" dirty="0" smtClean="0"/>
              <a:t>partners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" y="4787947"/>
            <a:ext cx="2756691" cy="207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2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15 - 17 </a:t>
            </a:r>
            <a:r>
              <a:rPr lang="en-GB" dirty="0"/>
              <a:t>year 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How you can help:</a:t>
            </a:r>
          </a:p>
          <a:p>
            <a:r>
              <a:rPr lang="en-GB" dirty="0" smtClean="0"/>
              <a:t>Encourage and support your schools to take part </a:t>
            </a:r>
          </a:p>
          <a:p>
            <a:r>
              <a:rPr lang="en-GB" dirty="0" smtClean="0"/>
              <a:t>Direct schools to download and share the toolkit: </a:t>
            </a:r>
            <a:r>
              <a:rPr lang="en-GB" u="sng" dirty="0" smtClean="0"/>
              <a:t>electoralcommission.org.uk (available from late January)</a:t>
            </a:r>
          </a:p>
          <a:p>
            <a:r>
              <a:rPr lang="en-GB" dirty="0"/>
              <a:t>P</a:t>
            </a:r>
            <a:r>
              <a:rPr lang="en-GB" dirty="0" smtClean="0"/>
              <a:t>ublish </a:t>
            </a:r>
            <a:r>
              <a:rPr lang="en-GB" dirty="0"/>
              <a:t>content and images on your </a:t>
            </a:r>
            <a:r>
              <a:rPr lang="en-GB" dirty="0" smtClean="0"/>
              <a:t>website, and in </a:t>
            </a:r>
            <a:r>
              <a:rPr lang="en-GB" dirty="0"/>
              <a:t>your newsletters, emails and online portals</a:t>
            </a:r>
          </a:p>
          <a:p>
            <a:r>
              <a:rPr lang="en-GB" dirty="0"/>
              <a:t>S</a:t>
            </a:r>
            <a:r>
              <a:rPr lang="en-GB" dirty="0" smtClean="0"/>
              <a:t>hare content through your social </a:t>
            </a:r>
            <a:r>
              <a:rPr lang="en-GB" dirty="0"/>
              <a:t>media </a:t>
            </a:r>
            <a:r>
              <a:rPr lang="en-GB" dirty="0" smtClean="0"/>
              <a:t>channels #</a:t>
            </a:r>
            <a:r>
              <a:rPr lang="en-GB" dirty="0" err="1" smtClean="0"/>
              <a:t>ReadyToVote</a:t>
            </a:r>
            <a:endParaRPr lang="en-GB" dirty="0"/>
          </a:p>
          <a:p>
            <a:r>
              <a:rPr lang="en-GB" dirty="0" smtClean="0"/>
              <a:t>Display </a:t>
            </a:r>
            <a:r>
              <a:rPr lang="en-GB" dirty="0"/>
              <a:t>and </a:t>
            </a:r>
            <a:r>
              <a:rPr lang="en-GB" dirty="0" smtClean="0"/>
              <a:t>distribute </a:t>
            </a:r>
            <a:r>
              <a:rPr lang="en-GB" dirty="0"/>
              <a:t>posters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8209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382588" y="2027238"/>
            <a:ext cx="5972175" cy="4327525"/>
          </a:xfrm>
        </p:spPr>
        <p:txBody>
          <a:bodyPr/>
          <a:lstStyle/>
          <a:p>
            <a:pPr eaLnBrk="1" hangingPunct="1"/>
            <a:r>
              <a:rPr lang="en-GB" altLang="en-US" sz="2000" dirty="0" smtClean="0">
                <a:solidFill>
                  <a:schemeClr val="tx1"/>
                </a:solidFill>
              </a:rPr>
              <a:t>Sarah Mackie</a:t>
            </a:r>
            <a:br>
              <a:rPr lang="en-GB" altLang="en-US" sz="2000" dirty="0" smtClean="0">
                <a:solidFill>
                  <a:schemeClr val="tx1"/>
                </a:solidFill>
              </a:rPr>
            </a:br>
            <a:r>
              <a:rPr lang="en-GB" altLang="en-US" sz="2000" dirty="0" smtClean="0">
                <a:solidFill>
                  <a:schemeClr val="tx1"/>
                </a:solidFill>
              </a:rPr>
              <a:t>Senior Officer </a:t>
            </a:r>
            <a:r>
              <a:rPr lang="en-GB" altLang="en-US" sz="2000" smtClean="0">
                <a:solidFill>
                  <a:schemeClr val="tx1"/>
                </a:solidFill>
              </a:rPr>
              <a:t>- Communications</a:t>
            </a:r>
            <a:r>
              <a:rPr lang="en-GB" altLang="en-US" sz="2000" dirty="0" smtClean="0">
                <a:solidFill>
                  <a:schemeClr val="tx1"/>
                </a:solidFill>
              </a:rPr>
              <a:t>	</a:t>
            </a:r>
            <a:br>
              <a:rPr lang="en-GB" altLang="en-US" sz="2000" dirty="0" smtClean="0">
                <a:solidFill>
                  <a:schemeClr val="tx1"/>
                </a:solidFill>
              </a:rPr>
            </a:br>
            <a:r>
              <a:rPr lang="en-GB" altLang="en-US" sz="2000" dirty="0" smtClean="0">
                <a:solidFill>
                  <a:schemeClr val="tx1"/>
                </a:solidFill>
              </a:rPr>
              <a:t>The Electoral Commission </a:t>
            </a:r>
            <a:br>
              <a:rPr lang="en-GB" altLang="en-US" sz="2000" dirty="0" smtClean="0">
                <a:solidFill>
                  <a:schemeClr val="tx1"/>
                </a:solidFill>
              </a:rPr>
            </a:br>
            <a:r>
              <a:rPr lang="en-GB" altLang="en-US" sz="2000" dirty="0" smtClean="0">
                <a:solidFill>
                  <a:schemeClr val="tx1"/>
                </a:solidFill>
              </a:rPr>
              <a:t>Lothian Chambers, </a:t>
            </a:r>
            <a:br>
              <a:rPr lang="en-GB" altLang="en-US" sz="2000" dirty="0" smtClean="0">
                <a:solidFill>
                  <a:schemeClr val="tx1"/>
                </a:solidFill>
              </a:rPr>
            </a:br>
            <a:r>
              <a:rPr lang="en-GB" altLang="en-US" sz="2000" dirty="0" smtClean="0">
                <a:solidFill>
                  <a:schemeClr val="tx1"/>
                </a:solidFill>
              </a:rPr>
              <a:t>59-63 George IV Bridge	</a:t>
            </a:r>
            <a:br>
              <a:rPr lang="en-GB" altLang="en-US" sz="2000" dirty="0" smtClean="0">
                <a:solidFill>
                  <a:schemeClr val="tx1"/>
                </a:solidFill>
              </a:rPr>
            </a:br>
            <a:r>
              <a:rPr lang="en-GB" altLang="en-US" sz="2000" dirty="0" smtClean="0">
                <a:solidFill>
                  <a:schemeClr val="tx1"/>
                </a:solidFill>
              </a:rPr>
              <a:t>Edinburgh  EH1 1RN						</a:t>
            </a:r>
            <a:br>
              <a:rPr lang="en-GB" altLang="en-US" sz="2000" dirty="0" smtClean="0">
                <a:solidFill>
                  <a:schemeClr val="tx1"/>
                </a:solidFill>
              </a:rPr>
            </a:br>
            <a:r>
              <a:rPr lang="en-GB" altLang="en-US" sz="1600" dirty="0" smtClean="0">
                <a:solidFill>
                  <a:schemeClr val="tx1"/>
                </a:solidFill>
              </a:rPr>
              <a:t>Tel:   0131 </a:t>
            </a:r>
            <a:r>
              <a:rPr lang="en-GB" altLang="en-US" sz="1600" smtClean="0">
                <a:solidFill>
                  <a:schemeClr val="tx1"/>
                </a:solidFill>
              </a:rPr>
              <a:t>225 </a:t>
            </a:r>
            <a:r>
              <a:rPr lang="en-GB" altLang="en-US" sz="1600" smtClean="0">
                <a:solidFill>
                  <a:schemeClr val="tx1"/>
                </a:solidFill>
              </a:rPr>
              <a:t>0204</a:t>
            </a:r>
            <a:r>
              <a:rPr lang="en-GB" altLang="en-US" sz="1600" dirty="0" smtClean="0">
                <a:solidFill>
                  <a:schemeClr val="tx1"/>
                </a:solidFill>
              </a:rPr>
              <a:t>	</a:t>
            </a:r>
            <a:br>
              <a:rPr lang="en-GB" altLang="en-US" sz="1600" dirty="0" smtClean="0">
                <a:solidFill>
                  <a:schemeClr val="tx1"/>
                </a:solidFill>
              </a:rPr>
            </a:br>
            <a:r>
              <a:rPr lang="en-GB" altLang="en-US" sz="1600" dirty="0" smtClean="0">
                <a:solidFill>
                  <a:schemeClr val="tx1"/>
                </a:solidFill>
              </a:rPr>
              <a:t>E-Mail</a:t>
            </a:r>
            <a:r>
              <a:rPr lang="en-GB" altLang="en-US" sz="1600" smtClean="0">
                <a:solidFill>
                  <a:schemeClr val="tx1"/>
                </a:solidFill>
              </a:rPr>
              <a:t>: </a:t>
            </a:r>
            <a:r>
              <a:rPr lang="en-GB" altLang="en-US" sz="1600" smtClean="0">
                <a:solidFill>
                  <a:schemeClr val="tx1"/>
                </a:solidFill>
              </a:rPr>
              <a:t>smackie@electoralcommission.org.uk</a:t>
            </a:r>
            <a:r>
              <a:rPr lang="en-GB" altLang="en-US" sz="1600" dirty="0" smtClean="0">
                <a:solidFill>
                  <a:schemeClr val="tx1"/>
                </a:solidFill>
              </a:rPr>
              <a:t/>
            </a:r>
            <a:br>
              <a:rPr lang="en-GB" altLang="en-US" sz="1600" dirty="0" smtClean="0">
                <a:solidFill>
                  <a:schemeClr val="tx1"/>
                </a:solidFill>
              </a:rPr>
            </a:br>
            <a:r>
              <a:rPr lang="en-GB" altLang="en-US" sz="1600" dirty="0" smtClean="0">
                <a:solidFill>
                  <a:schemeClr val="tx1"/>
                </a:solidFill>
              </a:rPr>
              <a:t>www.electoralcommission.org.uk 	</a:t>
            </a:r>
            <a:br>
              <a:rPr lang="en-GB" altLang="en-US" sz="1600" dirty="0" smtClean="0">
                <a:solidFill>
                  <a:schemeClr val="tx1"/>
                </a:solidFill>
              </a:rPr>
            </a:br>
            <a:endParaRPr lang="en-GB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 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Ensuring </a:t>
            </a:r>
            <a:r>
              <a:rPr lang="en-GB" dirty="0"/>
              <a:t>people know how to register to vote by the deadline of 17 April</a:t>
            </a:r>
          </a:p>
          <a:p>
            <a:r>
              <a:rPr lang="en-GB" dirty="0"/>
              <a:t>Ensuring people know how to cast their vote including how to complete the ballot paper so their vote </a:t>
            </a:r>
            <a:r>
              <a:rPr lang="en-GB" dirty="0" smtClean="0"/>
              <a:t>counts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7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Updating and refreshing existing adverts</a:t>
            </a:r>
          </a:p>
          <a:p>
            <a:r>
              <a:rPr lang="en-GB" dirty="0" smtClean="0"/>
              <a:t>Adding new creative “</a:t>
            </a:r>
            <a:r>
              <a:rPr lang="en-GB" dirty="0"/>
              <a:t>local elections are happening </a:t>
            </a:r>
            <a:r>
              <a:rPr lang="en-GB" b="1" dirty="0" smtClean="0"/>
              <a:t>on your doorstep’</a:t>
            </a:r>
            <a:endParaRPr lang="en-GB" dirty="0"/>
          </a:p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96569"/>
            <a:ext cx="2808312" cy="195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7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Online </a:t>
            </a:r>
            <a:r>
              <a:rPr lang="en-GB" dirty="0"/>
              <a:t>display advertising 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aid </a:t>
            </a:r>
            <a:r>
              <a:rPr lang="en-GB" dirty="0"/>
              <a:t>for </a:t>
            </a:r>
            <a:r>
              <a:rPr lang="en-GB" dirty="0" smtClean="0"/>
              <a:t>search's </a:t>
            </a:r>
            <a:r>
              <a:rPr lang="en-GB" dirty="0"/>
              <a:t>(Google)</a:t>
            </a:r>
          </a:p>
          <a:p>
            <a:r>
              <a:rPr lang="en-GB" dirty="0" smtClean="0"/>
              <a:t>TV / Online </a:t>
            </a:r>
            <a:r>
              <a:rPr lang="en-GB" dirty="0"/>
              <a:t>catch </a:t>
            </a:r>
            <a:r>
              <a:rPr lang="en-GB" dirty="0" smtClean="0"/>
              <a:t>up (VOD) </a:t>
            </a:r>
          </a:p>
          <a:p>
            <a:r>
              <a:rPr lang="en-GB" dirty="0" smtClean="0"/>
              <a:t>Radio</a:t>
            </a:r>
            <a:endParaRPr lang="en-GB" dirty="0"/>
          </a:p>
          <a:p>
            <a:r>
              <a:rPr lang="en-GB" dirty="0" smtClean="0"/>
              <a:t>Social media (featured adverts)</a:t>
            </a:r>
          </a:p>
          <a:p>
            <a:r>
              <a:rPr lang="en-GB" dirty="0" smtClean="0"/>
              <a:t>Press</a:t>
            </a:r>
          </a:p>
          <a:p>
            <a:r>
              <a:rPr lang="en-GB" dirty="0" smtClean="0"/>
              <a:t>Facebook messenger ‘bot’ trial</a:t>
            </a:r>
          </a:p>
          <a:p>
            <a:r>
              <a:rPr lang="en-GB" dirty="0" smtClean="0"/>
              <a:t>Household leaflet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24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Booklet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Voter </a:t>
            </a:r>
            <a:r>
              <a:rPr lang="en-GB" dirty="0"/>
              <a:t>information booklet to all households w/c 3 April:</a:t>
            </a:r>
          </a:p>
          <a:p>
            <a:pPr lvl="1"/>
            <a:r>
              <a:rPr lang="en-GB" dirty="0"/>
              <a:t>How to register</a:t>
            </a:r>
          </a:p>
          <a:p>
            <a:pPr lvl="1"/>
            <a:r>
              <a:rPr lang="en-GB" dirty="0"/>
              <a:t>How you can vote (including how to an apply for absent vote)</a:t>
            </a:r>
          </a:p>
          <a:p>
            <a:pPr lvl="1"/>
            <a:r>
              <a:rPr lang="en-GB" dirty="0"/>
              <a:t>How to complete the ballot </a:t>
            </a:r>
            <a:r>
              <a:rPr lang="en-GB" dirty="0" smtClean="0"/>
              <a:t>paper</a:t>
            </a:r>
          </a:p>
          <a:p>
            <a:pPr marL="342900" lvl="1" indent="0">
              <a:buNone/>
            </a:pPr>
            <a:endParaRPr lang="en-GB" dirty="0"/>
          </a:p>
          <a:p>
            <a:pPr marL="342900" lvl="1" indent="0">
              <a:buNone/>
            </a:pPr>
            <a:r>
              <a:rPr lang="en-GB" i="1" dirty="0" smtClean="0"/>
              <a:t>Reminder that if you have received a poll card you are registered</a:t>
            </a:r>
            <a:endParaRPr lang="en-GB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438400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55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Advertising will run in two phases:</a:t>
            </a:r>
          </a:p>
          <a:p>
            <a:pPr lvl="1"/>
            <a:r>
              <a:rPr lang="en-GB" dirty="0"/>
              <a:t>Phase one: voter registration focus up to 17 April</a:t>
            </a:r>
          </a:p>
          <a:p>
            <a:pPr lvl="1"/>
            <a:r>
              <a:rPr lang="en-GB" dirty="0"/>
              <a:t>Phase two: How to vote information up until polling </a:t>
            </a:r>
            <a:r>
              <a:rPr lang="en-GB" dirty="0" smtClean="0"/>
              <a:t>day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2000" b="1" dirty="0" smtClean="0"/>
              <a:t>20 Feb </a:t>
            </a:r>
            <a:r>
              <a:rPr lang="en-GB" sz="2000" dirty="0" smtClean="0"/>
              <a:t>		Social media advertising (testing)</a:t>
            </a:r>
          </a:p>
          <a:p>
            <a:pPr marL="0" indent="0">
              <a:buNone/>
            </a:pPr>
            <a:r>
              <a:rPr lang="en-GB" sz="2000" b="1" dirty="0" smtClean="0"/>
              <a:t>6 March  </a:t>
            </a:r>
            <a:r>
              <a:rPr lang="en-GB" sz="2000" dirty="0" smtClean="0"/>
              <a:t>	Digital advertising</a:t>
            </a:r>
          </a:p>
          <a:p>
            <a:pPr marL="0" indent="0">
              <a:buNone/>
            </a:pPr>
            <a:r>
              <a:rPr lang="en-GB" sz="2000" b="1" dirty="0" smtClean="0"/>
              <a:t>14 March  </a:t>
            </a:r>
            <a:r>
              <a:rPr lang="en-GB" sz="2000" dirty="0" smtClean="0"/>
              <a:t>	TV, radio, VOD</a:t>
            </a:r>
          </a:p>
          <a:p>
            <a:pPr marL="0" indent="0">
              <a:buNone/>
            </a:pPr>
            <a:r>
              <a:rPr lang="en-GB" sz="2000" b="1" dirty="0" smtClean="0"/>
              <a:t>3 April </a:t>
            </a:r>
            <a:r>
              <a:rPr lang="en-GB" sz="2000" dirty="0" smtClean="0"/>
              <a:t>		Booklet delivery</a:t>
            </a:r>
          </a:p>
          <a:p>
            <a:pPr marL="0" indent="0">
              <a:buNone/>
            </a:pPr>
            <a:r>
              <a:rPr lang="en-GB" sz="2000" b="1" dirty="0" smtClean="0"/>
              <a:t>18 April </a:t>
            </a:r>
            <a:r>
              <a:rPr lang="en-GB" sz="2000" dirty="0" smtClean="0"/>
              <a:t>	How to vote focus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0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Partnerships with range of organisations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Local authorities / EROs</a:t>
            </a:r>
          </a:p>
          <a:p>
            <a:r>
              <a:rPr lang="en-GB" altLang="en-US" dirty="0" smtClean="0"/>
              <a:t>Youth </a:t>
            </a:r>
          </a:p>
          <a:p>
            <a:r>
              <a:rPr lang="en-GB" altLang="en-US" dirty="0" smtClean="0"/>
              <a:t>BME</a:t>
            </a:r>
          </a:p>
          <a:p>
            <a:r>
              <a:rPr lang="en-GB" altLang="en-US" dirty="0" smtClean="0"/>
              <a:t>Disability </a:t>
            </a:r>
          </a:p>
          <a:p>
            <a:r>
              <a:rPr lang="en-GB" altLang="en-US" dirty="0" smtClean="0"/>
              <a:t>Renters/movers/homeless</a:t>
            </a:r>
          </a:p>
          <a:p>
            <a:r>
              <a:rPr lang="en-GB" altLang="en-US" dirty="0" smtClean="0"/>
              <a:t>Voluntary sector</a:t>
            </a:r>
          </a:p>
          <a:p>
            <a:r>
              <a:rPr lang="en-GB" altLang="en-US" dirty="0" smtClean="0"/>
              <a:t>Social platforms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  <p:pic>
        <p:nvPicPr>
          <p:cNvPr id="5120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6202"/>
            <a:ext cx="2808312" cy="18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0554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Partner resources:</a:t>
            </a:r>
          </a:p>
          <a:p>
            <a:r>
              <a:rPr lang="en-GB" dirty="0"/>
              <a:t>Partnership pack</a:t>
            </a:r>
          </a:p>
          <a:p>
            <a:r>
              <a:rPr lang="en-GB" dirty="0"/>
              <a:t>Print ready posters </a:t>
            </a:r>
          </a:p>
          <a:p>
            <a:r>
              <a:rPr lang="en-GB" dirty="0"/>
              <a:t>Website banners </a:t>
            </a:r>
            <a:r>
              <a:rPr lang="en-GB" dirty="0" smtClean="0"/>
              <a:t>/ buttons</a:t>
            </a:r>
          </a:p>
          <a:p>
            <a:r>
              <a:rPr lang="en-GB" dirty="0" smtClean="0"/>
              <a:t>Social media posts</a:t>
            </a:r>
          </a:p>
          <a:p>
            <a:r>
              <a:rPr lang="en-GB" dirty="0" smtClean="0"/>
              <a:t>Info graphics</a:t>
            </a:r>
            <a:endParaRPr lang="en-GB" dirty="0"/>
          </a:p>
          <a:p>
            <a:r>
              <a:rPr lang="en-GB" dirty="0"/>
              <a:t>Template press releases</a:t>
            </a:r>
          </a:p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2123479" cy="1255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9201"/>
            <a:ext cx="2248666" cy="1255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2193484" cy="1255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23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Partnerships - PR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Local media activity</a:t>
            </a:r>
          </a:p>
          <a:p>
            <a:pPr lvl="1"/>
            <a:r>
              <a:rPr lang="en-GB" dirty="0" smtClean="0"/>
              <a:t>Commission PR props</a:t>
            </a:r>
          </a:p>
          <a:p>
            <a:pPr lvl="1"/>
            <a:r>
              <a:rPr lang="en-GB" dirty="0" smtClean="0"/>
              <a:t>Template releases</a:t>
            </a:r>
          </a:p>
          <a:p>
            <a:pPr lvl="1"/>
            <a:endParaRPr lang="en-GB" dirty="0"/>
          </a:p>
          <a:p>
            <a:r>
              <a:rPr lang="en-GB" dirty="0" smtClean="0"/>
              <a:t>‘#</a:t>
            </a:r>
            <a:r>
              <a:rPr lang="en-GB" dirty="0" err="1" smtClean="0"/>
              <a:t>OnYourDoorStep</a:t>
            </a:r>
            <a:r>
              <a:rPr lang="en-GB" dirty="0" smtClean="0"/>
              <a:t>’ campaign</a:t>
            </a:r>
          </a:p>
          <a:p>
            <a:pPr lvl="1"/>
            <a:r>
              <a:rPr lang="en-GB" dirty="0" smtClean="0"/>
              <a:t>8 March (tbc)</a:t>
            </a:r>
          </a:p>
          <a:p>
            <a:pPr lvl="1"/>
            <a:r>
              <a:rPr lang="en-GB" dirty="0" smtClean="0"/>
              <a:t>Promoting role of councils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2290" name="Picture 2" descr="\\ecs_media\smackie$\My documents\My Pictures\e-mail\dsc_2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5363" y="-1965325"/>
            <a:ext cx="1621536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ecs_media\smackie$\My documents\My Pictures\e-mail\dsc_2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4872"/>
            <a:ext cx="2592287" cy="17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6878"/>
            <a:ext cx="2378075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19044"/>
      </p:ext>
    </p:extLst>
  </p:cSld>
  <p:clrMapOvr>
    <a:masterClrMapping/>
  </p:clrMapOvr>
</p:sld>
</file>

<file path=ppt/theme/theme1.xml><?xml version="1.0" encoding="utf-8"?>
<a:theme xmlns:a="http://schemas.openxmlformats.org/drawingml/2006/main" name="EC_Powerpoint">
  <a:themeElements>
    <a:clrScheme name="Default Design 2">
      <a:dk1>
        <a:srgbClr val="003366"/>
      </a:dk1>
      <a:lt1>
        <a:srgbClr val="FFFFFF"/>
      </a:lt1>
      <a:dk2>
        <a:srgbClr val="0099CC"/>
      </a:dk2>
      <a:lt2>
        <a:srgbClr val="CCCCCC"/>
      </a:lt2>
      <a:accent1>
        <a:srgbClr val="0099CC"/>
      </a:accent1>
      <a:accent2>
        <a:srgbClr val="CC0066"/>
      </a:accent2>
      <a:accent3>
        <a:srgbClr val="FFFFFF"/>
      </a:accent3>
      <a:accent4>
        <a:srgbClr val="002A56"/>
      </a:accent4>
      <a:accent5>
        <a:srgbClr val="AACAE2"/>
      </a:accent5>
      <a:accent6>
        <a:srgbClr val="B9005C"/>
      </a:accent6>
      <a:hlink>
        <a:srgbClr val="333333"/>
      </a:hlink>
      <a:folHlink>
        <a:srgbClr val="0099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CCCCCC"/>
        </a:dk1>
        <a:lt1>
          <a:srgbClr val="FFFFFF"/>
        </a:lt1>
        <a:dk2>
          <a:srgbClr val="003366"/>
        </a:dk2>
        <a:lt2>
          <a:srgbClr val="0099CC"/>
        </a:lt2>
        <a:accent1>
          <a:srgbClr val="0099CC"/>
        </a:accent1>
        <a:accent2>
          <a:srgbClr val="CC0066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B9005C"/>
        </a:accent6>
        <a:hlink>
          <a:srgbClr val="333333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66"/>
        </a:dk1>
        <a:lt1>
          <a:srgbClr val="FFFFFF"/>
        </a:lt1>
        <a:dk2>
          <a:srgbClr val="0099CC"/>
        </a:dk2>
        <a:lt2>
          <a:srgbClr val="CCCCCC"/>
        </a:lt2>
        <a:accent1>
          <a:srgbClr val="0099CC"/>
        </a:accent1>
        <a:accent2>
          <a:srgbClr val="CC0066"/>
        </a:accent2>
        <a:accent3>
          <a:srgbClr val="FFFFFF"/>
        </a:accent3>
        <a:accent4>
          <a:srgbClr val="002A56"/>
        </a:accent4>
        <a:accent5>
          <a:srgbClr val="AACAE2"/>
        </a:accent5>
        <a:accent6>
          <a:srgbClr val="B9005C"/>
        </a:accent6>
        <a:hlink>
          <a:srgbClr val="333333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CCCCCC"/>
    </a:dk1>
    <a:lt1>
      <a:srgbClr val="FFFFFF"/>
    </a:lt1>
    <a:dk2>
      <a:srgbClr val="003366"/>
    </a:dk2>
    <a:lt2>
      <a:srgbClr val="0099CC"/>
    </a:lt2>
    <a:accent1>
      <a:srgbClr val="0099CC"/>
    </a:accent1>
    <a:accent2>
      <a:srgbClr val="CC0066"/>
    </a:accent2>
    <a:accent3>
      <a:srgbClr val="AAADB8"/>
    </a:accent3>
    <a:accent4>
      <a:srgbClr val="DADADA"/>
    </a:accent4>
    <a:accent5>
      <a:srgbClr val="AACAE2"/>
    </a:accent5>
    <a:accent6>
      <a:srgbClr val="B9005C"/>
    </a:accent6>
    <a:hlink>
      <a:srgbClr val="333333"/>
    </a:hlink>
    <a:folHlink>
      <a:srgbClr val="0099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9ca678d06974d1b9a589aa70f41520a xmlns="baee7444-1920-4882-a7e4-354e0bb124a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Scotland</TermName>
          <TermId xmlns="http://schemas.microsoft.com/office/infopath/2007/PartnerControls">7896b347-8f24-42d4-9779-392f273074b5</TermId>
        </TermInfo>
      </Terms>
    </b9ca678d06974d1b9a589aa70f41520a>
    <Owner xmlns="bc90169a-923b-41ac-982e-76cb1e36c5ab">
      <UserInfo>
        <DisplayName>Sarah Mackie</DisplayName>
        <AccountId>179</AccountId>
        <AccountType/>
      </UserInfo>
    </Owner>
    <o4f6c70134b64a99b8a9c18b6cabc6d3 xmlns="baee7444-1920-4882-a7e4-354e0bb124a7">
      <Terms xmlns="http://schemas.microsoft.com/office/infopath/2007/PartnerControls">
        <TermInfo xmlns="http://schemas.microsoft.com/office/infopath/2007/PartnerControls">
          <TermName>2017</TermName>
          <TermId>e743382d-a956-4c3d-b21e-8f088efd99a3</TermId>
        </TermInfo>
      </Terms>
    </o4f6c70134b64a99b8a9c18b6cabc6d3>
    <ArticleName xmlns="9c5b7532-e3ca-476b-a7af-f7cb57a9bce5" xsi:nil="true"/>
    <j4f12893337a4eac9e2d2c696f543b80 xmlns="baee7444-1920-4882-a7e4-354e0bb124a7">
      <Terms xmlns="http://schemas.microsoft.com/office/infopath/2007/PartnerControls"/>
    </j4f12893337a4eac9e2d2c696f543b80>
    <TaxCatchAll xmlns="e67714ae-5cca-4d80-a049-b4b1f0ec46d0">
      <Value>801</Value>
      <Value>2471</Value>
      <Value>47</Value>
      <Value>57</Value>
      <Value>1</Value>
      <Value>66</Value>
    </TaxCatchAll>
    <j5093c87c62f4e2ea96105d295eed61a xmlns="baee7444-1920-4882-a7e4-354e0bb124a7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77462fb2-11a1-4cd5-8628-4e6081b9477e</TermId>
        </TermInfo>
      </Terms>
    </j5093c87c62f4e2ea96105d295eed61a>
    <Retention xmlns="9c5b7532-e3ca-476b-a7af-f7cb57a9bce5">7 years</Retention>
    <k8d136f7c151492e9a8c9a3ff7eb0306 xmlns="baee7444-1920-4882-a7e4-354e0bb124a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Awareness</TermName>
          <TermId xmlns="http://schemas.microsoft.com/office/infopath/2007/PartnerControls">0f9a05f9-0ce0-498d-884b-2e239996805b</TermId>
        </TermInfo>
        <TermInfo xmlns="http://schemas.microsoft.com/office/infopath/2007/PartnerControls">
          <TermName xmlns="http://schemas.microsoft.com/office/infopath/2007/PartnerControls">Local government elections</TermName>
          <TermId xmlns="http://schemas.microsoft.com/office/infopath/2007/PartnerControls">5a21ae26-924a-4744-a4dc-0e03c1213209</TermId>
        </TermInfo>
      </Terms>
    </k8d136f7c151492e9a8c9a3ff7eb0306>
    <b78556a5ab004a83993a9660bce6152c xmlns="baee7444-1920-4882-a7e4-354e0bb124a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staff</TermName>
          <TermId xmlns="http://schemas.microsoft.com/office/infopath/2007/PartnerControls">1a1e0e6e-8d96-4235-ac5f-9f1dcc3600b0</TermId>
        </TermInfo>
      </Terms>
    </b78556a5ab004a83993a9660bce6152c>
    <_dlc_DocId xmlns="59f2ac4d-bc1b-4a76-93f7-e962465fc57b">FNCT-146-2092</_dlc_DocId>
    <_dlc_DocIdUrl xmlns="59f2ac4d-bc1b-4a76-93f7-e962465fc57b">
      <Url>http://skynet/dm/Functions/ta/_layouts/DocIdRedir.aspx?ID=FNCT-146-2092</Url>
      <Description>FNCT-146-2092</Description>
    </_dlc_DocIdUrl>
  </documentManagement>
</p:properties>
</file>

<file path=customXml/item2.xml><?xml version="1.0" encoding="utf-8"?>
<?mso-contentType ?>
<SharedContentType xmlns="Microsoft.SharePoint.Taxonomy.ContentTypeSync" SourceId="3670c079-8b9c-4824-ae40-3b9cff66bbfa" ContentTypeId="0x010100DBF22B2F9E624BBA857B72BB0A0E43030047A170BF56D84028BBD1AE15D54364B9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DBF22B2F9E624BBA857B72BB0A0E43030047A170BF56D84028BBD1AE15D54364B9007364DFDBE94BE54599771DBE1E767953" ma:contentTypeVersion="628" ma:contentTypeDescription="Word Document Content Type" ma:contentTypeScope="" ma:versionID="fb8d67269a1e833168f4cad9d529ad9e">
  <xsd:schema xmlns:xsd="http://www.w3.org/2001/XMLSchema" xmlns:xs="http://www.w3.org/2001/XMLSchema" xmlns:p="http://schemas.microsoft.com/office/2006/metadata/properties" xmlns:ns2="baee7444-1920-4882-a7e4-354e0bb124a7" xmlns:ns3="bc90169a-923b-41ac-982e-76cb1e36c5ab" xmlns:ns4="9c5b7532-e3ca-476b-a7af-f7cb57a9bce5" xmlns:ns5="e67714ae-5cca-4d80-a049-b4b1f0ec46d0" xmlns:ns6="59f2ac4d-bc1b-4a76-93f7-e962465fc57b" targetNamespace="http://schemas.microsoft.com/office/2006/metadata/properties" ma:root="true" ma:fieldsID="e370bb679c441f25ac2a30ee70b1e576" ns2:_="" ns3:_="" ns4:_="" ns5:_="" ns6:_="">
    <xsd:import namespace="baee7444-1920-4882-a7e4-354e0bb124a7"/>
    <xsd:import namespace="bc90169a-923b-41ac-982e-76cb1e36c5ab"/>
    <xsd:import namespace="9c5b7532-e3ca-476b-a7af-f7cb57a9bce5"/>
    <xsd:import namespace="e67714ae-5cca-4d80-a049-b4b1f0ec46d0"/>
    <xsd:import namespace="59f2ac4d-bc1b-4a76-93f7-e962465fc57b"/>
    <xsd:element name="properties">
      <xsd:complexType>
        <xsd:sequence>
          <xsd:element name="documentManagement">
            <xsd:complexType>
              <xsd:all>
                <xsd:element ref="ns3:Owner" minOccurs="0"/>
                <xsd:element ref="ns4:Retention"/>
                <xsd:element ref="ns4:ArticleName" minOccurs="0"/>
                <xsd:element ref="ns5:TaxCatchAllLabel" minOccurs="0"/>
                <xsd:element ref="ns2:k8d136f7c151492e9a8c9a3ff7eb0306" minOccurs="0"/>
                <xsd:element ref="ns2:b9ca678d06974d1b9a589aa70f41520a" minOccurs="0"/>
                <xsd:element ref="ns2:o4f6c70134b64a99b8a9c18b6cabc6d3" minOccurs="0"/>
                <xsd:element ref="ns2:j4f12893337a4eac9e2d2c696f543b80" minOccurs="0"/>
                <xsd:element ref="ns2:b78556a5ab004a83993a9660bce6152c" minOccurs="0"/>
                <xsd:element ref="ns5:TaxCatchAll" minOccurs="0"/>
                <xsd:element ref="ns2:j5093c87c62f4e2ea96105d295eed61a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e7444-1920-4882-a7e4-354e0bb124a7" elementFormDefault="qualified">
    <xsd:import namespace="http://schemas.microsoft.com/office/2006/documentManagement/types"/>
    <xsd:import namespace="http://schemas.microsoft.com/office/infopath/2007/PartnerControls"/>
    <xsd:element name="k8d136f7c151492e9a8c9a3ff7eb0306" ma:index="13" ma:taxonomy="true" ma:internalName="k8d136f7c151492e9a8c9a3ff7eb0306" ma:taxonomyFieldName="ECSubject" ma:displayName="ECSubject" ma:default="" ma:fieldId="{48d136f7-c151-492e-9a8c-9a3ff7eb0306}" ma:taxonomyMulti="true" ma:sspId="3670c079-8b9c-4824-ae40-3b9cff66bbfa" ma:termSetId="0d5ca8a1-c45c-44af-a3cd-d024f1ba8d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ca678d06974d1b9a589aa70f41520a" ma:index="15" ma:taxonomy="true" ma:internalName="b9ca678d06974d1b9a589aa70f41520a" ma:taxonomyFieldName="Countries" ma:displayName="Country" ma:default="2;#UK wide|6834a7d2-fb91-47b3-99a3-3181df52306f" ma:fieldId="{b9ca678d-0697-4d1b-9a58-9aa70f41520a}" ma:taxonomyMulti="true" ma:sspId="3670c079-8b9c-4824-ae40-3b9cff66bbfa" ma:termSetId="84dafbee-6db0-42d8-9610-c7f28f591f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f6c70134b64a99b8a9c18b6cabc6d3" ma:index="17" nillable="true" ma:taxonomy="true" ma:internalName="o4f6c70134b64a99b8a9c18b6cabc6d3" ma:taxonomyFieldName="Calendar_x0020_Year" ma:displayName="Calendar Year" ma:default="" ma:fieldId="{84f6c701-34b6-4a99-b8a9-c18b6cabc6d3}" ma:sspId="3670c079-8b9c-4824-ae40-3b9cff66bbfa" ma:termSetId="edba5c96-86f2-4f08-a5c2-e39c740b56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f12893337a4eac9e2d2c696f543b80" ma:index="19" nillable="true" ma:taxonomy="true" ma:internalName="j4f12893337a4eac9e2d2c696f543b80" ma:taxonomyFieldName="Financial_x0020_year" ma:displayName="Financial year" ma:default="" ma:fieldId="{34f12893-337a-4eac-9e2d-2c696f543b80}" ma:sspId="3670c079-8b9c-4824-ae40-3b9cff66bbfa" ma:termSetId="e63f34e3-1607-4f97-aade-c4ace54ed8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78556a5ab004a83993a9660bce6152c" ma:index="21" nillable="true" ma:taxonomy="true" ma:internalName="b78556a5ab004a83993a9660bce6152c" ma:taxonomyFieldName="Audience1" ma:displayName="Audience" ma:default="1;#All staff|1a1e0e6e-8d96-4235-ac5f-9f1dcc3600b0" ma:fieldId="{b78556a5-ab00-4a83-993a-9660bce6152c}" ma:taxonomyMulti="true" ma:sspId="3670c079-8b9c-4824-ae40-3b9cff66bbfa" ma:termSetId="12a82b95-0313-4ef6-8f09-a1fc7e7a52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093c87c62f4e2ea96105d295eed61a" ma:index="23" ma:taxonomy="true" ma:internalName="j5093c87c62f4e2ea96105d295eed61a" ma:taxonomyFieldName="GPMS_x0020_marking" ma:displayName="GPMS marking" ma:default="801;#Official|77462fb2-11a1-4cd5-8628-4e6081b9477e" ma:fieldId="{35093c87-c62f-4e2e-a961-05d295eed61a}" ma:sspId="3670c079-8b9c-4824-ae40-3b9cff66bbfa" ma:termSetId="1f343abd-db6c-4475-a574-cc7b5b5bdee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0169a-923b-41ac-982e-76cb1e36c5ab" elementFormDefault="qualified">
    <xsd:import namespace="http://schemas.microsoft.com/office/2006/documentManagement/types"/>
    <xsd:import namespace="http://schemas.microsoft.com/office/infopath/2007/PartnerControls"/>
    <xsd:element name="Owner" ma:index="3" nillable="true" ma:displayName="Owner" ma:list="UserInfo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b7532-e3ca-476b-a7af-f7cb57a9bce5" elementFormDefault="qualified">
    <xsd:import namespace="http://schemas.microsoft.com/office/2006/documentManagement/types"/>
    <xsd:import namespace="http://schemas.microsoft.com/office/infopath/2007/PartnerControls"/>
    <xsd:element name="Retention" ma:index="4" ma:displayName="Retention" ma:default="7 years" ma:internalName="Retention">
      <xsd:simpleType>
        <xsd:restriction base="dms:Choice">
          <xsd:enumeration value="6 months"/>
          <xsd:enumeration value="1 year"/>
          <xsd:enumeration value="3 years"/>
          <xsd:enumeration value="7 years"/>
          <xsd:enumeration value="12 years"/>
          <xsd:enumeration value="100 years"/>
        </xsd:restriction>
      </xsd:simpleType>
    </xsd:element>
    <xsd:element name="ArticleName" ma:index="10" nillable="true" ma:displayName="Name" ma:hidden="true" ma:internalName="Article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714ae-5cca-4d80-a049-b4b1f0ec46d0" elementFormDefault="qualified">
    <xsd:import namespace="http://schemas.microsoft.com/office/2006/documentManagement/types"/>
    <xsd:import namespace="http://schemas.microsoft.com/office/infopath/2007/PartnerControls"/>
    <xsd:element name="TaxCatchAllLabel" ma:index="11" nillable="true" ma:displayName="Taxonomy Catch All Column1" ma:description="" ma:hidden="true" ma:list="{52721013-1a77-43df-ac95-984a83b59650}" ma:internalName="TaxCatchAllLabel" ma:readOnly="true" ma:showField="CatchAllDataLabel" ma:web="59f2ac4d-bc1b-4a76-93f7-e962465fc5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description="" ma:hidden="true" ma:list="{52721013-1a77-43df-ac95-984a83b59650}" ma:internalName="TaxCatchAll" ma:showField="CatchAllData" ma:web="59f2ac4d-bc1b-4a76-93f7-e962465fc5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2ac4d-bc1b-4a76-93f7-e962465fc57b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684BC0-0884-46D1-8DC4-7305B77CA82E}"/>
</file>

<file path=customXml/itemProps2.xml><?xml version="1.0" encoding="utf-8"?>
<ds:datastoreItem xmlns:ds="http://schemas.openxmlformats.org/officeDocument/2006/customXml" ds:itemID="{44171E65-47FA-4568-A0C8-17705AC04AB1}"/>
</file>

<file path=customXml/itemProps3.xml><?xml version="1.0" encoding="utf-8"?>
<ds:datastoreItem xmlns:ds="http://schemas.openxmlformats.org/officeDocument/2006/customXml" ds:itemID="{2E8DF2C3-F0AC-4548-A1E4-F23644699D5A}"/>
</file>

<file path=customXml/itemProps4.xml><?xml version="1.0" encoding="utf-8"?>
<ds:datastoreItem xmlns:ds="http://schemas.openxmlformats.org/officeDocument/2006/customXml" ds:itemID="{73390157-DF1D-465B-BE10-BDF345B63AA1}"/>
</file>

<file path=customXml/itemProps5.xml><?xml version="1.0" encoding="utf-8"?>
<ds:datastoreItem xmlns:ds="http://schemas.openxmlformats.org/officeDocument/2006/customXml" ds:itemID="{3FE2BAD7-F4E3-4436-A5C9-3F6BECCCB411}"/>
</file>

<file path=docProps/app.xml><?xml version="1.0" encoding="utf-8"?>
<Properties xmlns="http://schemas.openxmlformats.org/officeDocument/2006/extended-properties" xmlns:vt="http://schemas.openxmlformats.org/officeDocument/2006/docPropsVTypes">
  <Template>EU Referendum powerpoint template</Template>
  <TotalTime>1949</TotalTime>
  <Words>595</Words>
  <Application>Microsoft Office PowerPoint</Application>
  <PresentationFormat>On-screen Show (4:3)</PresentationFormat>
  <Paragraphs>119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EC_Powerpoint</vt:lpstr>
      <vt:lpstr>Public Awareness  </vt:lpstr>
      <vt:lpstr>Campaign aim</vt:lpstr>
      <vt:lpstr>Creative</vt:lpstr>
      <vt:lpstr>Channels</vt:lpstr>
      <vt:lpstr>Booklet </vt:lpstr>
      <vt:lpstr>Timings</vt:lpstr>
      <vt:lpstr>Partnerships with range of organisations</vt:lpstr>
      <vt:lpstr>Partnerships</vt:lpstr>
      <vt:lpstr>Partnerships - PR</vt:lpstr>
      <vt:lpstr>15 - 17 year olds</vt:lpstr>
      <vt:lpstr>15 - 17 year olds</vt:lpstr>
      <vt:lpstr>Sarah Mackie Senior Officer - Communications  The Electoral Commission  Lothian Chambers,  59-63 George IV Bridge  Edinburgh  EH1 1RN       Tel:   0131 225 0204  E-Mail: smackie@electoralcommission.org.uk www.electoralcommission.org.uk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Scottish Parliament election 5 May 2016 and Referendum on the UK’s membership of the European Union</dc:title>
  <dc:creator>Jonathan Mitchell</dc:creator>
  <cp:lastModifiedBy>Sarah Mackie</cp:lastModifiedBy>
  <cp:revision>74</cp:revision>
  <cp:lastPrinted>2016-01-08T16:31:54Z</cp:lastPrinted>
  <dcterms:created xsi:type="dcterms:W3CDTF">2016-01-06T16:52:56Z</dcterms:created>
  <dcterms:modified xsi:type="dcterms:W3CDTF">2017-01-11T11:38:45Z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0x010100DBF22B2F9E624BBA857B72BB0A0E43030047A170BF56D84028BBD1AE15D54364B9007364DFDBE94BE54599771DBE1E767953</vt:lpwstr>
  </property>
  <property fmtid="{D5CDD505-2E9C-101B-9397-08002B2CF9AE}" pid="3" name="_dlc_DocIdItemGuid">
    <vt:lpwstr>a3307e5e-80b0-4d96-b291-bfa2a366b7f2</vt:lpwstr>
  </property>
  <property fmtid="{D5CDD505-2E9C-101B-9397-08002B2CF9AE}" pid="4" name="Financial_x0020_year">
    <vt:lpwstr/>
  </property>
  <property fmtid="{D5CDD505-2E9C-101B-9397-08002B2CF9AE}" pid="5" name="TaxKeyword">
    <vt:lpwstr/>
  </property>
  <property fmtid="{D5CDD505-2E9C-101B-9397-08002B2CF9AE}" pid="6" name="Audience1">
    <vt:lpwstr>1;#All staff|1a1e0e6e-8d96-4235-ac5f-9f1dcc3600b0</vt:lpwstr>
  </property>
  <property fmtid="{D5CDD505-2E9C-101B-9397-08002B2CF9AE}" pid="7" name="Countries">
    <vt:lpwstr>47;#Scotland|7896b347-8f24-42d4-9779-392f273074b5</vt:lpwstr>
  </property>
  <property fmtid="{D5CDD505-2E9C-101B-9397-08002B2CF9AE}" pid="8" name="ECSubject">
    <vt:lpwstr>57;#Public Awareness|0f9a05f9-0ce0-498d-884b-2e239996805b;#66;#Local government elections|5a21ae26-924a-4744-a4dc-0e03c1213209</vt:lpwstr>
  </property>
  <property fmtid="{D5CDD505-2E9C-101B-9397-08002B2CF9AE}" pid="9" name="TaxKeywordTaxHTField">
    <vt:lpwstr/>
  </property>
  <property fmtid="{D5CDD505-2E9C-101B-9397-08002B2CF9AE}" pid="10" name="GPMS_x0020_marking">
    <vt:lpwstr>801;#Official|77462fb2-11a1-4cd5-8628-4e6081b9477e</vt:lpwstr>
  </property>
  <property fmtid="{D5CDD505-2E9C-101B-9397-08002B2CF9AE}" pid="11" name="Calendar_x0020_Year">
    <vt:lpwstr>2471;#2017|e743382d-a956-4c3d-b21e-8f088efd99a3</vt:lpwstr>
  </property>
  <property fmtid="{D5CDD505-2E9C-101B-9397-08002B2CF9AE}" pid="12" name="GPMS marking">
    <vt:lpwstr>801</vt:lpwstr>
  </property>
  <property fmtid="{D5CDD505-2E9C-101B-9397-08002B2CF9AE}" pid="13" name="Calendar Year">
    <vt:lpwstr>2471</vt:lpwstr>
  </property>
  <property fmtid="{D5CDD505-2E9C-101B-9397-08002B2CF9AE}" pid="14" name="Financial year">
    <vt:lpwstr/>
  </property>
</Properties>
</file>