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68" r:id="rId7"/>
    <p:sldId id="271" r:id="rId8"/>
    <p:sldId id="272" r:id="rId9"/>
    <p:sldId id="273" r:id="rId10"/>
    <p:sldId id="277" r:id="rId11"/>
    <p:sldId id="274" r:id="rId12"/>
    <p:sldId id="279" r:id="rId13"/>
    <p:sldId id="275" r:id="rId14"/>
    <p:sldId id="276" r:id="rId15"/>
    <p:sldId id="270" r:id="rId16"/>
    <p:sldId id="280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86364" autoAdjust="0"/>
  </p:normalViewPr>
  <p:slideViewPr>
    <p:cSldViewPr>
      <p:cViewPr>
        <p:scale>
          <a:sx n="60" d="100"/>
          <a:sy n="60" d="100"/>
        </p:scale>
        <p:origin x="-3084" y="-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EE6A7-27B2-4B53-A6EB-42846B76FCC5}" type="datetimeFigureOut">
              <a:rPr lang="en-GB" smtClean="0"/>
              <a:pPr/>
              <a:t>11/01/2017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F08B2-541A-4DF3-86AA-8D4969117A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57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60EAD-8A3D-4E5B-8089-E5BEFC0351CE}" type="datetimeFigureOut">
              <a:rPr lang="en-GB" smtClean="0"/>
              <a:pPr/>
              <a:t>11/01/2017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93184-33D0-43C8-8889-0F6FBAFB1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35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B5DB-CD05-48F8-BCB0-4B715B19027D}" type="datetime1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EMB logo 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1403648" cy="1097062"/>
          </a:xfrm>
          <a:prstGeom prst="rect">
            <a:avLst/>
          </a:prstGeom>
        </p:spPr>
      </p:pic>
      <p:pic>
        <p:nvPicPr>
          <p:cNvPr id="1026" name="Picture 2" descr="englishEC-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0451" y="0"/>
            <a:ext cx="2263549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8E45-CBDF-4880-820D-537F498455A9}" type="datetime1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3593-5442-4147-BF45-E7A9EFC0F1F4}" type="datetime1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DB6C-594A-433A-BAAB-C97F8B806AFB}" type="datetime1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C6E-13D1-4DA4-B38E-9CA177E31736}" type="datetime1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F11E-4745-416D-8AC0-1F1ACD60DDA4}" type="datetime1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C605-8473-4B01-9AC9-B737422E7875}" type="datetime1">
              <a:rPr lang="en-GB" smtClean="0"/>
              <a:t>11/01/2017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AB1D-1A82-484F-9B8D-12AD61E47B27}" type="datetime1">
              <a:rPr lang="en-GB" smtClean="0"/>
              <a:t>11/01/2017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DBB-8A51-4235-86A4-A9400F5DE2D6}" type="datetime1">
              <a:rPr lang="en-GB" smtClean="0"/>
              <a:t>11/01/2017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E8D4-E935-4AE1-92CC-25900095AA45}" type="datetime1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A938-97CC-4C32-892F-8A0DB760481E}" type="datetime1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0CA4-63A8-4A8A-879C-BDFD41AC361F}" type="datetime1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0DC3-A28C-41F8-8341-BB28A719A3E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2738735"/>
          </a:xfrm>
        </p:spPr>
        <p:txBody>
          <a:bodyPr>
            <a:noAutofit/>
          </a:bodyPr>
          <a:lstStyle/>
          <a:p>
            <a:r>
              <a:rPr lang="en-GB" b="1" dirty="0"/>
              <a:t>Electoral registration and delivering the Scottish </a:t>
            </a:r>
            <a:r>
              <a:rPr lang="en-GB" b="1" dirty="0" smtClean="0"/>
              <a:t>local government elections </a:t>
            </a:r>
            <a:br>
              <a:rPr lang="en-GB" b="1" dirty="0" smtClean="0"/>
            </a:br>
            <a:r>
              <a:rPr lang="en-GB" b="1" dirty="0" smtClean="0"/>
              <a:t>4 May 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 lnSpcReduction="10000"/>
          </a:bodyPr>
          <a:lstStyle/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r>
              <a:rPr lang="en-GB" sz="2800" dirty="0" smtClean="0">
                <a:solidFill>
                  <a:schemeClr val="tx1"/>
                </a:solidFill>
              </a:rPr>
              <a:t>Ian Milton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SAA </a:t>
            </a:r>
            <a:r>
              <a:rPr lang="en-GB" sz="2800" dirty="0">
                <a:solidFill>
                  <a:schemeClr val="tx1"/>
                </a:solidFill>
              </a:rPr>
              <a:t>Electoral Registration Committee</a:t>
            </a:r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71600" y="51571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0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 smtClean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 fontScale="62500" lnSpcReduction="20000"/>
          </a:bodyPr>
          <a:lstStyle/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Ian H Milton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Chairman SAA Electoral Registration Committee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Member of Electoral Management Board for Scotland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Grampian Assessor &amp; Electoral Registration Officer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01224 664330         imilton@grampian-vjb.gov.uk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08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08930"/>
          </a:xfrm>
        </p:spPr>
        <p:txBody>
          <a:bodyPr>
            <a:normAutofit fontScale="90000"/>
          </a:bodyPr>
          <a:lstStyle/>
          <a:p>
            <a:r>
              <a:rPr lang="en-GB" sz="2200" dirty="0" smtClean="0"/>
              <a:t>A few thoughts – reproduced by kind permission of the Private Eye magazine and David Ziggy Greene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4098" name="Picture 2" descr="C:\Users\ihm\AppData\Local\Microsoft\Windows\Temporary Internet Files\Content.Outlook\ESZPBE3V\Sceneheard ballots_1418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6890"/>
            <a:ext cx="8133255" cy="417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5-Point Star 7"/>
          <p:cNvSpPr/>
          <p:nvPr/>
        </p:nvSpPr>
        <p:spPr>
          <a:xfrm>
            <a:off x="6629183" y="958279"/>
            <a:ext cx="216024" cy="1943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4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 smtClean="0"/>
              <a:t>Key issues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R</a:t>
            </a:r>
            <a:r>
              <a:rPr lang="en-GB" dirty="0" smtClean="0">
                <a:solidFill>
                  <a:prstClr val="black"/>
                </a:solidFill>
              </a:rPr>
              <a:t>egisters </a:t>
            </a:r>
            <a:r>
              <a:rPr lang="en-GB" dirty="0">
                <a:solidFill>
                  <a:prstClr val="black"/>
                </a:solidFill>
              </a:rPr>
              <a:t>and election planning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15, 16 &amp; 17 yr olds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Timeline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Absent votes</a:t>
            </a:r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9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/>
              <a:t>R</a:t>
            </a:r>
            <a:r>
              <a:rPr lang="en-GB" b="1" dirty="0" smtClean="0"/>
              <a:t>egisters and election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/>
          </a:bodyPr>
          <a:lstStyle/>
          <a:p>
            <a:pPr lvl="0" algn="l"/>
            <a:r>
              <a:rPr lang="en-GB" sz="2800" b="1" u="sng" dirty="0">
                <a:solidFill>
                  <a:prstClr val="black"/>
                </a:solidFill>
              </a:rPr>
              <a:t>1 December </a:t>
            </a:r>
            <a:r>
              <a:rPr lang="en-GB" sz="2800" b="1" u="sng" dirty="0" smtClean="0">
                <a:solidFill>
                  <a:prstClr val="black"/>
                </a:solidFill>
              </a:rPr>
              <a:t>2016</a:t>
            </a:r>
            <a:endParaRPr lang="en-GB" sz="2800" b="1" u="sng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</a:rPr>
              <a:t>Grampian LG electorate </a:t>
            </a:r>
            <a:r>
              <a:rPr lang="en-GB" sz="1800" dirty="0" smtClean="0">
                <a:solidFill>
                  <a:prstClr val="black"/>
                </a:solidFill>
              </a:rPr>
              <a:t>increased </a:t>
            </a:r>
            <a:r>
              <a:rPr lang="en-GB" sz="1800" dirty="0">
                <a:solidFill>
                  <a:prstClr val="black"/>
                </a:solidFill>
              </a:rPr>
              <a:t>by </a:t>
            </a:r>
            <a:r>
              <a:rPr lang="en-GB" sz="1800" dirty="0" smtClean="0">
                <a:solidFill>
                  <a:prstClr val="black"/>
                </a:solidFill>
              </a:rPr>
              <a:t>1% </a:t>
            </a:r>
            <a:r>
              <a:rPr lang="en-GB" sz="1800" dirty="0">
                <a:solidFill>
                  <a:prstClr val="black"/>
                </a:solidFill>
              </a:rPr>
              <a:t>from </a:t>
            </a:r>
            <a:r>
              <a:rPr lang="en-GB" sz="1800" dirty="0" smtClean="0">
                <a:solidFill>
                  <a:prstClr val="black"/>
                </a:solidFill>
              </a:rPr>
              <a:t>435k </a:t>
            </a:r>
            <a:r>
              <a:rPr lang="en-GB" sz="1800" dirty="0">
                <a:solidFill>
                  <a:prstClr val="black"/>
                </a:solidFill>
              </a:rPr>
              <a:t>to </a:t>
            </a:r>
            <a:r>
              <a:rPr lang="en-GB" sz="1800" dirty="0" smtClean="0">
                <a:solidFill>
                  <a:prstClr val="black"/>
                </a:solidFill>
              </a:rPr>
              <a:t>439k (1/12/15 reduced by 2%)</a:t>
            </a:r>
            <a:endParaRPr lang="en-GB" sz="1800" dirty="0">
              <a:solidFill>
                <a:prstClr val="black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</a:rPr>
              <a:t>  2016 </a:t>
            </a:r>
            <a:r>
              <a:rPr lang="en-GB" sz="1800" dirty="0">
                <a:solidFill>
                  <a:prstClr val="black"/>
                </a:solidFill>
              </a:rPr>
              <a:t>canvass 	</a:t>
            </a:r>
            <a:endParaRPr lang="en-GB" sz="1800" dirty="0" smtClean="0">
              <a:solidFill>
                <a:prstClr val="black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</a:rPr>
              <a:t>Second full IER canvass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</a:rPr>
              <a:t>2 </a:t>
            </a:r>
            <a:r>
              <a:rPr lang="en-GB" sz="1800" dirty="0">
                <a:solidFill>
                  <a:prstClr val="black"/>
                </a:solidFill>
              </a:rPr>
              <a:t>stage process </a:t>
            </a:r>
            <a:r>
              <a:rPr lang="en-GB" sz="1800" dirty="0" smtClean="0">
                <a:solidFill>
                  <a:prstClr val="black"/>
                </a:solidFill>
              </a:rPr>
              <a:t>	- Stage </a:t>
            </a:r>
            <a:r>
              <a:rPr lang="en-GB" sz="1800" dirty="0">
                <a:solidFill>
                  <a:prstClr val="black"/>
                </a:solidFill>
              </a:rPr>
              <a:t>1 Household </a:t>
            </a:r>
            <a:r>
              <a:rPr lang="en-GB" sz="1800" dirty="0" smtClean="0">
                <a:solidFill>
                  <a:prstClr val="black"/>
                </a:solidFill>
              </a:rPr>
              <a:t>info/deletions/reviews</a:t>
            </a:r>
            <a:endParaRPr lang="en-GB" sz="1800" dirty="0">
              <a:solidFill>
                <a:prstClr val="black"/>
              </a:solidFill>
            </a:endParaRPr>
          </a:p>
          <a:p>
            <a:pPr lvl="0" algn="l"/>
            <a:r>
              <a:rPr lang="en-GB" sz="1800" dirty="0">
                <a:solidFill>
                  <a:prstClr val="black"/>
                </a:solidFill>
              </a:rPr>
              <a:t>		</a:t>
            </a:r>
            <a:r>
              <a:rPr lang="en-GB" sz="1800" dirty="0" smtClean="0">
                <a:solidFill>
                  <a:prstClr val="black"/>
                </a:solidFill>
              </a:rPr>
              <a:t>	- </a:t>
            </a:r>
            <a:r>
              <a:rPr lang="en-GB" sz="1800" dirty="0">
                <a:solidFill>
                  <a:prstClr val="black"/>
                </a:solidFill>
              </a:rPr>
              <a:t>Stage 2 Registration of new electors</a:t>
            </a:r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5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 smtClean="0"/>
              <a:t>Registers and election planning - electorate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/>
          </a:bodyPr>
          <a:lstStyle/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975" y="3645024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9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 smtClean="0"/>
              <a:t>Registers and election planning – postal voters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/>
          </a:bodyPr>
          <a:lstStyle/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645024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4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prstClr val="black"/>
                </a:solidFill>
              </a:rPr>
              <a:t>15, 16 &amp; 17 yr olds</a:t>
            </a:r>
            <a:endParaRPr lang="en-GB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Engagement, registration and verification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Election </a:t>
            </a:r>
            <a:r>
              <a:rPr lang="en-GB" dirty="0">
                <a:solidFill>
                  <a:prstClr val="black"/>
                </a:solidFill>
              </a:rPr>
              <a:t>registers – no attainment age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Absent voter lists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Supply of registers</a:t>
            </a:r>
            <a:endParaRPr lang="en-GB" dirty="0">
              <a:solidFill>
                <a:prstClr val="black"/>
              </a:solidFill>
            </a:endParaRPr>
          </a:p>
          <a:p>
            <a:pPr lvl="0" algn="l"/>
            <a:r>
              <a:rPr lang="en-GB" sz="2200" dirty="0">
                <a:solidFill>
                  <a:prstClr val="black"/>
                </a:solidFill>
              </a:rPr>
              <a:t>	</a:t>
            </a:r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4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endParaRPr lang="en-GB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712968" cy="2664296"/>
          </a:xfrm>
        </p:spPr>
        <p:txBody>
          <a:bodyPr>
            <a:normAutofit/>
          </a:bodyPr>
          <a:lstStyle/>
          <a:p>
            <a:pPr lvl="0" algn="l"/>
            <a:r>
              <a:rPr lang="en-GB" sz="2200" dirty="0">
                <a:solidFill>
                  <a:prstClr val="black"/>
                </a:solidFill>
              </a:rPr>
              <a:t>	</a:t>
            </a:r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-4429000" y="-15546587"/>
            <a:ext cx="10775562" cy="22404587"/>
            <a:chOff x="-4015" y="-11493"/>
            <a:chExt cx="11603" cy="24125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-4015" y="-11493"/>
              <a:ext cx="11249" cy="23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5325"/>
              <a:ext cx="3438" cy="7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1845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prstClr val="black"/>
                </a:solidFill>
              </a:rPr>
              <a:t>Timeline</a:t>
            </a:r>
            <a:endParaRPr lang="en-GB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573016"/>
            <a:ext cx="8712968" cy="2952328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EMB Convener Directions – consistency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All Scotland common deadline for first tranche of postal votes 29 March 2017 (SIENA registration application deadline).</a:t>
            </a:r>
            <a:endParaRPr lang="en-GB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A</a:t>
            </a:r>
            <a:r>
              <a:rPr lang="en-GB" dirty="0" smtClean="0">
                <a:solidFill>
                  <a:prstClr val="black"/>
                </a:solidFill>
              </a:rPr>
              <a:t>ll </a:t>
            </a:r>
            <a:r>
              <a:rPr lang="en-GB" dirty="0">
                <a:solidFill>
                  <a:prstClr val="black"/>
                </a:solidFill>
              </a:rPr>
              <a:t>Scotland common date for s</a:t>
            </a:r>
            <a:r>
              <a:rPr lang="en-GB" dirty="0" smtClean="0">
                <a:solidFill>
                  <a:prstClr val="black"/>
                </a:solidFill>
              </a:rPr>
              <a:t>econd interim election notice of alteration (SIENA) –  7 April 2017 = E-17 EROs / E-16 ROs.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Easter Monday 17 April – final registration application deadline.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Wednesday 26 April </a:t>
            </a:r>
            <a:r>
              <a:rPr lang="en-GB" dirty="0">
                <a:solidFill>
                  <a:prstClr val="black"/>
                </a:solidFill>
              </a:rPr>
              <a:t>– </a:t>
            </a:r>
            <a:r>
              <a:rPr lang="en-GB" dirty="0" smtClean="0">
                <a:solidFill>
                  <a:prstClr val="black"/>
                </a:solidFill>
              </a:rPr>
              <a:t>Final notice of alteration published – Registers finalised.</a:t>
            </a:r>
            <a:endParaRPr lang="en-GB" dirty="0">
              <a:solidFill>
                <a:prstClr val="black"/>
              </a:solidFill>
            </a:endParaRPr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8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prstClr val="black"/>
                </a:solidFill>
              </a:rPr>
              <a:t>Absent votes</a:t>
            </a:r>
            <a:endParaRPr lang="en-GB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573016"/>
            <a:ext cx="8712968" cy="2952328"/>
          </a:xfrm>
        </p:spPr>
        <p:txBody>
          <a:bodyPr>
            <a:normAutofit fontScale="70000" lnSpcReduction="2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</a:rPr>
              <a:t>Postal – cancellation/amendment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</a:rPr>
              <a:t>Proxy – proxy </a:t>
            </a:r>
            <a:r>
              <a:rPr lang="en-GB" sz="3000" dirty="0" smtClean="0">
                <a:solidFill>
                  <a:prstClr val="black"/>
                </a:solidFill>
              </a:rPr>
              <a:t>appointments – must be registered</a:t>
            </a:r>
            <a:endParaRPr lang="en-GB" sz="30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</a:rPr>
              <a:t>Emergency Proxy</a:t>
            </a:r>
          </a:p>
          <a:p>
            <a:pPr lvl="0" algn="l"/>
            <a:r>
              <a:rPr lang="en-GB" sz="3000" dirty="0">
                <a:solidFill>
                  <a:prstClr val="black"/>
                </a:solidFill>
              </a:rPr>
              <a:t>	</a:t>
            </a:r>
            <a:r>
              <a:rPr lang="en-GB" sz="3000" dirty="0" smtClean="0">
                <a:solidFill>
                  <a:prstClr val="black"/>
                </a:solidFill>
              </a:rPr>
              <a:t>Medical (disability)</a:t>
            </a:r>
          </a:p>
          <a:p>
            <a:pPr lvl="0" algn="l"/>
            <a:r>
              <a:rPr lang="en-GB" sz="3000" dirty="0">
                <a:solidFill>
                  <a:prstClr val="black"/>
                </a:solidFill>
              </a:rPr>
              <a:t>	</a:t>
            </a:r>
            <a:r>
              <a:rPr lang="en-GB" sz="3000" dirty="0" smtClean="0">
                <a:solidFill>
                  <a:prstClr val="black"/>
                </a:solidFill>
              </a:rPr>
              <a:t>AND</a:t>
            </a:r>
          </a:p>
          <a:p>
            <a:pPr lvl="0" algn="l"/>
            <a:r>
              <a:rPr lang="en-GB" sz="3000" dirty="0">
                <a:solidFill>
                  <a:prstClr val="black"/>
                </a:solidFill>
              </a:rPr>
              <a:t>	</a:t>
            </a:r>
            <a:r>
              <a:rPr lang="en-GB" sz="3000" dirty="0" smtClean="0">
                <a:solidFill>
                  <a:prstClr val="black"/>
                </a:solidFill>
              </a:rPr>
              <a:t>Occupation/Service/Employment</a:t>
            </a:r>
            <a:endParaRPr lang="en-GB" sz="30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</a:rPr>
              <a:t>Rejected postal votes – data to ERO </a:t>
            </a:r>
            <a:r>
              <a:rPr lang="en-GB" sz="3000" dirty="0" smtClean="0">
                <a:solidFill>
                  <a:prstClr val="black"/>
                </a:solidFill>
              </a:rPr>
              <a:t>before </a:t>
            </a:r>
            <a:r>
              <a:rPr lang="en-GB" sz="3000" dirty="0">
                <a:solidFill>
                  <a:prstClr val="black"/>
                </a:solidFill>
              </a:rPr>
              <a:t>sealing </a:t>
            </a:r>
            <a:r>
              <a:rPr lang="en-GB" sz="3000" dirty="0" smtClean="0">
                <a:solidFill>
                  <a:prstClr val="black"/>
                </a:solidFill>
              </a:rPr>
              <a:t>ready for 6 week chase up and canvass from 1 July</a:t>
            </a:r>
            <a:endParaRPr lang="en-GB" sz="3000" dirty="0">
              <a:solidFill>
                <a:prstClr val="black"/>
              </a:solidFill>
            </a:endParaRPr>
          </a:p>
          <a:p>
            <a:pPr lvl="0" algn="l"/>
            <a:r>
              <a:rPr lang="en-GB" sz="2200" dirty="0">
                <a:solidFill>
                  <a:prstClr val="black"/>
                </a:solidFill>
              </a:rPr>
              <a:t>	</a:t>
            </a:r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DC3-A28C-41F8-8341-BB28A719A3E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5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UK wide</TermName>
          <TermId xmlns="http://schemas.microsoft.com/office/infopath/2007/PartnerControls">6834a7d2-fb91-47b3-99a3-3181df52306f</TermId>
        </TermInfo>
      </Terms>
    </b9ca678d06974d1b9a589aa70f41520a>
    <Owner xmlns="bc90169a-923b-41ac-982e-76cb1e36c5ab">
      <UserInfo>
        <DisplayName>Sarah Mackie</DisplayName>
        <AccountId>179</AccountId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2</Value>
      <Value>1</Value>
      <Value>55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Electoral registration</TermName>
          <TermId xmlns="http://schemas.microsoft.com/office/infopath/2007/PartnerControls">a132e8c0-17a9-47ae-8278-73ed169518fe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FNCT-146-2094</_dlc_DocId>
    <_dlc_DocIdUrl xmlns="59f2ac4d-bc1b-4a76-93f7-e962465fc57b">
      <Url>http://skynet/dm/Functions/ta/_layouts/DocIdRedir.aspx?ID=FNCT-146-2094</Url>
      <Description>FNCT-146-2094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DBF22B2F9E624BBA857B72BB0A0E43030038DD10CDFDB54D58901FE92A262F7B140022718598DAA3FA4EA60E4A828E088C75" ma:contentTypeVersion="627" ma:contentTypeDescription="Presentation Content Type" ma:contentTypeScope="" ma:versionID="2db022e33ebead3132231a6c0e3dce5c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140bae42786872b784555ea390f32c70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4:Retention"/>
                <xsd:element ref="ns3:Owner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readOnly="false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readOnly="false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readOnly="false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readOnly="false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ner" ma:index="26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  <xsd:element name="Retention" ma:index="25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670c079-8b9c-4824-ae40-3b9cff66bbfa" ContentTypeId="0x010100DBF22B2F9E624BBA857B72BB0A0E43030038DD10CDFDB54D58901FE92A262F7B14" PreviousValue="false"/>
</file>

<file path=customXml/itemProps1.xml><?xml version="1.0" encoding="utf-8"?>
<ds:datastoreItem xmlns:ds="http://schemas.openxmlformats.org/officeDocument/2006/customXml" ds:itemID="{E5AE8F2C-0F9E-458E-8BBD-AF4842F652FB}">
  <ds:schemaRefs>
    <ds:schemaRef ds:uri="bc90169a-923b-41ac-982e-76cb1e36c5ab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59f2ac4d-bc1b-4a76-93f7-e962465fc57b"/>
    <ds:schemaRef ds:uri="http://schemas.microsoft.com/office/2006/documentManagement/types"/>
    <ds:schemaRef ds:uri="9c5b7532-e3ca-476b-a7af-f7cb57a9bce5"/>
    <ds:schemaRef ds:uri="baee7444-1920-4882-a7e4-354e0bb124a7"/>
    <ds:schemaRef ds:uri="http://purl.org/dc/terms/"/>
    <ds:schemaRef ds:uri="http://schemas.microsoft.com/office/2006/metadata/properties"/>
    <ds:schemaRef ds:uri="e67714ae-5cca-4d80-a049-b4b1f0ec46d0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06963D6-3D9C-461D-8F09-7D5CBA6FDA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E1FE3D-4FF3-4CCA-9509-ADDC7DD972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5476CCB-DB9C-4250-8F28-DE2E27FAA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ee7444-1920-4882-a7e4-354e0bb124a7"/>
    <ds:schemaRef ds:uri="bc90169a-923b-41ac-982e-76cb1e36c5ab"/>
    <ds:schemaRef ds:uri="9c5b7532-e3ca-476b-a7af-f7cb57a9bce5"/>
    <ds:schemaRef ds:uri="e67714ae-5cca-4d80-a049-b4b1f0ec46d0"/>
    <ds:schemaRef ds:uri="59f2ac4d-bc1b-4a76-93f7-e962465fc5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63E1BE1-381A-4F26-AE32-5B29BC26486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2297</TotalTime>
  <Words>237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Electoral registration and delivering the Scottish local government elections  4 May 2017</vt:lpstr>
      <vt:lpstr>Key issues</vt:lpstr>
      <vt:lpstr>Registers and election planning</vt:lpstr>
      <vt:lpstr>Registers and election planning - electorate</vt:lpstr>
      <vt:lpstr>Registers and election planning – postal voters</vt:lpstr>
      <vt:lpstr>15, 16 &amp; 17 yr olds</vt:lpstr>
      <vt:lpstr>PowerPoint Presentation</vt:lpstr>
      <vt:lpstr>Timeline</vt:lpstr>
      <vt:lpstr>Absent votes</vt:lpstr>
      <vt:lpstr>Questions?</vt:lpstr>
      <vt:lpstr>A few thoughts – reproduced by kind permission of the Private Eye magazine and David Ziggy Greene</vt:lpstr>
    </vt:vector>
  </TitlesOfParts>
  <Company>City of Edinburgh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Electoral Events in 2014/15</dc:title>
  <dc:creator>Chris Highcock</dc:creator>
  <cp:lastModifiedBy>Lindsey Hamilton</cp:lastModifiedBy>
  <cp:revision>171</cp:revision>
  <cp:lastPrinted>2014-06-03T13:52:29Z</cp:lastPrinted>
  <dcterms:created xsi:type="dcterms:W3CDTF">2013-11-07T13:23:19Z</dcterms:created>
  <dcterms:modified xsi:type="dcterms:W3CDTF">2017-01-11T13:52:43Z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0x010100DBF22B2F9E624BBA857B72BB0A0E43030038DD10CDFDB54D58901FE92A262F7B140022718598DAA3FA4EA60E4A828E088C75</vt:lpwstr>
  </property>
  <property fmtid="{D5CDD505-2E9C-101B-9397-08002B2CF9AE}" pid="4" name="_dlc_DocIdItemGuid">
    <vt:lpwstr>7d7e8586-71c5-4d4f-ae33-006b46aeecf2</vt:lpwstr>
  </property>
  <property fmtid="{D5CDD505-2E9C-101B-9397-08002B2CF9AE}" pid="5" name="Financial_x0020_year">
    <vt:lpwstr/>
  </property>
  <property fmtid="{D5CDD505-2E9C-101B-9397-08002B2CF9AE}" pid="6" name="Audience1">
    <vt:lpwstr>1;#All staff|1a1e0e6e-8d96-4235-ac5f-9f1dcc3600b0</vt:lpwstr>
  </property>
  <property fmtid="{D5CDD505-2E9C-101B-9397-08002B2CF9AE}" pid="7" name="Countries">
    <vt:lpwstr>2;#UK wide|6834a7d2-fb91-47b3-99a3-3181df52306f</vt:lpwstr>
  </property>
  <property fmtid="{D5CDD505-2E9C-101B-9397-08002B2CF9AE}" pid="8" name="TaxKeyword">
    <vt:lpwstr/>
  </property>
  <property fmtid="{D5CDD505-2E9C-101B-9397-08002B2CF9AE}" pid="9" name="ECSubject">
    <vt:lpwstr>55;#Electoral registration|a132e8c0-17a9-47ae-8278-73ed169518fe</vt:lpwstr>
  </property>
  <property fmtid="{D5CDD505-2E9C-101B-9397-08002B2CF9AE}" pid="10" name="GPMS marking">
    <vt:lpwstr>801;#Official|77462fb2-11a1-4cd5-8628-4e6081b9477e</vt:lpwstr>
  </property>
  <property fmtid="{D5CDD505-2E9C-101B-9397-08002B2CF9AE}" pid="11" name="Calendar Year">
    <vt:lpwstr>2471;#2017|e743382d-a956-4c3d-b21e-8f088efd99a3</vt:lpwstr>
  </property>
  <property fmtid="{D5CDD505-2E9C-101B-9397-08002B2CF9AE}" pid="12" name="TaxKeywordTaxHTField">
    <vt:lpwstr/>
  </property>
  <property fmtid="{D5CDD505-2E9C-101B-9397-08002B2CF9AE}" pid="13" name="Financial year">
    <vt:lpwstr/>
  </property>
</Properties>
</file>