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4.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25.xml" ContentType="application/vnd.openxmlformats-officedocument.presentationml.slide+xml"/>
  <Override PartName="/ppt/slides/slide24.xml" ContentType="application/vnd.openxmlformats-officedocument.presentationml.slide+xml"/>
  <Override PartName="/ppt/slides/slide23.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13.xml" ContentType="application/vnd.openxmlformats-officedocument.presentationml.slide+xml"/>
  <Override PartName="/ppt/slides/slide10.xml" ContentType="application/vnd.openxmlformats-officedocument.presentationml.slide+xml"/>
  <Override PartName="/ppt/slides/slide8.xml" ContentType="application/vnd.openxmlformats-officedocument.presentationml.slide+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9.xml" ContentType="application/vnd.openxmlformats-officedocument.presentationml.slide+xml"/>
  <Override PartName="/ppt/slides/slide5.xml" ContentType="application/vnd.openxmlformats-officedocument.presentationml.slide+xml"/>
  <Override PartName="/ppt/slides/slide7.xml" ContentType="application/vnd.openxmlformats-officedocument.presentationml.slide+xml"/>
  <Override PartName="/ppt/slides/slide4.xml" ContentType="application/vnd.openxmlformats-officedocument.presentationml.slide+xml"/>
  <Override PartName="/ppt/slides/slide6.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Layouts/slideLayout10.xml" ContentType="application/vnd.openxmlformats-officedocument.presentationml.slideLayout+xml"/>
  <Override PartName="/ppt/notesSlides/notesSlide1.xml" ContentType="application/vnd.openxmlformats-officedocument.presentationml.notesSlide+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tableStyles.xml" ContentType="application/vnd.openxmlformats-officedocument.presentationml.tableStyles+xml"/>
  <Override PartName="/ppt/presProps.xml" ContentType="application/vnd.openxmlformats-officedocument.presentationml.presProp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customXml/itemProps4.xml" ContentType="application/vnd.openxmlformats-officedocument.customXmlProperties+xml"/>
  <Override PartName="/customXml/itemProps3.xml" ContentType="application/vnd.openxmlformats-officedocument.customXml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5.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365" r:id="rId2"/>
    <p:sldId id="367" r:id="rId3"/>
    <p:sldId id="368" r:id="rId4"/>
    <p:sldId id="369" r:id="rId5"/>
    <p:sldId id="370" r:id="rId6"/>
    <p:sldId id="371" r:id="rId7"/>
    <p:sldId id="372" r:id="rId8"/>
    <p:sldId id="376" r:id="rId9"/>
    <p:sldId id="377" r:id="rId10"/>
    <p:sldId id="384" r:id="rId11"/>
    <p:sldId id="385" r:id="rId12"/>
    <p:sldId id="386" r:id="rId13"/>
    <p:sldId id="387" r:id="rId14"/>
    <p:sldId id="378" r:id="rId15"/>
    <p:sldId id="383" r:id="rId16"/>
    <p:sldId id="382" r:id="rId17"/>
    <p:sldId id="381" r:id="rId18"/>
    <p:sldId id="380" r:id="rId19"/>
    <p:sldId id="379" r:id="rId20"/>
    <p:sldId id="375" r:id="rId21"/>
    <p:sldId id="374" r:id="rId22"/>
    <p:sldId id="373" r:id="rId23"/>
    <p:sldId id="355" r:id="rId24"/>
    <p:sldId id="356" r:id="rId25"/>
    <p:sldId id="357" r:id="rId26"/>
    <p:sldId id="358" r:id="rId27"/>
    <p:sldId id="359" r:id="rId28"/>
    <p:sldId id="360" r:id="rId29"/>
    <p:sldId id="361" r:id="rId30"/>
    <p:sldId id="362" r:id="rId31"/>
    <p:sldId id="363" r:id="rId32"/>
    <p:sldId id="364"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4615" autoAdjust="0"/>
    <p:restoredTop sz="86364" autoAdjust="0"/>
  </p:normalViewPr>
  <p:slideViewPr>
    <p:cSldViewPr>
      <p:cViewPr varScale="1">
        <p:scale>
          <a:sx n="64" d="100"/>
          <a:sy n="64" d="100"/>
        </p:scale>
        <p:origin x="924" y="72"/>
      </p:cViewPr>
      <p:guideLst>
        <p:guide orient="horz" pos="2160"/>
        <p:guide pos="2880"/>
      </p:guideLst>
    </p:cSldViewPr>
  </p:slideViewPr>
  <p:outlineViewPr>
    <p:cViewPr>
      <p:scale>
        <a:sx n="33" d="100"/>
        <a:sy n="33" d="100"/>
      </p:scale>
      <p:origin x="0" y="11664"/>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customXml" Target="../customXml/item1.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customXml" Target="../customXml/item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40" Type="http://schemas.openxmlformats.org/officeDocument/2006/relationships/customXml" Target="../customXml/item2.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43" Type="http://schemas.openxmlformats.org/officeDocument/2006/relationships/customXml" Target="../customXml/item5.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844E174-1FB5-48B5-B8DD-A76568989C61}" type="datetimeFigureOut">
              <a:rPr lang="en-GB" smtClean="0"/>
              <a:pPr/>
              <a:t>09/01/2017</a:t>
            </a:fld>
            <a:endParaRPr lang="en-GB"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C72ED55-D200-466A-818A-8140908D75CF}" type="slidenum">
              <a:rPr lang="en-GB" smtClean="0"/>
              <a:pPr/>
              <a:t>‹#›</a:t>
            </a:fld>
            <a:endParaRPr lang="en-GB" dirty="0"/>
          </a:p>
        </p:txBody>
      </p:sp>
    </p:spTree>
    <p:extLst>
      <p:ext uri="{BB962C8B-B14F-4D97-AF65-F5344CB8AC3E}">
        <p14:creationId xmlns:p14="http://schemas.microsoft.com/office/powerpoint/2010/main" val="5122523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FC72ED55-D200-466A-818A-8140908D75CF}" type="slidenum">
              <a:rPr lang="en-GB" smtClean="0"/>
              <a:pPr/>
              <a:t>10</a:t>
            </a:fld>
            <a:endParaRPr lang="en-GB" dirty="0"/>
          </a:p>
        </p:txBody>
      </p:sp>
    </p:spTree>
    <p:extLst>
      <p:ext uri="{BB962C8B-B14F-4D97-AF65-F5344CB8AC3E}">
        <p14:creationId xmlns:p14="http://schemas.microsoft.com/office/powerpoint/2010/main" val="182151564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8426988A-1214-4E21-A2C9-DCD3BEEB84DE}" type="datetimeFigureOut">
              <a:rPr lang="en-GB" smtClean="0"/>
              <a:pPr/>
              <a:t>09/01/2017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00F8106-015C-45A5-BD1B-55B172569BF4}" type="slidenum">
              <a:rPr lang="en-GB" smtClean="0"/>
              <a:pPr/>
              <a:t>‹#›</a:t>
            </a:fld>
            <a:endParaRPr lang="en-GB" dirty="0"/>
          </a:p>
        </p:txBody>
      </p:sp>
      <p:pic>
        <p:nvPicPr>
          <p:cNvPr id="10" name="Picture 9"/>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524328" y="0"/>
            <a:ext cx="1619672" cy="980728"/>
          </a:xfrm>
          <a:prstGeom prst="rect">
            <a:avLst/>
          </a:prstGeom>
          <a:noFill/>
        </p:spPr>
      </p:pic>
      <p:pic>
        <p:nvPicPr>
          <p:cNvPr id="11" name="Picture 10"/>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43608" cy="90872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26988A-1214-4E21-A2C9-DCD3BEEB84DE}" type="datetimeFigureOut">
              <a:rPr lang="en-GB" smtClean="0"/>
              <a:pPr/>
              <a:t>09/01/2017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00F8106-015C-45A5-BD1B-55B172569BF4}" type="slidenum">
              <a:rPr lang="en-GB" smtClean="0"/>
              <a:pPr/>
              <a:t>‹#›</a:t>
            </a:fld>
            <a:endParaRPr lang="en-GB" dirty="0"/>
          </a:p>
        </p:txBody>
      </p:sp>
      <p:pic>
        <p:nvPicPr>
          <p:cNvPr id="7" name="Picture 6"/>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0"/>
            <a:ext cx="1691680" cy="1052736"/>
          </a:xfrm>
          <a:prstGeom prst="rect">
            <a:avLst/>
          </a:prstGeom>
          <a:noFill/>
        </p:spPr>
      </p:pic>
      <p:pic>
        <p:nvPicPr>
          <p:cNvPr id="8" name="Picture 7"/>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43608" cy="908720"/>
          </a:xfrm>
          <a:prstGeom prst="rect">
            <a:avLst/>
          </a:prstGeom>
          <a:noFill/>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26988A-1214-4E21-A2C9-DCD3BEEB84DE}" type="datetimeFigureOut">
              <a:rPr lang="en-GB" smtClean="0"/>
              <a:pPr/>
              <a:t>09/01/2017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00F8106-015C-45A5-BD1B-55B172569BF4}" type="slidenum">
              <a:rPr lang="en-GB" smtClean="0"/>
              <a:pPr/>
              <a:t>‹#›</a:t>
            </a:fld>
            <a:endParaRPr lang="en-GB" dirty="0"/>
          </a:p>
        </p:txBody>
      </p:sp>
      <p:pic>
        <p:nvPicPr>
          <p:cNvPr id="7" name="Picture 6"/>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0"/>
            <a:ext cx="1691680" cy="1052736"/>
          </a:xfrm>
          <a:prstGeom prst="rect">
            <a:avLst/>
          </a:prstGeom>
          <a:noFill/>
        </p:spPr>
      </p:pic>
      <p:pic>
        <p:nvPicPr>
          <p:cNvPr id="8" name="Picture 7"/>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43608" cy="908720"/>
          </a:xfrm>
          <a:prstGeom prst="rect">
            <a:avLst/>
          </a:prstGeom>
          <a:noFill/>
        </p:spPr>
      </p:pic>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GB"/>
          </a:p>
        </p:txBody>
      </p:sp>
      <p:sp>
        <p:nvSpPr>
          <p:cNvPr id="3" name="Table Placeholder 2"/>
          <p:cNvSpPr>
            <a:spLocks noGrp="1"/>
          </p:cNvSpPr>
          <p:nvPr>
            <p:ph type="tbl" idx="1"/>
          </p:nvPr>
        </p:nvSpPr>
        <p:spPr>
          <a:xfrm>
            <a:off x="457200" y="1600200"/>
            <a:ext cx="8229600" cy="4525963"/>
          </a:xfrm>
        </p:spPr>
        <p:txBody>
          <a:bodyPr/>
          <a:lstStyle/>
          <a:p>
            <a:pPr lvl="0"/>
            <a:endParaRPr lang="en-GB" noProof="0" smtClean="0"/>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fld id="{9D4331C8-D621-405F-BE13-B2CC318891BF}" type="slidenum">
              <a:rPr lang="en-US" altLang="en-US">
                <a:solidFill>
                  <a:srgbClr val="000000"/>
                </a:solidFill>
              </a:rPr>
              <a:pPr/>
              <a:t>‹#›</a:t>
            </a:fld>
            <a:endParaRPr lang="en-US" altLang="en-US">
              <a:solidFill>
                <a:srgbClr val="000000"/>
              </a:solidFill>
            </a:endParaRPr>
          </a:p>
        </p:txBody>
      </p:sp>
      <p:pic>
        <p:nvPicPr>
          <p:cNvPr id="7" name="Picture 6"/>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0"/>
            <a:ext cx="1691680" cy="1052736"/>
          </a:xfrm>
          <a:prstGeom prst="rect">
            <a:avLst/>
          </a:prstGeom>
          <a:noFill/>
        </p:spPr>
      </p:pic>
      <p:pic>
        <p:nvPicPr>
          <p:cNvPr id="8" name="Picture 7"/>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43608" cy="908720"/>
          </a:xfrm>
          <a:prstGeom prst="rect">
            <a:avLst/>
          </a:prstGeom>
          <a:noFill/>
        </p:spPr>
      </p:pic>
    </p:spTree>
    <p:extLst>
      <p:ext uri="{BB962C8B-B14F-4D97-AF65-F5344CB8AC3E}">
        <p14:creationId xmlns:p14="http://schemas.microsoft.com/office/powerpoint/2010/main" val="32859366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a:effectLst>
                  <a:outerShdw blurRad="38100" dist="38100" dir="2700000" algn="tl">
                    <a:srgbClr val="000000">
                      <a:alpha val="43137"/>
                    </a:srgbClr>
                  </a:outerShdw>
                </a:effectLst>
              </a:defRPr>
            </a:lvl1p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8426988A-1214-4E21-A2C9-DCD3BEEB84DE}" type="datetimeFigureOut">
              <a:rPr lang="en-GB" smtClean="0"/>
              <a:pPr/>
              <a:t>09/01/2017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00F8106-015C-45A5-BD1B-55B172569BF4}" type="slidenum">
              <a:rPr lang="en-GB" smtClean="0"/>
              <a:pPr/>
              <a:t>‹#›</a:t>
            </a:fld>
            <a:endParaRPr lang="en-GB" dirty="0"/>
          </a:p>
        </p:txBody>
      </p:sp>
      <p:pic>
        <p:nvPicPr>
          <p:cNvPr id="10" name="Picture 9"/>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0"/>
            <a:ext cx="1691680" cy="1052736"/>
          </a:xfrm>
          <a:prstGeom prst="rect">
            <a:avLst/>
          </a:prstGeom>
          <a:noFill/>
        </p:spPr>
      </p:pic>
      <p:pic>
        <p:nvPicPr>
          <p:cNvPr id="11" name="Picture 10"/>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43608" cy="908720"/>
          </a:xfrm>
          <a:prstGeom prst="rect">
            <a:avLst/>
          </a:prstGeom>
          <a:noFill/>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426988A-1214-4E21-A2C9-DCD3BEEB84DE}" type="datetimeFigureOut">
              <a:rPr lang="en-GB" smtClean="0"/>
              <a:pPr/>
              <a:t>09/01/2017</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C00F8106-015C-45A5-BD1B-55B172569BF4}" type="slidenum">
              <a:rPr lang="en-GB" smtClean="0"/>
              <a:pPr/>
              <a:t>‹#›</a:t>
            </a:fld>
            <a:endParaRPr lang="en-GB"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8426988A-1214-4E21-A2C9-DCD3BEEB84DE}" type="datetimeFigureOut">
              <a:rPr lang="en-GB" smtClean="0"/>
              <a:pPr/>
              <a:t>09/01/2017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00F8106-015C-45A5-BD1B-55B172569BF4}" type="slidenum">
              <a:rPr lang="en-GB" smtClean="0"/>
              <a:pPr/>
              <a:t>‹#›</a:t>
            </a:fld>
            <a:endParaRPr lang="en-GB"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8426988A-1214-4E21-A2C9-DCD3BEEB84DE}" type="datetimeFigureOut">
              <a:rPr lang="en-GB" smtClean="0"/>
              <a:pPr/>
              <a:t>09/01/2017</a:t>
            </a:fld>
            <a:endParaRPr lang="en-GB" dirty="0"/>
          </a:p>
        </p:txBody>
      </p:sp>
      <p:sp>
        <p:nvSpPr>
          <p:cNvPr id="8" name="Footer Placeholder 7"/>
          <p:cNvSpPr>
            <a:spLocks noGrp="1"/>
          </p:cNvSpPr>
          <p:nvPr>
            <p:ph type="ftr" sz="quarter" idx="11"/>
          </p:nvPr>
        </p:nvSpPr>
        <p:spPr/>
        <p:txBody>
          <a:bodyPr/>
          <a:lstStyle/>
          <a:p>
            <a:endParaRPr lang="en-GB" dirty="0"/>
          </a:p>
        </p:txBody>
      </p:sp>
      <p:sp>
        <p:nvSpPr>
          <p:cNvPr id="9" name="Slide Number Placeholder 8"/>
          <p:cNvSpPr>
            <a:spLocks noGrp="1"/>
          </p:cNvSpPr>
          <p:nvPr>
            <p:ph type="sldNum" sz="quarter" idx="12"/>
          </p:nvPr>
        </p:nvSpPr>
        <p:spPr/>
        <p:txBody>
          <a:bodyPr/>
          <a:lstStyle/>
          <a:p>
            <a:fld id="{C00F8106-015C-45A5-BD1B-55B172569BF4}" type="slidenum">
              <a:rPr lang="en-GB" smtClean="0"/>
              <a:pPr/>
              <a:t>‹#›</a:t>
            </a:fld>
            <a:endParaRPr lang="en-GB" dirty="0"/>
          </a:p>
        </p:txBody>
      </p:sp>
      <p:pic>
        <p:nvPicPr>
          <p:cNvPr id="10" name="Picture 9"/>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0"/>
            <a:ext cx="1691680" cy="1052736"/>
          </a:xfrm>
          <a:prstGeom prst="rect">
            <a:avLst/>
          </a:prstGeom>
          <a:noFill/>
        </p:spPr>
      </p:pic>
      <p:pic>
        <p:nvPicPr>
          <p:cNvPr id="11" name="Picture 10"/>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43608" cy="908720"/>
          </a:xfrm>
          <a:prstGeom prst="rect">
            <a:avLst/>
          </a:prstGeom>
          <a:noFill/>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8426988A-1214-4E21-A2C9-DCD3BEEB84DE}" type="datetimeFigureOut">
              <a:rPr lang="en-GB" smtClean="0"/>
              <a:pPr/>
              <a:t>09/01/2017</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C00F8106-015C-45A5-BD1B-55B172569BF4}" type="slidenum">
              <a:rPr lang="en-GB" smtClean="0"/>
              <a:pPr/>
              <a:t>‹#›</a:t>
            </a:fld>
            <a:endParaRPr lang="en-GB" dirty="0"/>
          </a:p>
        </p:txBody>
      </p:sp>
      <p:pic>
        <p:nvPicPr>
          <p:cNvPr id="6" name="Picture 5"/>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0"/>
            <a:ext cx="1691680" cy="1052736"/>
          </a:xfrm>
          <a:prstGeom prst="rect">
            <a:avLst/>
          </a:prstGeom>
          <a:noFill/>
        </p:spPr>
      </p:pic>
      <p:pic>
        <p:nvPicPr>
          <p:cNvPr id="7" name="Picture 6"/>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43608" cy="908720"/>
          </a:xfrm>
          <a:prstGeom prst="rect">
            <a:avLst/>
          </a:prstGeom>
          <a:noFill/>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26988A-1214-4E21-A2C9-DCD3BEEB84DE}" type="datetimeFigureOut">
              <a:rPr lang="en-GB" smtClean="0"/>
              <a:pPr/>
              <a:t>09/01/2017</a:t>
            </a:fld>
            <a:endParaRPr lang="en-GB" dirty="0"/>
          </a:p>
        </p:txBody>
      </p:sp>
      <p:sp>
        <p:nvSpPr>
          <p:cNvPr id="3" name="Footer Placeholder 2"/>
          <p:cNvSpPr>
            <a:spLocks noGrp="1"/>
          </p:cNvSpPr>
          <p:nvPr>
            <p:ph type="ftr" sz="quarter" idx="11"/>
          </p:nvPr>
        </p:nvSpPr>
        <p:spPr/>
        <p:txBody>
          <a:bodyPr/>
          <a:lstStyle/>
          <a:p>
            <a:endParaRPr lang="en-GB" dirty="0"/>
          </a:p>
        </p:txBody>
      </p:sp>
      <p:sp>
        <p:nvSpPr>
          <p:cNvPr id="4" name="Slide Number Placeholder 3"/>
          <p:cNvSpPr>
            <a:spLocks noGrp="1"/>
          </p:cNvSpPr>
          <p:nvPr>
            <p:ph type="sldNum" sz="quarter" idx="12"/>
          </p:nvPr>
        </p:nvSpPr>
        <p:spPr/>
        <p:txBody>
          <a:bodyPr/>
          <a:lstStyle/>
          <a:p>
            <a:fld id="{C00F8106-015C-45A5-BD1B-55B172569BF4}" type="slidenum">
              <a:rPr lang="en-GB" smtClean="0"/>
              <a:pPr/>
              <a:t>‹#›</a:t>
            </a:fld>
            <a:endParaRPr lang="en-GB" dirty="0"/>
          </a:p>
        </p:txBody>
      </p:sp>
      <p:pic>
        <p:nvPicPr>
          <p:cNvPr id="5" name="Picture 4"/>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0"/>
            <a:ext cx="1691680" cy="1052736"/>
          </a:xfrm>
          <a:prstGeom prst="rect">
            <a:avLst/>
          </a:prstGeom>
          <a:noFill/>
        </p:spPr>
      </p:pic>
      <p:pic>
        <p:nvPicPr>
          <p:cNvPr id="6" name="Picture 5"/>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43608" cy="908720"/>
          </a:xfrm>
          <a:prstGeom prst="rect">
            <a:avLst/>
          </a:prstGeom>
          <a:noFill/>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26988A-1214-4E21-A2C9-DCD3BEEB84DE}" type="datetimeFigureOut">
              <a:rPr lang="en-GB" smtClean="0"/>
              <a:pPr/>
              <a:t>09/01/2017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00F8106-015C-45A5-BD1B-55B172569BF4}" type="slidenum">
              <a:rPr lang="en-GB" smtClean="0"/>
              <a:pPr/>
              <a:t>‹#›</a:t>
            </a:fld>
            <a:endParaRPr lang="en-GB" dirty="0"/>
          </a:p>
        </p:txBody>
      </p:sp>
      <p:pic>
        <p:nvPicPr>
          <p:cNvPr id="8" name="Picture 7"/>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0"/>
            <a:ext cx="1691680" cy="1052736"/>
          </a:xfrm>
          <a:prstGeom prst="rect">
            <a:avLst/>
          </a:prstGeom>
          <a:noFill/>
        </p:spPr>
      </p:pic>
      <p:pic>
        <p:nvPicPr>
          <p:cNvPr id="9" name="Picture 8"/>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43608" cy="908720"/>
          </a:xfrm>
          <a:prstGeom prst="rect">
            <a:avLst/>
          </a:prstGeom>
          <a:noFill/>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426988A-1214-4E21-A2C9-DCD3BEEB84DE}" type="datetimeFigureOut">
              <a:rPr lang="en-GB" smtClean="0"/>
              <a:pPr/>
              <a:t>09/01/2017</a:t>
            </a:fld>
            <a:endParaRPr lang="en-GB" dirty="0"/>
          </a:p>
        </p:txBody>
      </p:sp>
      <p:sp>
        <p:nvSpPr>
          <p:cNvPr id="6" name="Footer Placeholder 5"/>
          <p:cNvSpPr>
            <a:spLocks noGrp="1"/>
          </p:cNvSpPr>
          <p:nvPr>
            <p:ph type="ftr" sz="quarter" idx="11"/>
          </p:nvPr>
        </p:nvSpPr>
        <p:spPr/>
        <p:txBody>
          <a:bodyPr/>
          <a:lstStyle/>
          <a:p>
            <a:endParaRPr lang="en-GB" dirty="0"/>
          </a:p>
        </p:txBody>
      </p:sp>
      <p:sp>
        <p:nvSpPr>
          <p:cNvPr id="7" name="Slide Number Placeholder 6"/>
          <p:cNvSpPr>
            <a:spLocks noGrp="1"/>
          </p:cNvSpPr>
          <p:nvPr>
            <p:ph type="sldNum" sz="quarter" idx="12"/>
          </p:nvPr>
        </p:nvSpPr>
        <p:spPr/>
        <p:txBody>
          <a:bodyPr/>
          <a:lstStyle/>
          <a:p>
            <a:fld id="{C00F8106-015C-45A5-BD1B-55B172569BF4}" type="slidenum">
              <a:rPr lang="en-GB" smtClean="0"/>
              <a:pPr/>
              <a:t>‹#›</a:t>
            </a:fld>
            <a:endParaRPr lang="en-GB" dirty="0"/>
          </a:p>
        </p:txBody>
      </p:sp>
      <p:pic>
        <p:nvPicPr>
          <p:cNvPr id="8" name="Picture 7"/>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452320" y="0"/>
            <a:ext cx="1691680" cy="1052736"/>
          </a:xfrm>
          <a:prstGeom prst="rect">
            <a:avLst/>
          </a:prstGeom>
          <a:noFill/>
        </p:spPr>
      </p:pic>
      <p:pic>
        <p:nvPicPr>
          <p:cNvPr id="9" name="Picture 8"/>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0" y="0"/>
            <a:ext cx="1043608" cy="908720"/>
          </a:xfrm>
          <a:prstGeom prst="rect">
            <a:avLst/>
          </a:prstGeom>
          <a:noFill/>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26988A-1214-4E21-A2C9-DCD3BEEB84DE}" type="datetimeFigureOut">
              <a:rPr lang="en-GB" smtClean="0"/>
              <a:pPr/>
              <a:t>09/01/2017</a:t>
            </a:fld>
            <a:endParaRPr lang="en-GB"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00F8106-015C-45A5-BD1B-55B172569BF4}" type="slidenum">
              <a:rPr lang="en-GB" smtClean="0"/>
              <a:pPr/>
              <a:t>‹#›</a:t>
            </a:fld>
            <a:endParaRPr lang="en-GB"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en-US" sz="4800" b="1" dirty="0" smtClean="0">
                <a:effectLst>
                  <a:outerShdw blurRad="38100" dist="38100" dir="2700000" algn="tl">
                    <a:srgbClr val="000000">
                      <a:alpha val="43137"/>
                    </a:srgbClr>
                  </a:outerShdw>
                </a:effectLst>
                <a:cs typeface="Calibri"/>
              </a:rPr>
              <a:t>Local Government Elections May 2017</a:t>
            </a:r>
            <a:br>
              <a:rPr lang="en-US" sz="4800" b="1" dirty="0" smtClean="0">
                <a:effectLst>
                  <a:outerShdw blurRad="38100" dist="38100" dir="2700000" algn="tl">
                    <a:srgbClr val="000000">
                      <a:alpha val="43137"/>
                    </a:srgbClr>
                  </a:outerShdw>
                </a:effectLst>
                <a:cs typeface="Calibri"/>
              </a:rPr>
            </a:br>
            <a:r>
              <a:rPr lang="en-US" sz="4800" b="1" dirty="0" smtClean="0">
                <a:effectLst>
                  <a:outerShdw blurRad="38100" dist="38100" dir="2700000" algn="tl">
                    <a:srgbClr val="000000">
                      <a:alpha val="43137"/>
                    </a:srgbClr>
                  </a:outerShdw>
                </a:effectLst>
                <a:cs typeface="Calibri"/>
              </a:rPr>
              <a:t/>
            </a:r>
            <a:br>
              <a:rPr lang="en-US" sz="4800" b="1" dirty="0" smtClean="0">
                <a:effectLst>
                  <a:outerShdw blurRad="38100" dist="38100" dir="2700000" algn="tl">
                    <a:srgbClr val="000000">
                      <a:alpha val="43137"/>
                    </a:srgbClr>
                  </a:outerShdw>
                </a:effectLst>
                <a:cs typeface="Calibri"/>
              </a:rPr>
            </a:br>
            <a:r>
              <a:rPr lang="en-US" sz="4800" b="1" dirty="0" smtClean="0">
                <a:effectLst>
                  <a:outerShdw blurRad="38100" dist="38100" dir="2700000" algn="tl">
                    <a:srgbClr val="000000">
                      <a:alpha val="43137"/>
                    </a:srgbClr>
                  </a:outerShdw>
                </a:effectLst>
                <a:cs typeface="Calibri"/>
              </a:rPr>
              <a:t>Nominations</a:t>
            </a:r>
            <a:endParaRPr lang="en-GB" sz="4800" dirty="0"/>
          </a:p>
        </p:txBody>
      </p:sp>
      <p:sp>
        <p:nvSpPr>
          <p:cNvPr id="3" name="Subtitle 2"/>
          <p:cNvSpPr>
            <a:spLocks noGrp="1"/>
          </p:cNvSpPr>
          <p:nvPr>
            <p:ph type="subTitle" idx="1"/>
          </p:nvPr>
        </p:nvSpPr>
        <p:spPr/>
        <p:txBody>
          <a:bodyPr>
            <a:normAutofit fontScale="85000" lnSpcReduction="20000"/>
          </a:bodyPr>
          <a:lstStyle/>
          <a:p>
            <a:endParaRPr lang="en-US" b="1" dirty="0" smtClean="0">
              <a:effectLst>
                <a:outerShdw blurRad="38100" dist="38100" dir="2700000" algn="tl">
                  <a:srgbClr val="000000">
                    <a:alpha val="43137"/>
                  </a:srgbClr>
                </a:outerShdw>
              </a:effectLst>
              <a:cs typeface="Calibri"/>
            </a:endParaRPr>
          </a:p>
          <a:p>
            <a:endParaRPr lang="en-US" dirty="0" smtClean="0">
              <a:latin typeface="Arial"/>
              <a:cs typeface="Arial"/>
            </a:endParaRPr>
          </a:p>
          <a:p>
            <a:r>
              <a:rPr lang="en-US" dirty="0" smtClean="0">
                <a:latin typeface="Arial"/>
                <a:cs typeface="Arial"/>
              </a:rPr>
              <a:t>Andrew Fraser</a:t>
            </a:r>
          </a:p>
          <a:p>
            <a:r>
              <a:rPr lang="en-US" dirty="0" smtClean="0">
                <a:latin typeface="Arial"/>
                <a:cs typeface="Arial"/>
              </a:rPr>
              <a:t>North Ayrshire Council</a:t>
            </a:r>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Nomination Decisions</a:t>
            </a:r>
            <a:br>
              <a:rPr lang="en-GB" dirty="0" smtClean="0"/>
            </a:br>
            <a:r>
              <a:rPr lang="en-GB" dirty="0" smtClean="0"/>
              <a:t>Key Principles</a:t>
            </a:r>
            <a:endParaRPr lang="en-GB" dirty="0"/>
          </a:p>
        </p:txBody>
      </p:sp>
      <p:sp>
        <p:nvSpPr>
          <p:cNvPr id="3" name="Content Placeholder 2"/>
          <p:cNvSpPr>
            <a:spLocks noGrp="1"/>
          </p:cNvSpPr>
          <p:nvPr>
            <p:ph idx="1"/>
          </p:nvPr>
        </p:nvSpPr>
        <p:spPr>
          <a:xfrm>
            <a:off x="251520" y="1484784"/>
            <a:ext cx="8496944" cy="4896544"/>
          </a:xfrm>
        </p:spPr>
        <p:txBody>
          <a:bodyPr>
            <a:noAutofit/>
          </a:bodyPr>
          <a:lstStyle/>
          <a:p>
            <a:r>
              <a:rPr lang="en-GB" sz="1800" dirty="0" smtClean="0"/>
              <a:t>Must </a:t>
            </a:r>
            <a:r>
              <a:rPr lang="en-GB" sz="1800" b="1" dirty="0" smtClean="0"/>
              <a:t>determine the validity of the nomination paper on its face </a:t>
            </a:r>
            <a:r>
              <a:rPr lang="en-GB" sz="1800" dirty="0" smtClean="0"/>
              <a:t>(ex facia valid)</a:t>
            </a:r>
          </a:p>
          <a:p>
            <a:pPr lvl="1"/>
            <a:r>
              <a:rPr lang="en-GB" sz="1800" dirty="0" smtClean="0"/>
              <a:t>Cannot look behind it to determine accuracy of candidate’s names or home address, or if signature is genuine, even if </a:t>
            </a:r>
            <a:r>
              <a:rPr lang="en-GB" sz="1800" dirty="0" smtClean="0"/>
              <a:t>challenged (except if clearly a sham, obscene or racist)- </a:t>
            </a:r>
            <a:r>
              <a:rPr lang="en-GB" sz="1800" dirty="0" smtClean="0"/>
              <a:t>needs a court petition</a:t>
            </a:r>
          </a:p>
          <a:p>
            <a:pPr lvl="1"/>
            <a:r>
              <a:rPr lang="en-GB" sz="1800" dirty="0" smtClean="0"/>
              <a:t>But if looks dodgy, can make sure the candidate is clear as to the consequences</a:t>
            </a:r>
          </a:p>
          <a:p>
            <a:r>
              <a:rPr lang="en-GB" sz="1800" dirty="0" smtClean="0"/>
              <a:t>Exceptions are- </a:t>
            </a:r>
          </a:p>
          <a:p>
            <a:pPr lvl="1"/>
            <a:r>
              <a:rPr lang="en-GB" sz="1800" dirty="0" smtClean="0"/>
              <a:t>you must determine whether </a:t>
            </a:r>
            <a:r>
              <a:rPr lang="en-GB" sz="1800" b="1" dirty="0" smtClean="0"/>
              <a:t>commonly used name </a:t>
            </a:r>
            <a:r>
              <a:rPr lang="en-GB" sz="1800" dirty="0" smtClean="0"/>
              <a:t>is misleading, confusing, obscene or offensive</a:t>
            </a:r>
          </a:p>
          <a:p>
            <a:pPr lvl="1"/>
            <a:r>
              <a:rPr lang="en-GB" sz="1800" dirty="0" smtClean="0"/>
              <a:t>You must determine whether </a:t>
            </a:r>
            <a:r>
              <a:rPr lang="en-GB" sz="1800" b="1" dirty="0" smtClean="0"/>
              <a:t>description</a:t>
            </a:r>
            <a:r>
              <a:rPr lang="en-GB" sz="1800" dirty="0" smtClean="0"/>
              <a:t> likely to lead electors to associate candidate with a registered party</a:t>
            </a:r>
          </a:p>
          <a:p>
            <a:r>
              <a:rPr lang="en-GB" sz="1800" dirty="0" smtClean="0"/>
              <a:t>Only grounds for refusal of nomination are:-</a:t>
            </a:r>
          </a:p>
          <a:p>
            <a:pPr lvl="1"/>
            <a:r>
              <a:rPr lang="en-GB" sz="1800" dirty="0" smtClean="0"/>
              <a:t>The form is </a:t>
            </a:r>
            <a:r>
              <a:rPr lang="en-GB" sz="1800" b="1" dirty="0" smtClean="0"/>
              <a:t>not signed </a:t>
            </a:r>
            <a:r>
              <a:rPr lang="en-GB" sz="1800" dirty="0" smtClean="0"/>
              <a:t>by the candidate or witness</a:t>
            </a:r>
          </a:p>
          <a:p>
            <a:pPr lvl="1"/>
            <a:r>
              <a:rPr lang="en-GB" sz="1800" dirty="0" smtClean="0"/>
              <a:t>The </a:t>
            </a:r>
            <a:r>
              <a:rPr lang="en-GB" sz="1800" b="1" dirty="0" smtClean="0"/>
              <a:t>particulars</a:t>
            </a:r>
            <a:r>
              <a:rPr lang="en-GB" sz="1800" dirty="0" smtClean="0"/>
              <a:t> of the candidate are </a:t>
            </a:r>
            <a:r>
              <a:rPr lang="en-GB" sz="1800" b="1" dirty="0" smtClean="0"/>
              <a:t>not as required </a:t>
            </a:r>
            <a:r>
              <a:rPr lang="en-GB" sz="1800" dirty="0" smtClean="0"/>
              <a:t>by the rules</a:t>
            </a:r>
          </a:p>
          <a:p>
            <a:pPr lvl="1"/>
            <a:r>
              <a:rPr lang="en-GB" sz="1800" dirty="0" smtClean="0"/>
              <a:t>The form does not include the </a:t>
            </a:r>
            <a:r>
              <a:rPr lang="en-GB" sz="1800" b="1" dirty="0" smtClean="0"/>
              <a:t>name and home address of the witness</a:t>
            </a:r>
          </a:p>
          <a:p>
            <a:r>
              <a:rPr lang="en-GB" sz="1800" dirty="0" smtClean="0"/>
              <a:t>Offence to make a fraudulent statement in nomination documents (LEARS(Sc) Act 20016 s.13)-</a:t>
            </a:r>
          </a:p>
          <a:p>
            <a:endParaRPr lang="en-GB" sz="20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Candidate Qualifications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Aged </a:t>
            </a:r>
            <a:r>
              <a:rPr lang="en-GB" dirty="0" smtClean="0"/>
              <a:t>18</a:t>
            </a:r>
          </a:p>
          <a:p>
            <a:r>
              <a:rPr lang="en-GB" dirty="0" smtClean="0"/>
              <a:t>Qualified citizen</a:t>
            </a:r>
          </a:p>
          <a:p>
            <a:r>
              <a:rPr lang="en-GB" dirty="0" smtClean="0"/>
              <a:t>No legal incapacity</a:t>
            </a:r>
          </a:p>
          <a:p>
            <a:r>
              <a:rPr lang="en-GB" dirty="0" smtClean="0"/>
              <a:t>One of the following  </a:t>
            </a:r>
          </a:p>
          <a:p>
            <a:pPr lvl="1"/>
            <a:r>
              <a:rPr lang="en-GB" dirty="0" smtClean="0"/>
              <a:t>Registered local government elector in council area – name is on register on day of nomination</a:t>
            </a:r>
          </a:p>
          <a:p>
            <a:pPr lvl="1"/>
            <a:r>
              <a:rPr lang="en-GB" dirty="0" smtClean="0"/>
              <a:t>Occupier of land or other premises in council area for last 12 months ( as owner or tenant)</a:t>
            </a:r>
          </a:p>
          <a:p>
            <a:pPr lvl="1"/>
            <a:r>
              <a:rPr lang="en-GB" dirty="0" smtClean="0"/>
              <a:t>Principal or only place of work in council area for last 12 months (</a:t>
            </a:r>
            <a:r>
              <a:rPr lang="en-GB" dirty="0" err="1" smtClean="0"/>
              <a:t>e.g</a:t>
            </a:r>
            <a:r>
              <a:rPr lang="en-GB" dirty="0" smtClean="0"/>
              <a:t> existing councillors)</a:t>
            </a:r>
          </a:p>
          <a:p>
            <a:pPr lvl="1"/>
            <a:r>
              <a:rPr lang="en-GB" dirty="0" smtClean="0"/>
              <a:t>Resident in council area for last 12 months</a:t>
            </a:r>
          </a:p>
          <a:p>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Disqualification</a:t>
            </a:r>
            <a:endParaRPr lang="en-GB" dirty="0"/>
          </a:p>
        </p:txBody>
      </p:sp>
      <p:sp>
        <p:nvSpPr>
          <p:cNvPr id="3" name="Content Placeholder 2"/>
          <p:cNvSpPr>
            <a:spLocks noGrp="1"/>
          </p:cNvSpPr>
          <p:nvPr>
            <p:ph idx="1"/>
          </p:nvPr>
        </p:nvSpPr>
        <p:spPr>
          <a:xfrm>
            <a:off x="457200" y="1600200"/>
            <a:ext cx="8229600" cy="4709120"/>
          </a:xfrm>
        </p:spPr>
        <p:txBody>
          <a:bodyPr>
            <a:normAutofit fontScale="85000" lnSpcReduction="20000"/>
          </a:bodyPr>
          <a:lstStyle/>
          <a:p>
            <a:r>
              <a:rPr lang="en-GB" dirty="0" smtClean="0"/>
              <a:t>Received councillor’s severance payment in 2007 - even if repaid</a:t>
            </a:r>
          </a:p>
          <a:p>
            <a:r>
              <a:rPr lang="en-GB" dirty="0" smtClean="0"/>
              <a:t>Currently sequestrated, bankrupt or subject to bankruptcy restrictions order</a:t>
            </a:r>
          </a:p>
          <a:p>
            <a:r>
              <a:rPr lang="en-GB" dirty="0" smtClean="0"/>
              <a:t>Convicted of any offence, in UK, Ch. Is., Is. Of Man or Irish Rep., within 5 years of day of nomination, and sentenced to at least 3 months imprisonment (suspended or not) </a:t>
            </a:r>
          </a:p>
          <a:p>
            <a:r>
              <a:rPr lang="en-GB" dirty="0" smtClean="0"/>
              <a:t>Disqualified under Part III of RPA 1983 –  for corrupt or illegal practice</a:t>
            </a:r>
          </a:p>
          <a:p>
            <a:r>
              <a:rPr lang="en-GB" dirty="0" smtClean="0"/>
              <a:t>Politically restricted post holder</a:t>
            </a:r>
          </a:p>
          <a:p>
            <a:r>
              <a:rPr lang="en-GB" dirty="0" smtClean="0"/>
              <a:t>Disqualified by Standards Commission</a:t>
            </a:r>
          </a:p>
          <a:p>
            <a:endParaRPr lang="en-GB"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Qualifications </a:t>
            </a:r>
            <a:br>
              <a:rPr lang="en-GB" dirty="0" smtClean="0"/>
            </a:br>
            <a:r>
              <a:rPr lang="en-GB" dirty="0" smtClean="0"/>
              <a:t> Council Employees</a:t>
            </a:r>
            <a:endParaRPr lang="en-GB" dirty="0"/>
          </a:p>
        </p:txBody>
      </p:sp>
      <p:sp>
        <p:nvSpPr>
          <p:cNvPr id="3" name="Content Placeholder 2"/>
          <p:cNvSpPr>
            <a:spLocks noGrp="1"/>
          </p:cNvSpPr>
          <p:nvPr>
            <p:ph idx="1"/>
          </p:nvPr>
        </p:nvSpPr>
        <p:spPr>
          <a:xfrm>
            <a:off x="457200" y="1600200"/>
            <a:ext cx="8229600" cy="4709120"/>
          </a:xfrm>
        </p:spPr>
        <p:txBody>
          <a:bodyPr>
            <a:normAutofit fontScale="85000" lnSpcReduction="20000"/>
          </a:bodyPr>
          <a:lstStyle/>
          <a:p>
            <a:r>
              <a:rPr lang="en-GB" dirty="0" smtClean="0"/>
              <a:t>Politically restricted post holder is disqualified from standing</a:t>
            </a:r>
          </a:p>
          <a:p>
            <a:r>
              <a:rPr lang="en-GB" dirty="0" smtClean="0"/>
              <a:t>“Holder of any paid office or employment or other place of profit in the gift or disposal of the authority” (1973 Act s.31A) can stand but needs to resign on the first day after elected, excluding Sat, Sun and public holidays= Monday 8 May</a:t>
            </a:r>
          </a:p>
          <a:p>
            <a:r>
              <a:rPr lang="en-GB" dirty="0" smtClean="0"/>
              <a:t>Tricky cases- </a:t>
            </a:r>
          </a:p>
          <a:p>
            <a:pPr lvl="1"/>
            <a:r>
              <a:rPr lang="en-GB" dirty="0" smtClean="0"/>
              <a:t>Joint Boards- included in definition</a:t>
            </a:r>
          </a:p>
          <a:p>
            <a:pPr lvl="1"/>
            <a:r>
              <a:rPr lang="en-GB" dirty="0" smtClean="0"/>
              <a:t>Unpaid Council volunteering- probably excluded</a:t>
            </a:r>
          </a:p>
          <a:p>
            <a:pPr lvl="1"/>
            <a:r>
              <a:rPr lang="en-GB" dirty="0" err="1" smtClean="0"/>
              <a:t>ALEOs</a:t>
            </a:r>
            <a:r>
              <a:rPr lang="en-GB" dirty="0" smtClean="0"/>
              <a:t>- depends on who employs and the control exercised by the authority, but if sufficient separation, generally excluded in my view</a:t>
            </a:r>
          </a:p>
          <a:p>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Forms Needed</a:t>
            </a:r>
            <a:endParaRPr lang="en-GB" dirty="0"/>
          </a:p>
        </p:txBody>
      </p:sp>
      <p:sp>
        <p:nvSpPr>
          <p:cNvPr id="3" name="Content Placeholder 2"/>
          <p:cNvSpPr>
            <a:spLocks noGrp="1"/>
          </p:cNvSpPr>
          <p:nvPr>
            <p:ph idx="1"/>
          </p:nvPr>
        </p:nvSpPr>
        <p:spPr>
          <a:xfrm>
            <a:off x="457200" y="1600200"/>
            <a:ext cx="8686800" cy="4525963"/>
          </a:xfrm>
        </p:spPr>
        <p:txBody>
          <a:bodyPr>
            <a:normAutofit fontScale="92500"/>
          </a:bodyPr>
          <a:lstStyle/>
          <a:p>
            <a:r>
              <a:rPr lang="en-GB" dirty="0" smtClean="0"/>
              <a:t>Nomination paper (must be in English) - </a:t>
            </a:r>
          </a:p>
          <a:p>
            <a:r>
              <a:rPr lang="en-GB" dirty="0" smtClean="0"/>
              <a:t>Certificate of authorisation (registered party name or description)</a:t>
            </a:r>
          </a:p>
          <a:p>
            <a:r>
              <a:rPr lang="en-GB" dirty="0" smtClean="0"/>
              <a:t>Request to use registered party emblem</a:t>
            </a:r>
          </a:p>
          <a:p>
            <a:r>
              <a:rPr lang="en-GB" dirty="0" smtClean="0"/>
              <a:t>Appointment of election agent</a:t>
            </a:r>
          </a:p>
          <a:p>
            <a:r>
              <a:rPr lang="en-GB" dirty="0" smtClean="0"/>
              <a:t>Request for copy of Electoral Register Form (if desired)</a:t>
            </a:r>
          </a:p>
          <a:p>
            <a:r>
              <a:rPr lang="en-GB" dirty="0" smtClean="0"/>
              <a:t>Candidate and agent contact details form also useful</a:t>
            </a:r>
          </a:p>
          <a:p>
            <a:endParaRPr lang="en-GB"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008112"/>
          </a:xfrm>
        </p:spPr>
        <p:txBody>
          <a:bodyPr/>
          <a:lstStyle/>
          <a:p>
            <a:r>
              <a:rPr lang="en-GB" dirty="0" smtClean="0"/>
              <a:t>Delivery of Nomination Papers</a:t>
            </a:r>
            <a:endParaRPr lang="en-GB" dirty="0"/>
          </a:p>
        </p:txBody>
      </p:sp>
      <p:sp>
        <p:nvSpPr>
          <p:cNvPr id="3" name="Content Placeholder 2"/>
          <p:cNvSpPr>
            <a:spLocks noGrp="1"/>
          </p:cNvSpPr>
          <p:nvPr>
            <p:ph idx="1"/>
          </p:nvPr>
        </p:nvSpPr>
        <p:spPr>
          <a:xfrm>
            <a:off x="457200" y="1600200"/>
            <a:ext cx="8229600" cy="4997152"/>
          </a:xfrm>
        </p:spPr>
        <p:txBody>
          <a:bodyPr>
            <a:normAutofit fontScale="77500" lnSpcReduction="20000"/>
          </a:bodyPr>
          <a:lstStyle/>
          <a:p>
            <a:r>
              <a:rPr lang="en-GB" b="1" dirty="0" smtClean="0"/>
              <a:t>Nomination Form </a:t>
            </a:r>
            <a:r>
              <a:rPr lang="en-GB" dirty="0" smtClean="0"/>
              <a:t>be delivered </a:t>
            </a:r>
            <a:r>
              <a:rPr lang="en-GB" b="1" dirty="0" smtClean="0"/>
              <a:t>by hand</a:t>
            </a:r>
            <a:r>
              <a:rPr lang="en-GB" dirty="0" smtClean="0"/>
              <a:t>, not post, email etc.</a:t>
            </a:r>
          </a:p>
          <a:p>
            <a:r>
              <a:rPr lang="en-GB" dirty="0" smtClean="0"/>
              <a:t>Certificates of authorisation, and emblem request forms can come by post, but not email</a:t>
            </a:r>
          </a:p>
          <a:p>
            <a:pPr lvl="1"/>
            <a:r>
              <a:rPr lang="en-GB" dirty="0" smtClean="0"/>
              <a:t>Anyone can deliver - not restricted to candidate or election agent</a:t>
            </a:r>
          </a:p>
          <a:p>
            <a:r>
              <a:rPr lang="en-GB" dirty="0" smtClean="0"/>
              <a:t>Delivery must be to the place fixed and advertised in Notice of Election - specify room but have procedures in place to check mail received elsewhere</a:t>
            </a:r>
          </a:p>
          <a:p>
            <a:r>
              <a:rPr lang="en-GB" dirty="0" smtClean="0"/>
              <a:t>Encourage appointments although n</a:t>
            </a:r>
            <a:r>
              <a:rPr lang="en-GB" dirty="0" smtClean="0"/>
              <a:t>ot required- </a:t>
            </a:r>
            <a:r>
              <a:rPr lang="en-GB" dirty="0" smtClean="0"/>
              <a:t>have sufficient staff available during nomination period</a:t>
            </a:r>
          </a:p>
          <a:p>
            <a:r>
              <a:rPr lang="en-GB" dirty="0" smtClean="0"/>
              <a:t>Can be lodged up to 4pm on any working day within period, </a:t>
            </a:r>
            <a:r>
              <a:rPr lang="en-GB" u="sng" dirty="0" smtClean="0"/>
              <a:t>not</a:t>
            </a:r>
            <a:r>
              <a:rPr lang="en-GB" dirty="0" smtClean="0"/>
              <a:t> restricted to after 10am</a:t>
            </a:r>
          </a:p>
          <a:p>
            <a:r>
              <a:rPr lang="en-GB" b="1" dirty="0" smtClean="0"/>
              <a:t>Deadline for delivery 4pm 29 March </a:t>
            </a:r>
          </a:p>
          <a:p>
            <a:endParaRPr lang="en-GB"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Attendance at Nomination Proceedings</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No rules giving rights to attend, except EC representatives and observers </a:t>
            </a:r>
          </a:p>
          <a:p>
            <a:r>
              <a:rPr lang="en-GB" dirty="0" smtClean="0"/>
              <a:t>In practice, allow – </a:t>
            </a:r>
          </a:p>
          <a:p>
            <a:pPr lvl="1"/>
            <a:r>
              <a:rPr lang="en-GB" dirty="0" smtClean="0"/>
              <a:t>RO and their staff</a:t>
            </a:r>
          </a:p>
          <a:p>
            <a:pPr lvl="1"/>
            <a:r>
              <a:rPr lang="en-GB" dirty="0" smtClean="0"/>
              <a:t>Person delivering nomination paper and other documents</a:t>
            </a:r>
          </a:p>
          <a:p>
            <a:pPr lvl="1"/>
            <a:r>
              <a:rPr lang="en-GB" dirty="0" smtClean="0"/>
              <a:t>Candidate who is being nominated</a:t>
            </a:r>
          </a:p>
          <a:p>
            <a:pPr lvl="1"/>
            <a:r>
              <a:rPr lang="en-GB" dirty="0" smtClean="0"/>
              <a:t>Election agent</a:t>
            </a:r>
          </a:p>
          <a:p>
            <a:pPr lvl="1"/>
            <a:r>
              <a:rPr lang="en-GB" dirty="0" smtClean="0"/>
              <a:t>as well as EC reps/observers</a:t>
            </a:r>
          </a:p>
          <a:p>
            <a:r>
              <a:rPr lang="en-GB" dirty="0" smtClean="0"/>
              <a:t>No rights to attend, so no right to inspect and object to any nomination paper</a:t>
            </a:r>
          </a:p>
          <a:p>
            <a:endParaRPr lang="en-GB"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Candidate’s Particular’s </a:t>
            </a:r>
            <a:br>
              <a:rPr lang="en-GB" dirty="0" smtClean="0"/>
            </a:br>
            <a:r>
              <a:rPr lang="en-GB" dirty="0" smtClean="0"/>
              <a:t>Name and Address</a:t>
            </a:r>
            <a:endParaRPr lang="en-GB" dirty="0"/>
          </a:p>
        </p:txBody>
      </p:sp>
      <p:sp>
        <p:nvSpPr>
          <p:cNvPr id="3" name="Content Placeholder 2"/>
          <p:cNvSpPr>
            <a:spLocks noGrp="1"/>
          </p:cNvSpPr>
          <p:nvPr>
            <p:ph idx="1"/>
          </p:nvPr>
        </p:nvSpPr>
        <p:spPr>
          <a:xfrm>
            <a:off x="323528" y="1428800"/>
            <a:ext cx="8568952" cy="5429200"/>
          </a:xfrm>
        </p:spPr>
        <p:txBody>
          <a:bodyPr>
            <a:normAutofit fontScale="77500" lnSpcReduction="20000"/>
          </a:bodyPr>
          <a:lstStyle/>
          <a:p>
            <a:r>
              <a:rPr lang="en-GB" b="1" dirty="0" smtClean="0"/>
              <a:t>Full names </a:t>
            </a:r>
            <a:r>
              <a:rPr lang="en-GB" dirty="0" smtClean="0"/>
              <a:t>must be  given, not initials </a:t>
            </a:r>
          </a:p>
          <a:p>
            <a:r>
              <a:rPr lang="en-GB" dirty="0" smtClean="0"/>
              <a:t>Can  also use </a:t>
            </a:r>
            <a:r>
              <a:rPr lang="en-GB" b="1" dirty="0" smtClean="0"/>
              <a:t>commonly used </a:t>
            </a:r>
            <a:r>
              <a:rPr lang="en-GB" dirty="0" smtClean="0"/>
              <a:t>surname or forenames (e.g. a single name, shortened version, maiden name, professional or stage name)- this name goes onto the ballot paper </a:t>
            </a:r>
          </a:p>
          <a:p>
            <a:r>
              <a:rPr lang="en-GB" b="1" dirty="0" smtClean="0"/>
              <a:t>Not for RO to determine </a:t>
            </a:r>
            <a:r>
              <a:rPr lang="en-GB" dirty="0" smtClean="0"/>
              <a:t>whether commonly used names are true</a:t>
            </a:r>
          </a:p>
          <a:p>
            <a:pPr lvl="1"/>
            <a:r>
              <a:rPr lang="en-GB" dirty="0" smtClean="0"/>
              <a:t>But can reject if it is likely to </a:t>
            </a:r>
            <a:r>
              <a:rPr lang="en-GB" b="1" dirty="0" smtClean="0"/>
              <a:t>mislead</a:t>
            </a:r>
            <a:r>
              <a:rPr lang="en-GB" dirty="0" smtClean="0"/>
              <a:t> or </a:t>
            </a:r>
            <a:r>
              <a:rPr lang="en-GB" b="1" dirty="0" smtClean="0"/>
              <a:t>confuse</a:t>
            </a:r>
            <a:r>
              <a:rPr lang="en-GB" dirty="0" smtClean="0"/>
              <a:t> electors or is, </a:t>
            </a:r>
            <a:r>
              <a:rPr lang="en-GB" b="1" dirty="0" smtClean="0"/>
              <a:t>obscene</a:t>
            </a:r>
            <a:r>
              <a:rPr lang="en-GB" dirty="0" smtClean="0"/>
              <a:t> or </a:t>
            </a:r>
            <a:r>
              <a:rPr lang="en-GB" b="1" dirty="0" smtClean="0"/>
              <a:t>offensive</a:t>
            </a:r>
            <a:r>
              <a:rPr lang="en-GB" dirty="0" smtClean="0"/>
              <a:t> – not affect validity of nomination and full name is then used on notice of poll</a:t>
            </a:r>
          </a:p>
          <a:p>
            <a:r>
              <a:rPr lang="en-GB" b="1" dirty="0" smtClean="0"/>
              <a:t>Fictitious name </a:t>
            </a:r>
            <a:r>
              <a:rPr lang="en-GB" dirty="0" smtClean="0"/>
              <a:t>“Woy Jenkins” or “Mickey Mouse” also renders paper void as an obvious sham</a:t>
            </a:r>
          </a:p>
          <a:p>
            <a:r>
              <a:rPr lang="en-GB" b="1" dirty="0" smtClean="0"/>
              <a:t>No prefixes </a:t>
            </a:r>
            <a:r>
              <a:rPr lang="en-GB" dirty="0" smtClean="0"/>
              <a:t>allowed in notice of poll or ballot paper (Mr, Sir etc.) only names</a:t>
            </a:r>
          </a:p>
          <a:p>
            <a:r>
              <a:rPr lang="en-GB" b="1" dirty="0" smtClean="0"/>
              <a:t>Address-</a:t>
            </a:r>
            <a:r>
              <a:rPr lang="en-GB" dirty="0" smtClean="0"/>
              <a:t> must be current and full address, not business address- but not otherwise invalid if place can be commonly understood</a:t>
            </a:r>
          </a:p>
          <a:p>
            <a:endParaRPr lang="en-GB"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87624" y="0"/>
            <a:ext cx="8496944" cy="1143000"/>
          </a:xfrm>
        </p:spPr>
        <p:txBody>
          <a:bodyPr>
            <a:normAutofit fontScale="90000"/>
          </a:bodyPr>
          <a:lstStyle/>
          <a:p>
            <a:pPr algn="l"/>
            <a:r>
              <a:rPr lang="en-GB" dirty="0" smtClean="0"/>
              <a:t>Candidate’s Particulars: </a:t>
            </a:r>
            <a:br>
              <a:rPr lang="en-GB" dirty="0" smtClean="0"/>
            </a:br>
            <a:r>
              <a:rPr lang="en-GB" dirty="0" smtClean="0"/>
              <a:t> Description</a:t>
            </a:r>
            <a:endParaRPr lang="en-GB" dirty="0"/>
          </a:p>
        </p:txBody>
      </p:sp>
      <p:sp>
        <p:nvSpPr>
          <p:cNvPr id="3" name="Content Placeholder 2"/>
          <p:cNvSpPr>
            <a:spLocks noGrp="1"/>
          </p:cNvSpPr>
          <p:nvPr>
            <p:ph idx="1"/>
          </p:nvPr>
        </p:nvSpPr>
        <p:spPr>
          <a:xfrm>
            <a:off x="467544" y="1052736"/>
            <a:ext cx="8280920" cy="5616624"/>
          </a:xfrm>
        </p:spPr>
        <p:txBody>
          <a:bodyPr>
            <a:noAutofit/>
          </a:bodyPr>
          <a:lstStyle/>
          <a:p>
            <a:r>
              <a:rPr lang="en-GB" sz="2000" dirty="0" smtClean="0"/>
              <a:t>Must be  - </a:t>
            </a:r>
          </a:p>
          <a:p>
            <a:pPr lvl="1"/>
            <a:r>
              <a:rPr lang="en-GB" sz="1800" dirty="0" smtClean="0"/>
              <a:t>name of one or two registered parties certified by nominating officer of registered party, or</a:t>
            </a:r>
          </a:p>
          <a:p>
            <a:pPr lvl="1"/>
            <a:r>
              <a:rPr lang="en-GB" sz="1800" dirty="0" smtClean="0"/>
              <a:t>a party’s registered description (up to 12 descriptions up to 6 words can be registered),  or </a:t>
            </a:r>
          </a:p>
          <a:p>
            <a:pPr lvl="1"/>
            <a:r>
              <a:rPr lang="en-GB" sz="1800" dirty="0" smtClean="0"/>
              <a:t>none</a:t>
            </a:r>
          </a:p>
          <a:p>
            <a:r>
              <a:rPr lang="en-GB" sz="2000" dirty="0" smtClean="0"/>
              <a:t>Must not be likely to lead electors to associate candidate with any other registered party</a:t>
            </a:r>
          </a:p>
          <a:p>
            <a:r>
              <a:rPr lang="en-GB" sz="2000" dirty="0" smtClean="0"/>
              <a:t>Means that only a registered party can use a description other than “Independent”</a:t>
            </a:r>
          </a:p>
          <a:p>
            <a:r>
              <a:rPr lang="en-GB" sz="2000" dirty="0" smtClean="0"/>
              <a:t>Check EC register for details of party descriptions, authorised officers and emblems</a:t>
            </a:r>
          </a:p>
          <a:p>
            <a:r>
              <a:rPr lang="en-GB" sz="2000" dirty="0" smtClean="0"/>
              <a:t>In practice a national nominating officer may authorise another to authorise candidates in an area- so need to get two authorisations</a:t>
            </a:r>
          </a:p>
          <a:p>
            <a:r>
              <a:rPr lang="en-GB" sz="2000" dirty="0" smtClean="0"/>
              <a:t>The party certificate can be received later, but before 4pm 29 March</a:t>
            </a:r>
          </a:p>
          <a:p>
            <a:r>
              <a:rPr lang="en-GB" sz="2000" dirty="0" smtClean="0"/>
              <a:t>If description does not match the registered description or is not authorised, nomination form is invalid</a:t>
            </a:r>
          </a:p>
          <a:p>
            <a:endParaRPr lang="en-GB"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332656"/>
            <a:ext cx="8229600" cy="1143000"/>
          </a:xfrm>
        </p:spPr>
        <p:txBody>
          <a:bodyPr/>
          <a:lstStyle/>
          <a:p>
            <a:r>
              <a:rPr lang="en-GB" dirty="0" smtClean="0"/>
              <a:t>Request for a Party Emblem</a:t>
            </a:r>
            <a:endParaRPr lang="en-GB" dirty="0"/>
          </a:p>
        </p:txBody>
      </p:sp>
      <p:sp>
        <p:nvSpPr>
          <p:cNvPr id="3" name="Content Placeholder 2"/>
          <p:cNvSpPr>
            <a:spLocks noGrp="1"/>
          </p:cNvSpPr>
          <p:nvPr>
            <p:ph idx="1"/>
          </p:nvPr>
        </p:nvSpPr>
        <p:spPr/>
        <p:txBody>
          <a:bodyPr>
            <a:normAutofit lnSpcReduction="10000"/>
          </a:bodyPr>
          <a:lstStyle/>
          <a:p>
            <a:r>
              <a:rPr lang="en-GB" dirty="0" smtClean="0"/>
              <a:t>Candidate may request an emblem of registered party to appear on ballot paper</a:t>
            </a:r>
          </a:p>
          <a:p>
            <a:r>
              <a:rPr lang="en-GB" dirty="0" smtClean="0"/>
              <a:t>Request to be delivered to RO by close of nominations</a:t>
            </a:r>
          </a:p>
          <a:p>
            <a:r>
              <a:rPr lang="en-GB" dirty="0" smtClean="0"/>
              <a:t>Candidate must choose which emblem if party has more than one registered</a:t>
            </a:r>
          </a:p>
          <a:p>
            <a:r>
              <a:rPr lang="en-GB" dirty="0" smtClean="0"/>
              <a:t>RO should check EC’s register to ensure requested emblem is registered for this election</a:t>
            </a:r>
          </a:p>
          <a:p>
            <a:endParaRPr lang="en-GB"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Summary</a:t>
            </a:r>
            <a:endParaRPr lang="en-GB" dirty="0"/>
          </a:p>
        </p:txBody>
      </p:sp>
      <p:sp>
        <p:nvSpPr>
          <p:cNvPr id="3" name="Content Placeholder 2"/>
          <p:cNvSpPr>
            <a:spLocks noGrp="1"/>
          </p:cNvSpPr>
          <p:nvPr>
            <p:ph idx="1"/>
          </p:nvPr>
        </p:nvSpPr>
        <p:spPr>
          <a:xfrm>
            <a:off x="457200" y="1600201"/>
            <a:ext cx="8229600" cy="4277072"/>
          </a:xfrm>
        </p:spPr>
        <p:txBody>
          <a:bodyPr>
            <a:normAutofit fontScale="92500" lnSpcReduction="20000"/>
          </a:bodyPr>
          <a:lstStyle/>
          <a:p>
            <a:r>
              <a:rPr lang="en-GB" dirty="0" smtClean="0"/>
              <a:t>Pre- Nomination Briefing</a:t>
            </a:r>
          </a:p>
          <a:p>
            <a:r>
              <a:rPr lang="en-GB" dirty="0" smtClean="0"/>
              <a:t>Timetable</a:t>
            </a:r>
          </a:p>
          <a:p>
            <a:r>
              <a:rPr lang="en-GB" dirty="0" smtClean="0"/>
              <a:t>Performance Standards</a:t>
            </a:r>
          </a:p>
          <a:p>
            <a:r>
              <a:rPr lang="en-GB" dirty="0" smtClean="0"/>
              <a:t>Preparation</a:t>
            </a:r>
          </a:p>
          <a:p>
            <a:r>
              <a:rPr lang="en-GB" dirty="0" smtClean="0"/>
              <a:t>Key Principles</a:t>
            </a:r>
          </a:p>
          <a:p>
            <a:r>
              <a:rPr lang="en-GB" dirty="0" smtClean="0"/>
              <a:t>Candidate Qualifications</a:t>
            </a:r>
          </a:p>
          <a:p>
            <a:r>
              <a:rPr lang="en-GB" dirty="0" smtClean="0"/>
              <a:t>The Nomination Paper</a:t>
            </a:r>
          </a:p>
          <a:p>
            <a:r>
              <a:rPr lang="en-GB" dirty="0" smtClean="0"/>
              <a:t>Withdrawal, Death, Corrections and Challenge</a:t>
            </a:r>
          </a:p>
          <a:p>
            <a:r>
              <a:rPr lang="en-GB" dirty="0" smtClean="0"/>
              <a:t>Gordon’s Scenarios</a:t>
            </a:r>
          </a:p>
          <a:p>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Correction of Minor Errors</a:t>
            </a:r>
            <a:endParaRPr lang="en-GB" dirty="0"/>
          </a:p>
        </p:txBody>
      </p:sp>
      <p:sp>
        <p:nvSpPr>
          <p:cNvPr id="3" name="Content Placeholder 2"/>
          <p:cNvSpPr>
            <a:spLocks noGrp="1"/>
          </p:cNvSpPr>
          <p:nvPr>
            <p:ph idx="1"/>
          </p:nvPr>
        </p:nvSpPr>
        <p:spPr/>
        <p:txBody>
          <a:bodyPr>
            <a:normAutofit fontScale="85000" lnSpcReduction="10000"/>
          </a:bodyPr>
          <a:lstStyle/>
          <a:p>
            <a:r>
              <a:rPr lang="en-GB" dirty="0" smtClean="0"/>
              <a:t>2011 </a:t>
            </a:r>
            <a:r>
              <a:rPr lang="en-GB" dirty="0" err="1" smtClean="0"/>
              <a:t>Regs</a:t>
            </a:r>
            <a:r>
              <a:rPr lang="en-GB" dirty="0" smtClean="0"/>
              <a:t> Rule 10 At </a:t>
            </a:r>
            <a:r>
              <a:rPr lang="en-GB" dirty="0" err="1" smtClean="0"/>
              <a:t>RO’s</a:t>
            </a:r>
            <a:r>
              <a:rPr lang="en-GB" dirty="0" smtClean="0"/>
              <a:t> discretion, can correct </a:t>
            </a:r>
            <a:r>
              <a:rPr lang="en-GB" b="1" dirty="0" smtClean="0">
                <a:effectLst>
                  <a:outerShdw blurRad="38100" dist="38100" dir="2700000" algn="tl">
                    <a:srgbClr val="000000">
                      <a:alpha val="43137"/>
                    </a:srgbClr>
                  </a:outerShdw>
                </a:effectLst>
              </a:rPr>
              <a:t>minor errors </a:t>
            </a:r>
            <a:r>
              <a:rPr lang="en-GB" dirty="0" smtClean="0"/>
              <a:t>at any time until 4pm on 30 March 2017</a:t>
            </a:r>
          </a:p>
          <a:p>
            <a:r>
              <a:rPr lang="en-GB" dirty="0" smtClean="0"/>
              <a:t>Includes obvious spelling errors in details of candidate (e.g. home address) or party</a:t>
            </a:r>
          </a:p>
          <a:p>
            <a:r>
              <a:rPr lang="en-GB" dirty="0" smtClean="0"/>
              <a:t>Must have regard to EC guidance and check with candidate</a:t>
            </a:r>
          </a:p>
          <a:p>
            <a:r>
              <a:rPr lang="en-GB" dirty="0" smtClean="0"/>
              <a:t>LEARS Act 2006 s.4 Power of RO to correct procedural errors of RO or staff not in accordance with the rules</a:t>
            </a:r>
          </a:p>
          <a:p>
            <a:r>
              <a:rPr lang="en-GB" dirty="0" smtClean="0"/>
              <a:t>RPA 1983 S50- No inaccurate description affects the document where the description of the person or place is such as to be commonly understood</a:t>
            </a:r>
          </a:p>
          <a:p>
            <a:endParaRPr lang="en-GB"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Withdrawals</a:t>
            </a:r>
            <a:endParaRPr lang="en-GB" dirty="0"/>
          </a:p>
        </p:txBody>
      </p:sp>
      <p:sp>
        <p:nvSpPr>
          <p:cNvPr id="3" name="Content Placeholder 2"/>
          <p:cNvSpPr>
            <a:spLocks noGrp="1"/>
          </p:cNvSpPr>
          <p:nvPr>
            <p:ph idx="1"/>
          </p:nvPr>
        </p:nvSpPr>
        <p:spPr>
          <a:xfrm>
            <a:off x="457200" y="1600200"/>
            <a:ext cx="8229600" cy="3989040"/>
          </a:xfrm>
        </p:spPr>
        <p:txBody>
          <a:bodyPr>
            <a:noAutofit/>
          </a:bodyPr>
          <a:lstStyle/>
          <a:p>
            <a:r>
              <a:rPr lang="en-GB" sz="2400" dirty="0" smtClean="0"/>
              <a:t>Notice to be delivered to RO by close of nominations</a:t>
            </a:r>
          </a:p>
          <a:p>
            <a:r>
              <a:rPr lang="en-GB" sz="2400" dirty="0" smtClean="0"/>
              <a:t>Signed by candidate and attested by one witness</a:t>
            </a:r>
          </a:p>
          <a:p>
            <a:r>
              <a:rPr lang="en-GB" sz="2400" dirty="0" smtClean="0"/>
              <a:t>Notice of withdrawal should be the original signed version</a:t>
            </a:r>
          </a:p>
          <a:p>
            <a:r>
              <a:rPr lang="en-GB" sz="2400" dirty="0" smtClean="0"/>
              <a:t>Candidates can be nominated for more than one ward but must withdraw from all bar one by close of nominations – otherwise  they are deemed to have withdrawn from all wards</a:t>
            </a:r>
          </a:p>
          <a:p>
            <a:endParaRPr lang="en-GB" sz="2400" dirty="0" smtClean="0"/>
          </a:p>
          <a:p>
            <a:r>
              <a:rPr lang="en-GB" sz="2800" b="1" dirty="0" smtClean="0">
                <a:effectLst>
                  <a:outerShdw blurRad="38100" dist="38100" dir="2700000" algn="tl">
                    <a:srgbClr val="000000">
                      <a:alpha val="43137"/>
                    </a:srgbClr>
                  </a:outerShdw>
                </a:effectLst>
              </a:rPr>
              <a:t>Death of a candidate </a:t>
            </a:r>
            <a:endParaRPr lang="en-GB" sz="2400" dirty="0" smtClean="0"/>
          </a:p>
          <a:p>
            <a:r>
              <a:rPr lang="en-GB" sz="2400" dirty="0" smtClean="0"/>
              <a:t>Need for proof</a:t>
            </a:r>
          </a:p>
          <a:p>
            <a:r>
              <a:rPr lang="en-GB" sz="2400" dirty="0" smtClean="0"/>
              <a:t>If before close of nominations, not included in Notice of Poll</a:t>
            </a:r>
          </a:p>
          <a:p>
            <a:r>
              <a:rPr lang="en-GB" sz="2400" dirty="0" smtClean="0"/>
              <a:t>If Independent candidate the poll and count continue, if a party candidate then stop and the election is re-run</a:t>
            </a:r>
            <a:endParaRPr lang="en-GB" sz="2400"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1520" y="332656"/>
            <a:ext cx="8229600" cy="1143000"/>
          </a:xfrm>
        </p:spPr>
        <p:txBody>
          <a:bodyPr/>
          <a:lstStyle/>
          <a:p>
            <a:r>
              <a:rPr lang="en-GB" dirty="0" smtClean="0"/>
              <a:t>Challenges to RO Decisions</a:t>
            </a:r>
            <a:endParaRPr lang="en-GB" dirty="0"/>
          </a:p>
        </p:txBody>
      </p:sp>
      <p:sp>
        <p:nvSpPr>
          <p:cNvPr id="3" name="Content Placeholder 2"/>
          <p:cNvSpPr>
            <a:spLocks noGrp="1"/>
          </p:cNvSpPr>
          <p:nvPr>
            <p:ph idx="1"/>
          </p:nvPr>
        </p:nvSpPr>
        <p:spPr>
          <a:xfrm>
            <a:off x="457200" y="1600200"/>
            <a:ext cx="8229600" cy="4925144"/>
          </a:xfrm>
        </p:spPr>
        <p:txBody>
          <a:bodyPr>
            <a:normAutofit fontScale="77500" lnSpcReduction="20000"/>
          </a:bodyPr>
          <a:lstStyle/>
          <a:p>
            <a:r>
              <a:rPr lang="en-GB" dirty="0" smtClean="0"/>
              <a:t>Nomination paper valid ( on its face) – </a:t>
            </a:r>
            <a:r>
              <a:rPr lang="en-GB" dirty="0" err="1" smtClean="0"/>
              <a:t>RO’s</a:t>
            </a:r>
            <a:r>
              <a:rPr lang="en-GB" dirty="0" smtClean="0"/>
              <a:t> decision final – cannot be challenged in any proceedings</a:t>
            </a:r>
          </a:p>
          <a:p>
            <a:r>
              <a:rPr lang="en-GB" dirty="0" smtClean="0"/>
              <a:t>Nomination paper invalid – </a:t>
            </a:r>
            <a:r>
              <a:rPr lang="en-GB" dirty="0" err="1" smtClean="0"/>
              <a:t>RO’s</a:t>
            </a:r>
            <a:r>
              <a:rPr lang="en-GB" dirty="0" smtClean="0"/>
              <a:t> decision challengeable by election petition- within 21 days (28 for corruption) to Sheriff Principal</a:t>
            </a:r>
          </a:p>
          <a:p>
            <a:r>
              <a:rPr lang="en-GB" dirty="0" smtClean="0"/>
              <a:t>Validity of nomination ( looking behind the nomination paper) – whether RO rules valid or rejected - challengeable by election petition, </a:t>
            </a:r>
            <a:r>
              <a:rPr lang="en-GB" dirty="0" err="1" smtClean="0"/>
              <a:t>eg</a:t>
            </a:r>
            <a:r>
              <a:rPr lang="en-GB" dirty="0" smtClean="0"/>
              <a:t> – </a:t>
            </a:r>
          </a:p>
          <a:p>
            <a:pPr lvl="1"/>
            <a:r>
              <a:rPr lang="en-GB" dirty="0" smtClean="0"/>
              <a:t>late delivery of nomination paper, particulars of candidate or subscribers are false, candidate wasn’t qualified to stand </a:t>
            </a:r>
          </a:p>
          <a:p>
            <a:r>
              <a:rPr lang="en-GB" dirty="0" smtClean="0"/>
              <a:t>No grounds of challenge by election petition due to act or omission by RO if – </a:t>
            </a:r>
          </a:p>
          <a:p>
            <a:pPr lvl="1"/>
            <a:r>
              <a:rPr lang="en-GB" dirty="0" smtClean="0"/>
              <a:t>election was conducted as to be substantially in accordance with election rules, and</a:t>
            </a:r>
          </a:p>
          <a:p>
            <a:pPr lvl="1"/>
            <a:r>
              <a:rPr lang="en-GB" dirty="0" smtClean="0"/>
              <a:t>act or omission did not affect the result </a:t>
            </a:r>
          </a:p>
          <a:p>
            <a:endParaRPr lang="en-GB"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b="1">
                <a:solidFill>
                  <a:schemeClr val="tx1"/>
                </a:solidFill>
                <a:latin typeface="Arial" panose="020B0604020202020204" pitchFamily="34" charset="0"/>
              </a:defRPr>
            </a:lvl1pPr>
            <a:lvl2pPr marL="742950" indent="-285750" eaLnBrk="0" hangingPunct="0">
              <a:defRPr sz="2400" b="1">
                <a:solidFill>
                  <a:schemeClr val="tx1"/>
                </a:solidFill>
                <a:latin typeface="Arial" panose="020B0604020202020204" pitchFamily="34" charset="0"/>
              </a:defRPr>
            </a:lvl2pPr>
            <a:lvl3pPr marL="1143000" indent="-228600" eaLnBrk="0" hangingPunct="0">
              <a:defRPr sz="2400" b="1">
                <a:solidFill>
                  <a:schemeClr val="tx1"/>
                </a:solidFill>
                <a:latin typeface="Arial" panose="020B0604020202020204" pitchFamily="34" charset="0"/>
              </a:defRPr>
            </a:lvl3pPr>
            <a:lvl4pPr marL="1600200" indent="-228600" eaLnBrk="0" hangingPunct="0">
              <a:defRPr sz="2400" b="1">
                <a:solidFill>
                  <a:schemeClr val="tx1"/>
                </a:solidFill>
                <a:latin typeface="Arial" panose="020B0604020202020204" pitchFamily="34" charset="0"/>
              </a:defRPr>
            </a:lvl4pPr>
            <a:lvl5pPr marL="2057400" indent="-228600" eaLnBrk="0" hangingPunct="0">
              <a:defRPr sz="2400" b="1">
                <a:solidFill>
                  <a:schemeClr val="tx1"/>
                </a:solidFill>
                <a:latin typeface="Arial" panose="020B0604020202020204" pitchFamily="34" charset="0"/>
              </a:defRPr>
            </a:lvl5pPr>
            <a:lvl6pPr marL="2514600" indent="-228600" eaLnBrk="0" fontAlgn="base" hangingPunct="0">
              <a:spcBef>
                <a:spcPct val="0"/>
              </a:spcBef>
              <a:spcAft>
                <a:spcPct val="0"/>
              </a:spcAft>
              <a:defRPr sz="2400" b="1">
                <a:solidFill>
                  <a:schemeClr val="tx1"/>
                </a:solidFill>
                <a:latin typeface="Arial" panose="020B0604020202020204" pitchFamily="34" charset="0"/>
              </a:defRPr>
            </a:lvl6pPr>
            <a:lvl7pPr marL="2971800" indent="-228600" eaLnBrk="0" fontAlgn="base" hangingPunct="0">
              <a:spcBef>
                <a:spcPct val="0"/>
              </a:spcBef>
              <a:spcAft>
                <a:spcPct val="0"/>
              </a:spcAft>
              <a:defRPr sz="2400" b="1">
                <a:solidFill>
                  <a:schemeClr val="tx1"/>
                </a:solidFill>
                <a:latin typeface="Arial" panose="020B0604020202020204" pitchFamily="34" charset="0"/>
              </a:defRPr>
            </a:lvl7pPr>
            <a:lvl8pPr marL="3429000" indent="-228600" eaLnBrk="0" fontAlgn="base" hangingPunct="0">
              <a:spcBef>
                <a:spcPct val="0"/>
              </a:spcBef>
              <a:spcAft>
                <a:spcPct val="0"/>
              </a:spcAft>
              <a:defRPr sz="2400" b="1">
                <a:solidFill>
                  <a:schemeClr val="tx1"/>
                </a:solidFill>
                <a:latin typeface="Arial" panose="020B0604020202020204" pitchFamily="34" charset="0"/>
              </a:defRPr>
            </a:lvl8pPr>
            <a:lvl9pPr marL="3886200" indent="-228600" eaLnBrk="0" fontAlgn="base" hangingPunct="0">
              <a:spcBef>
                <a:spcPct val="0"/>
              </a:spcBef>
              <a:spcAft>
                <a:spcPct val="0"/>
              </a:spcAft>
              <a:defRPr sz="2400" b="1">
                <a:solidFill>
                  <a:schemeClr val="tx1"/>
                </a:solidFill>
                <a:latin typeface="Arial" panose="020B0604020202020204" pitchFamily="34" charset="0"/>
              </a:defRPr>
            </a:lvl9pPr>
          </a:lstStyle>
          <a:p>
            <a:pPr eaLnBrk="1" hangingPunct="1"/>
            <a:endParaRPr lang="en-US" altLang="en-US" sz="1400" b="0" dirty="0">
              <a:solidFill>
                <a:srgbClr val="000000"/>
              </a:solidFill>
            </a:endParaRPr>
          </a:p>
        </p:txBody>
      </p:sp>
      <p:sp>
        <p:nvSpPr>
          <p:cNvPr id="3075" name="Rectangle 4"/>
          <p:cNvSpPr>
            <a:spLocks noGrp="1" noChangeArrowheads="1"/>
          </p:cNvSpPr>
          <p:nvPr>
            <p:ph type="title"/>
          </p:nvPr>
        </p:nvSpPr>
        <p:spPr>
          <a:xfrm>
            <a:off x="457200" y="274638"/>
            <a:ext cx="7571184" cy="1143000"/>
          </a:xfrm>
        </p:spPr>
        <p:txBody>
          <a:bodyPr>
            <a:normAutofit/>
          </a:bodyPr>
          <a:lstStyle/>
          <a:p>
            <a:pPr eaLnBrk="1" hangingPunct="1"/>
            <a:r>
              <a:rPr lang="en-GB" altLang="en-US" sz="3600" b="1" dirty="0" smtClean="0">
                <a:effectLst>
                  <a:outerShdw blurRad="38100" dist="38100" dir="2700000" algn="tl">
                    <a:srgbClr val="000000">
                      <a:alpha val="43137"/>
                    </a:srgbClr>
                  </a:outerShdw>
                </a:effectLst>
              </a:rPr>
              <a:t>Gordon’s Scenarios- Qualification</a:t>
            </a:r>
            <a:endParaRPr lang="en-US" altLang="en-US" sz="3600" b="1" dirty="0" smtClean="0">
              <a:effectLst>
                <a:outerShdw blurRad="38100" dist="38100" dir="2700000" algn="tl">
                  <a:srgbClr val="000000">
                    <a:alpha val="43137"/>
                  </a:srgbClr>
                </a:outerShdw>
              </a:effectLst>
            </a:endParaRPr>
          </a:p>
        </p:txBody>
      </p:sp>
      <p:graphicFrame>
        <p:nvGraphicFramePr>
          <p:cNvPr id="18459" name="Group 27"/>
          <p:cNvGraphicFramePr>
            <a:graphicFrameLocks noGrp="1"/>
          </p:cNvGraphicFramePr>
          <p:nvPr>
            <p:ph type="tbl" idx="1"/>
          </p:nvPr>
        </p:nvGraphicFramePr>
        <p:xfrm>
          <a:off x="457200" y="1600200"/>
          <a:ext cx="8229600" cy="4697859"/>
        </p:xfrm>
        <a:graphic>
          <a:graphicData uri="http://schemas.openxmlformats.org/drawingml/2006/table">
            <a:tbl>
              <a:tblPr/>
              <a:tblGrid>
                <a:gridCol w="4114800"/>
                <a:gridCol w="4114800"/>
              </a:tblGrid>
              <a:tr h="11885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charset="0"/>
                        </a:rPr>
                        <a:t>Councillor’s office a principal or only place of work?</a:t>
                      </a:r>
                      <a:endParaRPr kumimoji="0" lang="en-US" sz="2400" b="1" i="0" u="none" strike="noStrike" cap="none" normalizeH="0" baseline="0" dirty="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Yes, following Parker v Yeo, </a:t>
                      </a:r>
                      <a:endParaRPr kumimoji="0" lang="en-US" sz="2400" b="0" i="0" u="none" strike="noStrike" cap="none" normalizeH="0" baseline="0" dirty="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7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Likewise, student’s college?</a:t>
                      </a:r>
                      <a:endParaRPr kumimoji="0" lang="en-US" sz="2400" b="1" i="0" u="none" strike="noStrike" cap="none" normalizeH="0" baseline="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Yes, on same reasoning</a:t>
                      </a:r>
                      <a:endParaRPr kumimoji="0" lang="en-US" sz="24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5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Occupying different premises in last 12 months OK?</a:t>
                      </a:r>
                      <a:endParaRPr kumimoji="0" lang="en-US" sz="2400" b="1" i="0" u="none" strike="noStrike" cap="none" normalizeH="0" baseline="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Yes, so long as 12 months continuous occupancy in council area</a:t>
                      </a:r>
                      <a:endParaRPr kumimoji="0" lang="en-US" sz="24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5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If asked for advice, what does RO say?</a:t>
                      </a:r>
                      <a:endParaRPr kumimoji="0" lang="en-US" sz="2400" b="1" i="0" u="none" strike="noStrike" cap="none" normalizeH="0" baseline="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Can point in right direction, but must advise get own legal advice</a:t>
                      </a:r>
                      <a:endParaRPr kumimoji="0" lang="en-US" sz="2400" b="0" i="0" u="none" strike="noStrike" cap="none" normalizeH="0" baseline="0" dirty="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4077941565"/>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4"/>
          <p:cNvSpPr>
            <a:spLocks noGrp="1" noChangeArrowheads="1"/>
          </p:cNvSpPr>
          <p:nvPr>
            <p:ph type="title"/>
          </p:nvPr>
        </p:nvSpPr>
        <p:spPr/>
        <p:txBody>
          <a:bodyPr>
            <a:normAutofit/>
          </a:bodyPr>
          <a:lstStyle/>
          <a:p>
            <a:pPr eaLnBrk="1" hangingPunct="1"/>
            <a:r>
              <a:rPr lang="en-GB" altLang="en-US" sz="3600" b="1" dirty="0" smtClean="0">
                <a:effectLst>
                  <a:outerShdw blurRad="38100" dist="38100" dir="2700000" algn="tl">
                    <a:srgbClr val="000000">
                      <a:alpha val="43137"/>
                    </a:srgbClr>
                  </a:outerShdw>
                </a:effectLst>
              </a:rPr>
              <a:t>Scenarios- Qualification</a:t>
            </a:r>
            <a:endParaRPr lang="en-US" altLang="en-US" sz="3600" b="1" dirty="0" smtClean="0">
              <a:effectLst>
                <a:outerShdw blurRad="38100" dist="38100" dir="2700000" algn="tl">
                  <a:srgbClr val="000000">
                    <a:alpha val="43137"/>
                  </a:srgbClr>
                </a:outerShdw>
              </a:effectLst>
            </a:endParaRPr>
          </a:p>
        </p:txBody>
      </p:sp>
      <p:graphicFrame>
        <p:nvGraphicFramePr>
          <p:cNvPr id="18459" name="Group 27"/>
          <p:cNvGraphicFramePr>
            <a:graphicFrameLocks noGrp="1"/>
          </p:cNvGraphicFramePr>
          <p:nvPr>
            <p:ph type="tbl" idx="1"/>
            <p:extLst>
              <p:ext uri="{D42A27DB-BD31-4B8C-83A1-F6EECF244321}">
                <p14:modId xmlns:p14="http://schemas.microsoft.com/office/powerpoint/2010/main" val="759876748"/>
              </p:ext>
            </p:extLst>
          </p:nvPr>
        </p:nvGraphicFramePr>
        <p:xfrm>
          <a:off x="457200" y="1600200"/>
          <a:ext cx="8229600" cy="4697859"/>
        </p:xfrm>
        <a:graphic>
          <a:graphicData uri="http://schemas.openxmlformats.org/drawingml/2006/table">
            <a:tbl>
              <a:tblPr/>
              <a:tblGrid>
                <a:gridCol w="4114800"/>
                <a:gridCol w="4114800"/>
              </a:tblGrid>
              <a:tr h="11885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charset="0"/>
                        </a:rPr>
                        <a:t>Councillor’s office a principal or only place of work?</a:t>
                      </a:r>
                      <a:endParaRPr kumimoji="0" lang="en-US" sz="2400" b="1" i="0" u="none" strike="noStrike" cap="none" normalizeH="0" baseline="0" dirty="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Yes, following Parker v Yeo, </a:t>
                      </a:r>
                      <a:endParaRPr kumimoji="0" lang="en-US" sz="2400" b="0" i="0" u="none" strike="noStrike" cap="none" normalizeH="0" baseline="0" dirty="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73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Likewise, student’s college?</a:t>
                      </a:r>
                      <a:endParaRPr kumimoji="0" lang="en-US" sz="2400" b="1" i="0" u="none" strike="noStrike" cap="none" normalizeH="0" baseline="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Yes, on same reasoning</a:t>
                      </a:r>
                      <a:endParaRPr kumimoji="0" lang="en-US" sz="24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5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Occupying different premises in last 12 months OK?</a:t>
                      </a:r>
                      <a:endParaRPr kumimoji="0" lang="en-US" sz="2400" b="1" i="0" u="none" strike="noStrike" cap="none" normalizeH="0" baseline="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Yes, so long as 12 months continuous occupancy in council area</a:t>
                      </a:r>
                      <a:endParaRPr kumimoji="0" lang="en-US" sz="2400" b="0" i="0" u="none" strike="noStrike" cap="none" normalizeH="0" baseline="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55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If asked for advice, what does RO say?</a:t>
                      </a:r>
                      <a:endParaRPr kumimoji="0" lang="en-US" sz="2400" b="1" i="0" u="none" strike="noStrike" cap="none" normalizeH="0" baseline="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Can point in right direction, but must advise get own legal advice</a:t>
                      </a:r>
                      <a:endParaRPr kumimoji="0" lang="en-US" sz="2400" b="0" i="0" u="none" strike="noStrike" cap="none" normalizeH="0" baseline="0" dirty="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0125579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Rectangle 4"/>
          <p:cNvSpPr>
            <a:spLocks noGrp="1" noChangeArrowheads="1"/>
          </p:cNvSpPr>
          <p:nvPr>
            <p:ph type="title"/>
          </p:nvPr>
        </p:nvSpPr>
        <p:spPr/>
        <p:txBody>
          <a:bodyPr>
            <a:normAutofit/>
          </a:bodyPr>
          <a:lstStyle/>
          <a:p>
            <a:pPr eaLnBrk="1" hangingPunct="1"/>
            <a:r>
              <a:rPr lang="en-GB" altLang="en-US" sz="3600" b="1" dirty="0" smtClean="0">
                <a:effectLst>
                  <a:outerShdw blurRad="38100" dist="38100" dir="2700000" algn="tl">
                    <a:srgbClr val="000000">
                      <a:alpha val="43137"/>
                    </a:srgbClr>
                  </a:outerShdw>
                </a:effectLst>
              </a:rPr>
              <a:t>Disqualification</a:t>
            </a:r>
            <a:endParaRPr lang="en-US" altLang="en-US" sz="3600" b="1" dirty="0" smtClean="0">
              <a:effectLst>
                <a:outerShdw blurRad="38100" dist="38100" dir="2700000" algn="tl">
                  <a:srgbClr val="000000">
                    <a:alpha val="43137"/>
                  </a:srgbClr>
                </a:outerShdw>
              </a:effectLst>
            </a:endParaRPr>
          </a:p>
        </p:txBody>
      </p:sp>
      <p:graphicFrame>
        <p:nvGraphicFramePr>
          <p:cNvPr id="20515" name="Group 35"/>
          <p:cNvGraphicFramePr>
            <a:graphicFrameLocks noGrp="1"/>
          </p:cNvGraphicFramePr>
          <p:nvPr>
            <p:ph type="tbl" idx="1"/>
            <p:extLst>
              <p:ext uri="{D42A27DB-BD31-4B8C-83A1-F6EECF244321}">
                <p14:modId xmlns:p14="http://schemas.microsoft.com/office/powerpoint/2010/main" val="838616369"/>
              </p:ext>
            </p:extLst>
          </p:nvPr>
        </p:nvGraphicFramePr>
        <p:xfrm>
          <a:off x="457200" y="1600200"/>
          <a:ext cx="8229600" cy="4297662"/>
        </p:xfrm>
        <a:graphic>
          <a:graphicData uri="http://schemas.openxmlformats.org/drawingml/2006/table">
            <a:tbl>
              <a:tblPr/>
              <a:tblGrid>
                <a:gridCol w="4114800"/>
                <a:gridCol w="4114800"/>
              </a:tblGrid>
              <a:tr h="1188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charset="0"/>
                        </a:rPr>
                        <a:t>If councillor pays back severance payment, OK?</a:t>
                      </a:r>
                      <a:endParaRPr kumimoji="0" lang="en-US" sz="2400" b="1" i="0" u="none" strike="noStrike" cap="none" normalizeH="0" baseline="0" dirty="0" smtClean="0">
                        <a:ln>
                          <a:noFill/>
                        </a:ln>
                        <a:solidFill>
                          <a:schemeClr val="tx1"/>
                        </a:solidFill>
                        <a:effectLst/>
                        <a:latin typeface="Arial"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No. Disqualified from standing in any council area due to receipt of money</a:t>
                      </a:r>
                      <a:endParaRPr kumimoji="0" lang="en-US" sz="2400" b="0" i="0" u="none" strike="noStrike" cap="none" normalizeH="0" baseline="0" smtClean="0">
                        <a:ln>
                          <a:noFill/>
                        </a:ln>
                        <a:solidFill>
                          <a:schemeClr val="tx1"/>
                        </a:solidFill>
                        <a:effectLst/>
                        <a:latin typeface="Arial"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2012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RO has information  candidate is not qualified.</a:t>
                      </a:r>
                      <a:endParaRPr kumimoji="0" lang="en-US" sz="2400" b="1" i="0" u="none" strike="noStrike" cap="none" normalizeH="0" baseline="0" smtClean="0">
                        <a:ln>
                          <a:noFill/>
                        </a:ln>
                        <a:solidFill>
                          <a:schemeClr val="tx1"/>
                        </a:solidFill>
                        <a:effectLst/>
                        <a:latin typeface="Arial"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Ask candidate or agent to confirm qualification. Advise false information an offence. Accept what being told without investigation.</a:t>
                      </a:r>
                      <a:endParaRPr kumimoji="0" lang="en-US" sz="2400" b="0" i="0" u="none" strike="noStrike" cap="none" normalizeH="0" baseline="0" smtClean="0">
                        <a:ln>
                          <a:noFill/>
                        </a:ln>
                        <a:solidFill>
                          <a:schemeClr val="tx1"/>
                        </a:solidFill>
                        <a:effectLst/>
                        <a:latin typeface="Arial"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65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Two persons want to be joint candidates on same nomination form. OK?</a:t>
                      </a:r>
                      <a:endParaRPr kumimoji="0" lang="en-US" sz="2400" b="1" i="0" u="none" strike="noStrike" cap="none" normalizeH="0" baseline="0" smtClean="0">
                        <a:ln>
                          <a:noFill/>
                        </a:ln>
                        <a:solidFill>
                          <a:schemeClr val="tx1"/>
                        </a:solidFill>
                        <a:effectLst/>
                        <a:latin typeface="Arial"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No. EAT ruled in 2000 matter for Parliament to determine.</a:t>
                      </a:r>
                      <a:endParaRPr kumimoji="0" lang="en-US" sz="2400" b="0" i="0" u="none" strike="noStrike" cap="none" normalizeH="0" baseline="0" dirty="0" smtClean="0">
                        <a:ln>
                          <a:noFill/>
                        </a:ln>
                        <a:solidFill>
                          <a:schemeClr val="tx1"/>
                        </a:solidFill>
                        <a:effectLst/>
                        <a:latin typeface="Arial"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58034673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4"/>
          <p:cNvSpPr>
            <a:spLocks noGrp="1" noChangeArrowheads="1"/>
          </p:cNvSpPr>
          <p:nvPr>
            <p:ph type="title"/>
          </p:nvPr>
        </p:nvSpPr>
        <p:spPr>
          <a:xfrm>
            <a:off x="457200" y="274638"/>
            <a:ext cx="7931224" cy="1143000"/>
          </a:xfrm>
        </p:spPr>
        <p:txBody>
          <a:bodyPr>
            <a:normAutofit/>
          </a:bodyPr>
          <a:lstStyle/>
          <a:p>
            <a:pPr eaLnBrk="1" hangingPunct="1"/>
            <a:r>
              <a:rPr lang="en-GB" altLang="en-US" sz="3600" b="1" dirty="0" smtClean="0">
                <a:effectLst>
                  <a:outerShdw blurRad="38100" dist="38100" dir="2700000" algn="tl">
                    <a:srgbClr val="000000">
                      <a:alpha val="43137"/>
                    </a:srgbClr>
                  </a:outerShdw>
                </a:effectLst>
              </a:rPr>
              <a:t>Delivery of Nomination Papers (1)</a:t>
            </a:r>
            <a:endParaRPr lang="en-US" altLang="en-US" sz="3600" b="1" dirty="0" smtClean="0">
              <a:effectLst>
                <a:outerShdw blurRad="38100" dist="38100" dir="2700000" algn="tl">
                  <a:srgbClr val="000000">
                    <a:alpha val="43137"/>
                  </a:srgbClr>
                </a:outerShdw>
              </a:effectLst>
            </a:endParaRPr>
          </a:p>
        </p:txBody>
      </p:sp>
      <p:graphicFrame>
        <p:nvGraphicFramePr>
          <p:cNvPr id="5150" name="Group 30"/>
          <p:cNvGraphicFramePr>
            <a:graphicFrameLocks noGrp="1"/>
          </p:cNvGraphicFramePr>
          <p:nvPr>
            <p:ph type="tbl" idx="1"/>
            <p:extLst>
              <p:ext uri="{D42A27DB-BD31-4B8C-83A1-F6EECF244321}">
                <p14:modId xmlns:p14="http://schemas.microsoft.com/office/powerpoint/2010/main" val="4268863306"/>
              </p:ext>
            </p:extLst>
          </p:nvPr>
        </p:nvGraphicFramePr>
        <p:xfrm>
          <a:off x="457200" y="1541013"/>
          <a:ext cx="8229600" cy="4754856"/>
        </p:xfrm>
        <a:graphic>
          <a:graphicData uri="http://schemas.openxmlformats.org/drawingml/2006/table">
            <a:tbl>
              <a:tblPr/>
              <a:tblGrid>
                <a:gridCol w="4114800"/>
                <a:gridCol w="4114800"/>
              </a:tblGrid>
              <a:tr h="118864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Nomination paper delivered before start of nominations</a:t>
                      </a:r>
                      <a:endParaRPr kumimoji="0" lang="en-US" sz="2400" b="0" i="0" u="none" strike="noStrike" cap="none" normalizeH="0" baseline="0" smtClean="0">
                        <a:ln>
                          <a:noFill/>
                        </a:ln>
                        <a:solidFill>
                          <a:schemeClr val="tx1"/>
                        </a:solidFill>
                        <a:effectLst/>
                        <a:latin typeface="Arial"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Informal check only</a:t>
                      </a:r>
                      <a:endParaRPr kumimoji="0" lang="en-US" sz="2400" b="0" i="0" u="none" strike="noStrike" cap="none" normalizeH="0" baseline="0" smtClean="0">
                        <a:ln>
                          <a:noFill/>
                        </a:ln>
                        <a:solidFill>
                          <a:schemeClr val="tx1"/>
                        </a:solidFill>
                        <a:effectLst/>
                        <a:latin typeface="Arial"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64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Nomination not on RO’s form</a:t>
                      </a:r>
                      <a:endParaRPr kumimoji="0" lang="en-US" sz="2400" b="1" i="0" u="none" strike="noStrike" cap="none" normalizeH="0" baseline="0" smtClean="0">
                        <a:ln>
                          <a:noFill/>
                        </a:ln>
                        <a:solidFill>
                          <a:schemeClr val="tx1"/>
                        </a:solidFill>
                        <a:effectLst/>
                        <a:latin typeface="Arial"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Can be on any form, so long as all required information supplied</a:t>
                      </a:r>
                      <a:endParaRPr kumimoji="0" lang="en-US" sz="2400" b="0" i="0" u="none" strike="noStrike" cap="none" normalizeH="0" baseline="0" smtClean="0">
                        <a:ln>
                          <a:noFill/>
                        </a:ln>
                        <a:solidFill>
                          <a:schemeClr val="tx1"/>
                        </a:solidFill>
                        <a:effectLst/>
                        <a:latin typeface="Arial"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64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RO asked to fill in form – what do you do?</a:t>
                      </a:r>
                      <a:endParaRPr kumimoji="0" lang="en-US" sz="2400" b="1" i="0" u="none" strike="noStrike" cap="none" normalizeH="0" baseline="0" smtClean="0">
                        <a:ln>
                          <a:noFill/>
                        </a:ln>
                        <a:solidFill>
                          <a:schemeClr val="tx1"/>
                        </a:solidFill>
                        <a:effectLst/>
                        <a:latin typeface="Arial"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Complete accurately from information provided – seek clarification if required</a:t>
                      </a:r>
                      <a:endParaRPr kumimoji="0" lang="en-US" sz="2400" b="0" i="0" u="none" strike="noStrike" cap="none" normalizeH="0" baseline="0" smtClean="0">
                        <a:ln>
                          <a:noFill/>
                        </a:ln>
                        <a:solidFill>
                          <a:schemeClr val="tx1"/>
                        </a:solidFill>
                        <a:effectLst/>
                        <a:latin typeface="Arial"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29527">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Neither candidate nor election agent delivers paper</a:t>
                      </a:r>
                      <a:endParaRPr kumimoji="0" lang="en-US" sz="2400" b="1" i="0" u="none" strike="noStrike" cap="none" normalizeH="0" baseline="0" smtClean="0">
                        <a:ln>
                          <a:noFill/>
                        </a:ln>
                        <a:solidFill>
                          <a:schemeClr val="tx1"/>
                        </a:solidFill>
                        <a:effectLst/>
                        <a:latin typeface="Arial"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Clarify who is lodging. Get contact details of candidate and election agent</a:t>
                      </a:r>
                      <a:endParaRPr kumimoji="0" lang="en-US" sz="2400" b="0" i="0" u="none" strike="noStrike" cap="none" normalizeH="0" baseline="0" dirty="0" smtClean="0">
                        <a:ln>
                          <a:noFill/>
                        </a:ln>
                        <a:solidFill>
                          <a:schemeClr val="tx1"/>
                        </a:solidFill>
                        <a:effectLst/>
                        <a:latin typeface="Arial"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160883173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4"/>
          <p:cNvSpPr>
            <a:spLocks noGrp="1" noChangeArrowheads="1"/>
          </p:cNvSpPr>
          <p:nvPr>
            <p:ph type="title"/>
          </p:nvPr>
        </p:nvSpPr>
        <p:spPr>
          <a:xfrm>
            <a:off x="395536" y="274638"/>
            <a:ext cx="7704856" cy="1143000"/>
          </a:xfrm>
        </p:spPr>
        <p:txBody>
          <a:bodyPr>
            <a:normAutofit/>
          </a:bodyPr>
          <a:lstStyle/>
          <a:p>
            <a:pPr eaLnBrk="1" hangingPunct="1"/>
            <a:r>
              <a:rPr lang="en-GB" altLang="en-US" sz="3600" b="1" dirty="0" smtClean="0">
                <a:effectLst>
                  <a:outerShdw blurRad="38100" dist="38100" dir="2700000" algn="tl">
                    <a:srgbClr val="000000">
                      <a:alpha val="43137"/>
                    </a:srgbClr>
                  </a:outerShdw>
                </a:effectLst>
              </a:rPr>
              <a:t>Delivery of Nomination Papers (2)</a:t>
            </a:r>
            <a:endParaRPr lang="en-US" altLang="en-US" sz="3600" b="1" dirty="0" smtClean="0">
              <a:effectLst>
                <a:outerShdw blurRad="38100" dist="38100" dir="2700000" algn="tl">
                  <a:srgbClr val="000000">
                    <a:alpha val="43137"/>
                  </a:srgbClr>
                </a:outerShdw>
              </a:effectLst>
            </a:endParaRPr>
          </a:p>
        </p:txBody>
      </p:sp>
      <p:graphicFrame>
        <p:nvGraphicFramePr>
          <p:cNvPr id="9261" name="Group 45"/>
          <p:cNvGraphicFramePr>
            <a:graphicFrameLocks noGrp="1"/>
          </p:cNvGraphicFramePr>
          <p:nvPr>
            <p:ph type="tbl" idx="1"/>
            <p:extLst>
              <p:ext uri="{D42A27DB-BD31-4B8C-83A1-F6EECF244321}">
                <p14:modId xmlns:p14="http://schemas.microsoft.com/office/powerpoint/2010/main" val="3964612475"/>
              </p:ext>
            </p:extLst>
          </p:nvPr>
        </p:nvGraphicFramePr>
        <p:xfrm>
          <a:off x="539750" y="1249363"/>
          <a:ext cx="8229600" cy="5517197"/>
        </p:xfrm>
        <a:graphic>
          <a:graphicData uri="http://schemas.openxmlformats.org/drawingml/2006/table">
            <a:tbl>
              <a:tblPr/>
              <a:tblGrid>
                <a:gridCol w="4114800"/>
                <a:gridCol w="4114800"/>
              </a:tblGrid>
              <a:tr h="272454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charset="0"/>
                        </a:rPr>
                        <a:t>Where Delivered to</a:t>
                      </a:r>
                      <a:endParaRPr kumimoji="0" lang="en-US" sz="2400" b="1" i="0" u="none" strike="noStrike" cap="none" normalizeH="0" baseline="0" dirty="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Delivery is to place fixed by RO, not to RO as such. So, technically possible, but stipulate place of delivery is </a:t>
                      </a:r>
                      <a:r>
                        <a:rPr kumimoji="0" lang="en-GB" sz="2400" b="0" i="0" u="none" strike="noStrike" cap="none" normalizeH="0" baseline="0" dirty="0" err="1" smtClean="0">
                          <a:ln>
                            <a:noFill/>
                          </a:ln>
                          <a:solidFill>
                            <a:schemeClr val="tx1"/>
                          </a:solidFill>
                          <a:effectLst/>
                          <a:latin typeface="Arial" charset="0"/>
                        </a:rPr>
                        <a:t>RO’s</a:t>
                      </a:r>
                      <a:r>
                        <a:rPr kumimoji="0" lang="en-GB" sz="2400" b="0" i="0" u="none" strike="noStrike" cap="none" normalizeH="0" baseline="0" dirty="0" smtClean="0">
                          <a:ln>
                            <a:noFill/>
                          </a:ln>
                          <a:solidFill>
                            <a:schemeClr val="tx1"/>
                          </a:solidFill>
                          <a:effectLst/>
                          <a:latin typeface="Arial" charset="0"/>
                        </a:rPr>
                        <a:t> election office.</a:t>
                      </a:r>
                    </a:p>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Check mail room and reception desk as safeguard.</a:t>
                      </a:r>
                      <a:endParaRPr kumimoji="0" lang="en-US" sz="2400" b="0" i="0" u="none" strike="noStrike" cap="none" normalizeH="0" baseline="0" dirty="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542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Papers sent electronically</a:t>
                      </a:r>
                      <a:endParaRPr kumimoji="0" lang="en-US" sz="2400" b="1" i="0" u="none" strike="noStrike" cap="none" normalizeH="0" baseline="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Advise candidates/agents  papers that they are not valid until someone personally attends to deliver them. </a:t>
                      </a:r>
                      <a:endParaRPr kumimoji="0" lang="en-US" sz="2400" b="0" i="0" u="none" strike="noStrike" cap="none" normalizeH="0" baseline="0" dirty="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7206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Notice of withdrawal by post or electronically</a:t>
                      </a:r>
                      <a:endParaRPr kumimoji="0" lang="en-US" sz="2400" b="1" i="0" u="none" strike="noStrike" cap="none" normalizeH="0" baseline="0" smtClean="0">
                        <a:ln>
                          <a:noFill/>
                        </a:ln>
                        <a:solidFill>
                          <a:schemeClr val="tx1"/>
                        </a:solidFill>
                        <a:effectLst/>
                        <a:latin typeface="Arial" charset="0"/>
                      </a:endParaRPr>
                    </a:p>
                  </a:txBody>
                  <a:tcPr marT="45714" marB="4571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As above</a:t>
                      </a:r>
                      <a:endParaRPr kumimoji="0" lang="en-US" sz="2400" b="0" i="0" u="none" strike="noStrike" cap="none" normalizeH="0" baseline="0" dirty="0" smtClean="0">
                        <a:ln>
                          <a:noFill/>
                        </a:ln>
                        <a:solidFill>
                          <a:schemeClr val="tx1"/>
                        </a:solidFill>
                        <a:effectLst/>
                        <a:latin typeface="Arial" charset="0"/>
                      </a:endParaRPr>
                    </a:p>
                  </a:txBody>
                  <a:tcPr marT="45714" marB="4571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85421633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4"/>
          <p:cNvSpPr>
            <a:spLocks noGrp="1" noChangeArrowheads="1"/>
          </p:cNvSpPr>
          <p:nvPr>
            <p:ph type="title"/>
          </p:nvPr>
        </p:nvSpPr>
        <p:spPr/>
        <p:txBody>
          <a:bodyPr>
            <a:normAutofit/>
          </a:bodyPr>
          <a:lstStyle/>
          <a:p>
            <a:pPr eaLnBrk="1" hangingPunct="1"/>
            <a:r>
              <a:rPr lang="en-GB" altLang="en-US" sz="3600" b="1" dirty="0" smtClean="0">
                <a:effectLst>
                  <a:outerShdw blurRad="38100" dist="38100" dir="2700000" algn="tl">
                    <a:srgbClr val="000000">
                      <a:alpha val="43137"/>
                    </a:srgbClr>
                  </a:outerShdw>
                </a:effectLst>
              </a:rPr>
              <a:t>Changes to Nomination Paper</a:t>
            </a:r>
            <a:endParaRPr lang="en-US" altLang="en-US" sz="3600" b="1" dirty="0" smtClean="0">
              <a:effectLst>
                <a:outerShdw blurRad="38100" dist="38100" dir="2700000" algn="tl">
                  <a:srgbClr val="000000">
                    <a:alpha val="43137"/>
                  </a:srgbClr>
                </a:outerShdw>
              </a:effectLst>
            </a:endParaRPr>
          </a:p>
        </p:txBody>
      </p:sp>
      <p:graphicFrame>
        <p:nvGraphicFramePr>
          <p:cNvPr id="11315" name="Group 51"/>
          <p:cNvGraphicFramePr>
            <a:graphicFrameLocks noGrp="1"/>
          </p:cNvGraphicFramePr>
          <p:nvPr>
            <p:ph type="tbl" idx="1"/>
            <p:extLst>
              <p:ext uri="{D42A27DB-BD31-4B8C-83A1-F6EECF244321}">
                <p14:modId xmlns:p14="http://schemas.microsoft.com/office/powerpoint/2010/main" val="2331114176"/>
              </p:ext>
            </p:extLst>
          </p:nvPr>
        </p:nvGraphicFramePr>
        <p:xfrm>
          <a:off x="457200" y="1600200"/>
          <a:ext cx="8229600" cy="4262376"/>
        </p:xfrm>
        <a:graphic>
          <a:graphicData uri="http://schemas.openxmlformats.org/drawingml/2006/table">
            <a:tbl>
              <a:tblPr/>
              <a:tblGrid>
                <a:gridCol w="4114800"/>
                <a:gridCol w="4114800"/>
              </a:tblGrid>
              <a:tr h="113195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charset="0"/>
                        </a:rPr>
                        <a:t>Candidate/agent wants to make substantive change</a:t>
                      </a:r>
                      <a:endParaRPr kumimoji="0" lang="en-US" sz="2400" b="1" i="0" u="none" strike="noStrike" cap="none" normalizeH="0" baseline="0" dirty="0" smtClean="0">
                        <a:ln>
                          <a:noFill/>
                        </a:ln>
                        <a:solidFill>
                          <a:schemeClr val="tx1"/>
                        </a:solidFill>
                        <a:effectLst/>
                        <a:latin typeface="Arial"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Fresh nomination paper</a:t>
                      </a:r>
                      <a:endParaRPr kumimoji="0" lang="en-US" sz="2400" b="0" i="0" u="none" strike="noStrike" cap="none" normalizeH="0" baseline="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791">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Candidate/agent wants to make minor change, eg electoral number</a:t>
                      </a:r>
                      <a:endParaRPr kumimoji="0" lang="en-US" sz="2400" b="1" i="0" u="none" strike="noStrike" cap="none" normalizeH="0" baseline="0" smtClean="0">
                        <a:ln>
                          <a:noFill/>
                        </a:ln>
                        <a:solidFill>
                          <a:schemeClr val="tx1"/>
                        </a:solidFill>
                        <a:effectLst/>
                        <a:latin typeface="Arial"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Get candidate to initial change. </a:t>
                      </a:r>
                      <a:endParaRPr kumimoji="0" lang="en-US" sz="2400" b="0" i="0" u="none" strike="noStrike" cap="none" normalizeH="0" baseline="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941629">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Change requested after nomination formally delivered, ie accepted</a:t>
                      </a:r>
                      <a:endParaRPr kumimoji="0" lang="en-US" sz="2400" b="1" i="0" u="none" strike="noStrike" cap="none" normalizeH="0" baseline="0" smtClean="0">
                        <a:ln>
                          <a:noFill/>
                        </a:ln>
                        <a:solidFill>
                          <a:schemeClr val="tx1"/>
                        </a:solidFill>
                        <a:effectLst/>
                        <a:latin typeface="Arial" charset="0"/>
                      </a:endParaRPr>
                    </a:p>
                  </a:txBody>
                  <a:tcPr marT="45723" marB="4572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Use RO’s powers to correct, if minor error. Otherwise, notice of withdrawal and fresh nomination</a:t>
                      </a:r>
                      <a:endParaRPr kumimoji="0" lang="en-US" sz="2800" b="0" i="0" u="none" strike="noStrike" cap="none" normalizeH="0" baseline="0" dirty="0" smtClean="0">
                        <a:ln>
                          <a:noFill/>
                        </a:ln>
                        <a:solidFill>
                          <a:schemeClr val="tx1"/>
                        </a:solidFill>
                        <a:effectLst/>
                        <a:latin typeface="Arial" charset="0"/>
                      </a:endParaRPr>
                    </a:p>
                  </a:txBody>
                  <a:tcPr marT="45723" marB="4572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239498849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Rectangle 2"/>
          <p:cNvSpPr>
            <a:spLocks noGrp="1" noChangeArrowheads="1"/>
          </p:cNvSpPr>
          <p:nvPr>
            <p:ph type="title"/>
          </p:nvPr>
        </p:nvSpPr>
        <p:spPr>
          <a:xfrm>
            <a:off x="589613" y="-90487"/>
            <a:ext cx="8229600" cy="1143000"/>
          </a:xfrm>
        </p:spPr>
        <p:txBody>
          <a:bodyPr>
            <a:normAutofit/>
          </a:bodyPr>
          <a:lstStyle/>
          <a:p>
            <a:r>
              <a:rPr lang="en-GB" altLang="en-US" sz="3600" b="1" dirty="0" smtClean="0">
                <a:effectLst>
                  <a:outerShdw blurRad="38100" dist="38100" dir="2700000" algn="tl">
                    <a:srgbClr val="000000">
                      <a:alpha val="43137"/>
                    </a:srgbClr>
                  </a:outerShdw>
                </a:effectLst>
              </a:rPr>
              <a:t>Candidate’s</a:t>
            </a:r>
            <a:r>
              <a:rPr lang="en-GB" altLang="en-US" sz="3200" b="1" dirty="0" smtClean="0">
                <a:effectLst>
                  <a:outerShdw blurRad="38100" dist="38100" dir="2700000" algn="tl">
                    <a:srgbClr val="000000">
                      <a:alpha val="43137"/>
                    </a:srgbClr>
                  </a:outerShdw>
                </a:effectLst>
              </a:rPr>
              <a:t> </a:t>
            </a:r>
            <a:r>
              <a:rPr lang="en-GB" altLang="en-US" sz="3600" b="1" dirty="0" smtClean="0">
                <a:effectLst>
                  <a:outerShdw blurRad="38100" dist="38100" dir="2700000" algn="tl">
                    <a:srgbClr val="000000">
                      <a:alpha val="43137"/>
                    </a:srgbClr>
                  </a:outerShdw>
                </a:effectLst>
              </a:rPr>
              <a:t>names</a:t>
            </a:r>
            <a:endParaRPr lang="en-US" altLang="en-US" sz="3200" b="1" dirty="0" smtClean="0">
              <a:effectLst>
                <a:outerShdw blurRad="38100" dist="38100" dir="2700000" algn="tl">
                  <a:srgbClr val="000000">
                    <a:alpha val="43137"/>
                  </a:srgbClr>
                </a:outerShdw>
              </a:effectLst>
            </a:endParaRPr>
          </a:p>
        </p:txBody>
      </p:sp>
      <p:graphicFrame>
        <p:nvGraphicFramePr>
          <p:cNvPr id="24634" name="Group 58"/>
          <p:cNvGraphicFramePr>
            <a:graphicFrameLocks noGrp="1"/>
          </p:cNvGraphicFramePr>
          <p:nvPr>
            <p:ph type="tbl" idx="1"/>
            <p:extLst>
              <p:ext uri="{D42A27DB-BD31-4B8C-83A1-F6EECF244321}">
                <p14:modId xmlns:p14="http://schemas.microsoft.com/office/powerpoint/2010/main" val="242555167"/>
              </p:ext>
            </p:extLst>
          </p:nvPr>
        </p:nvGraphicFramePr>
        <p:xfrm>
          <a:off x="395288" y="1052513"/>
          <a:ext cx="8044174" cy="5575726"/>
        </p:xfrm>
        <a:graphic>
          <a:graphicData uri="http://schemas.openxmlformats.org/drawingml/2006/table">
            <a:tbl>
              <a:tblPr/>
              <a:tblGrid>
                <a:gridCol w="4114800"/>
                <a:gridCol w="3929374"/>
              </a:tblGrid>
              <a:tr h="17371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dirty="0" smtClean="0">
                          <a:ln>
                            <a:noFill/>
                          </a:ln>
                          <a:solidFill>
                            <a:schemeClr val="tx1"/>
                          </a:solidFill>
                          <a:effectLst/>
                          <a:latin typeface="Arial" charset="0"/>
                        </a:rPr>
                        <a:t>Can prefixes, Rt. Hon. or Sir go on ballot paper as commonly used forename, even if candidate says they are known by them?</a:t>
                      </a:r>
                      <a:endParaRPr kumimoji="0" lang="en-US" sz="1800" b="1" i="0" u="none" strike="noStrike" cap="none" normalizeH="0" baseline="0" dirty="0" smtClean="0">
                        <a:ln>
                          <a:noFill/>
                        </a:ln>
                        <a:solidFill>
                          <a:schemeClr val="tx1"/>
                        </a:solidFill>
                        <a:effectLst/>
                        <a:latin typeface="Arial"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Not in my view. They are titles,  not names. Rules [SLGER 4(3)] allow commonly used surname or forename, not titles. Can distinguish candidates by address or Sr. if two same names in household.</a:t>
                      </a:r>
                      <a:endParaRPr kumimoji="0" lang="en-US" sz="1800" b="0" i="0" u="none" strike="noStrike" cap="none" normalizeH="0" baseline="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77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Arial" charset="0"/>
                        </a:rPr>
                        <a:t>Likewise, can Dr., Colonel or Councillor go on as a prefix?</a:t>
                      </a:r>
                      <a:endParaRPr kumimoji="0" lang="en-US" sz="1800" b="1" i="0" u="none" strike="noStrike" cap="none" normalizeH="0" baseline="0" smtClean="0">
                        <a:ln>
                          <a:noFill/>
                        </a:ln>
                        <a:solidFill>
                          <a:schemeClr val="tx1"/>
                        </a:solidFill>
                        <a:effectLst/>
                        <a:latin typeface="Arial"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smtClean="0">
                          <a:ln>
                            <a:noFill/>
                          </a:ln>
                          <a:solidFill>
                            <a:schemeClr val="tx1"/>
                          </a:solidFill>
                          <a:effectLst/>
                          <a:latin typeface="Arial" charset="0"/>
                        </a:rPr>
                        <a:t>Not in my view. Similarly, they are not names. They are ranks, professional status or positions.</a:t>
                      </a:r>
                      <a:endParaRPr kumimoji="0" lang="en-US" sz="1800" b="0" i="0" u="none" strike="noStrike" cap="none" normalizeH="0" baseline="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737182">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1" i="0" u="none" strike="noStrike" cap="none" normalizeH="0" baseline="0" smtClean="0">
                          <a:ln>
                            <a:noFill/>
                          </a:ln>
                          <a:solidFill>
                            <a:schemeClr val="tx1"/>
                          </a:solidFill>
                          <a:effectLst/>
                          <a:latin typeface="Arial" charset="0"/>
                        </a:rPr>
                        <a:t>Can a commonly used title not go on as a surname?</a:t>
                      </a: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1800" b="0" i="0" u="none" strike="noStrike" cap="none" normalizeH="0" baseline="0" smtClean="0">
                          <a:ln>
                            <a:noFill/>
                          </a:ln>
                          <a:solidFill>
                            <a:schemeClr val="tx1"/>
                          </a:solidFill>
                          <a:effectLst/>
                          <a:latin typeface="Arial" charset="0"/>
                        </a:rPr>
                        <a:t>Yes, Rules [Form 2,Note 2] allow candidate, where commonly known by some title, to be described by the title as if it were their surname, not forename, eg “Avon” in Viscount Avon replacing the family surname</a:t>
                      </a: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6916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1" i="0" u="none" strike="noStrike" cap="none" normalizeH="0" baseline="0" smtClean="0">
                          <a:ln>
                            <a:noFill/>
                          </a:ln>
                          <a:solidFill>
                            <a:schemeClr val="tx1"/>
                          </a:solidFill>
                          <a:effectLst/>
                          <a:latin typeface="Arial" charset="0"/>
                        </a:rPr>
                        <a:t>Does a commonly used name go on all other election documents?</a:t>
                      </a:r>
                      <a:endParaRPr kumimoji="0" lang="en-US" sz="1800" b="1" i="0" u="none" strike="noStrike" cap="none" normalizeH="0" baseline="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1" i="0" u="none" strike="noStrike" cap="none" normalizeH="0" baseline="0" smtClean="0">
                        <a:ln>
                          <a:noFill/>
                        </a:ln>
                        <a:solidFill>
                          <a:schemeClr val="tx1"/>
                        </a:solidFill>
                        <a:effectLst/>
                        <a:latin typeface="Arial"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1800" b="0" i="0" u="none" strike="noStrike" cap="none" normalizeH="0" baseline="0" dirty="0" smtClean="0">
                          <a:ln>
                            <a:noFill/>
                          </a:ln>
                          <a:solidFill>
                            <a:schemeClr val="tx1"/>
                          </a:solidFill>
                          <a:effectLst/>
                          <a:latin typeface="Arial" charset="0"/>
                        </a:rPr>
                        <a:t>No. They go on only the notice of poll and the ballot paper.</a:t>
                      </a:r>
                      <a:endParaRPr kumimoji="0" lang="en-US" sz="1800" b="0" i="0" u="none" strike="noStrike" cap="none" normalizeH="0" baseline="0" dirty="0" smtClean="0">
                        <a:ln>
                          <a:noFill/>
                        </a:ln>
                        <a:solidFill>
                          <a:schemeClr val="tx1"/>
                        </a:solidFill>
                        <a:effectLst/>
                        <a:latin typeface="Arial" charset="0"/>
                      </a:endParaRPr>
                    </a:p>
                    <a:p>
                      <a:pPr marL="0" marR="0" lvl="0" indent="0" algn="l" defTabSz="914400" rtl="0" eaLnBrk="1" fontAlgn="base" latinLnBrk="0" hangingPunct="1">
                        <a:lnSpc>
                          <a:spcPct val="100000"/>
                        </a:lnSpc>
                        <a:spcBef>
                          <a:spcPct val="20000"/>
                        </a:spcBef>
                        <a:spcAft>
                          <a:spcPct val="0"/>
                        </a:spcAft>
                        <a:buClrTx/>
                        <a:buSzTx/>
                        <a:buFontTx/>
                        <a:buNone/>
                        <a:tabLst/>
                      </a:pPr>
                      <a:endParaRPr kumimoji="0" lang="en-GB" sz="1800" b="0" i="0" u="none" strike="noStrike" cap="none" normalizeH="0" baseline="0" dirty="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85043800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Pre-Nomination Briefing</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A Candidate will be either a future councillor or community activist- both of whom you will have future relationships with- first impressions, trust and professionalism are important and pay dividends later</a:t>
            </a:r>
          </a:p>
          <a:p>
            <a:r>
              <a:rPr lang="en-GB" dirty="0" smtClean="0"/>
              <a:t>Sheer number of candidates compared to other elections</a:t>
            </a:r>
          </a:p>
          <a:p>
            <a:r>
              <a:rPr lang="en-GB" dirty="0" smtClean="0"/>
              <a:t>EC Guidance Part C 1.8- invite candidates to a briefing on the nomination process ahead of the nomination period</a:t>
            </a:r>
          </a:p>
          <a:p>
            <a:r>
              <a:rPr lang="en-GB" dirty="0" smtClean="0"/>
              <a:t>Perhaps combine with briefing for those thinking of standing on the role of a Councillor and how Councils work?</a:t>
            </a:r>
          </a:p>
          <a:p>
            <a:endParaRPr lang="en-GB"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title"/>
          </p:nvPr>
        </p:nvSpPr>
        <p:spPr/>
        <p:txBody>
          <a:bodyPr/>
          <a:lstStyle/>
          <a:p>
            <a:pPr eaLnBrk="1" hangingPunct="1"/>
            <a:r>
              <a:rPr lang="en-GB" altLang="en-US" sz="3200" b="1" dirty="0" smtClean="0">
                <a:effectLst>
                  <a:outerShdw blurRad="38100" dist="38100" dir="2700000" algn="tl">
                    <a:srgbClr val="000000">
                      <a:alpha val="43137"/>
                    </a:srgbClr>
                  </a:outerShdw>
                </a:effectLst>
              </a:rPr>
              <a:t>Candidate’s</a:t>
            </a:r>
            <a:r>
              <a:rPr lang="en-GB" altLang="en-US" sz="2800" b="1" dirty="0" smtClean="0">
                <a:solidFill>
                  <a:srgbClr val="92D050"/>
                </a:solidFill>
              </a:rPr>
              <a:t> </a:t>
            </a:r>
            <a:r>
              <a:rPr lang="en-GB" altLang="en-US" sz="3200" b="1" dirty="0" smtClean="0">
                <a:effectLst>
                  <a:outerShdw blurRad="38100" dist="38100" dir="2700000" algn="tl">
                    <a:srgbClr val="000000">
                      <a:alpha val="43137"/>
                    </a:srgbClr>
                  </a:outerShdw>
                </a:effectLst>
              </a:rPr>
              <a:t>Description and </a:t>
            </a:r>
            <a:br>
              <a:rPr lang="en-GB" altLang="en-US" sz="3200" b="1" dirty="0" smtClean="0">
                <a:effectLst>
                  <a:outerShdw blurRad="38100" dist="38100" dir="2700000" algn="tl">
                    <a:srgbClr val="000000">
                      <a:alpha val="43137"/>
                    </a:srgbClr>
                  </a:outerShdw>
                </a:effectLst>
              </a:rPr>
            </a:br>
            <a:r>
              <a:rPr lang="en-GB" altLang="en-US" sz="3200" b="1" dirty="0" smtClean="0">
                <a:effectLst>
                  <a:outerShdw blurRad="38100" dist="38100" dir="2700000" algn="tl">
                    <a:srgbClr val="000000">
                      <a:alpha val="43137"/>
                    </a:srgbClr>
                  </a:outerShdw>
                </a:effectLst>
              </a:rPr>
              <a:t>Party Emblem</a:t>
            </a:r>
            <a:endParaRPr lang="en-US" altLang="en-US" sz="3200" b="1" dirty="0" smtClean="0">
              <a:effectLst>
                <a:outerShdw blurRad="38100" dist="38100" dir="2700000" algn="tl">
                  <a:srgbClr val="000000">
                    <a:alpha val="43137"/>
                  </a:srgbClr>
                </a:outerShdw>
              </a:effectLst>
            </a:endParaRPr>
          </a:p>
        </p:txBody>
      </p:sp>
      <p:graphicFrame>
        <p:nvGraphicFramePr>
          <p:cNvPr id="25624" name="Group 24"/>
          <p:cNvGraphicFramePr>
            <a:graphicFrameLocks noGrp="1"/>
          </p:cNvGraphicFramePr>
          <p:nvPr>
            <p:ph type="tbl" idx="1"/>
            <p:extLst>
              <p:ext uri="{D42A27DB-BD31-4B8C-83A1-F6EECF244321}">
                <p14:modId xmlns:p14="http://schemas.microsoft.com/office/powerpoint/2010/main" val="3634284141"/>
              </p:ext>
            </p:extLst>
          </p:nvPr>
        </p:nvGraphicFramePr>
        <p:xfrm>
          <a:off x="457200" y="1600200"/>
          <a:ext cx="8229600" cy="4755532"/>
        </p:xfrm>
        <a:graphic>
          <a:graphicData uri="http://schemas.openxmlformats.org/drawingml/2006/table">
            <a:tbl>
              <a:tblPr/>
              <a:tblGrid>
                <a:gridCol w="4114800"/>
                <a:gridCol w="4114800"/>
              </a:tblGrid>
              <a:tr h="11888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charset="0"/>
                        </a:rPr>
                        <a:t>Description is not in EC’s register. </a:t>
                      </a:r>
                      <a:endParaRPr kumimoji="0" lang="en-US" sz="2400" b="1" i="0" u="none" strike="noStrike" cap="none" normalizeH="0" baseline="0" dirty="0" smtClean="0">
                        <a:ln>
                          <a:noFill/>
                        </a:ln>
                        <a:solidFill>
                          <a:schemeClr val="tx1"/>
                        </a:solidFill>
                        <a:effectLst/>
                        <a:latin typeface="Arial" charset="0"/>
                      </a:endParaRP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Check with EC. Parties can register extra descriptions  up to close of nominations.</a:t>
                      </a:r>
                      <a:endParaRPr kumimoji="0" lang="en-US" sz="2400" b="0" i="0" u="none" strike="noStrike" cap="none" normalizeH="0" baseline="0" smtClean="0">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8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Certificate of authorisation not signed by party’s nominating officer (NO)</a:t>
                      </a:r>
                      <a:endParaRPr kumimoji="0" lang="en-US" sz="2400" b="1" i="0" u="none" strike="noStrike" cap="none" normalizeH="0" baseline="0" smtClean="0">
                        <a:ln>
                          <a:noFill/>
                        </a:ln>
                        <a:solidFill>
                          <a:schemeClr val="tx1"/>
                        </a:solidFill>
                        <a:effectLst/>
                        <a:latin typeface="Arial" charset="0"/>
                      </a:endParaRP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Get agent to supply copy of letter from NO authorising signatory</a:t>
                      </a:r>
                      <a:endParaRPr kumimoji="0" lang="en-US" sz="2400" b="0" i="0" u="none" strike="noStrike" cap="none" normalizeH="0" baseline="0" dirty="0" smtClean="0">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8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charset="0"/>
                        </a:rPr>
                        <a:t>Requested emblem is not in EC’s register</a:t>
                      </a:r>
                      <a:endParaRPr kumimoji="0" lang="en-US" sz="2400" b="1" i="0" u="none" strike="noStrike" cap="none" normalizeH="0" baseline="0" dirty="0" smtClean="0">
                        <a:ln>
                          <a:noFill/>
                        </a:ln>
                        <a:solidFill>
                          <a:schemeClr val="tx1"/>
                        </a:solidFill>
                        <a:effectLst/>
                        <a:latin typeface="Arial" charset="0"/>
                      </a:endParaRP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smtClean="0">
                          <a:ln>
                            <a:noFill/>
                          </a:ln>
                          <a:solidFill>
                            <a:schemeClr val="tx1"/>
                          </a:solidFill>
                          <a:effectLst/>
                          <a:latin typeface="Arial" charset="0"/>
                        </a:rPr>
                        <a:t>Check with EC. Parties can register emblem up to close of nominations.</a:t>
                      </a:r>
                      <a:endParaRPr kumimoji="0" lang="en-US" sz="2400" b="0" i="0" u="none" strike="noStrike" cap="none" normalizeH="0" baseline="0" smtClean="0">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8888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Certificate of authorisation says any of party’s emblem. Which one?</a:t>
                      </a:r>
                      <a:endParaRPr kumimoji="0" lang="en-US" sz="2400" b="1" i="0" u="none" strike="noStrike" cap="none" normalizeH="0" baseline="0" smtClean="0">
                        <a:ln>
                          <a:noFill/>
                        </a:ln>
                        <a:solidFill>
                          <a:schemeClr val="tx1"/>
                        </a:solidFill>
                        <a:effectLst/>
                        <a:latin typeface="Arial" charset="0"/>
                      </a:endParaRPr>
                    </a:p>
                  </a:txBody>
                  <a:tcPr marT="45726" marB="4572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RO should get candidate to choose</a:t>
                      </a:r>
                      <a:endParaRPr kumimoji="0" lang="en-US" sz="2400" b="0" i="0" u="none" strike="noStrike" cap="none" normalizeH="0" baseline="0" dirty="0" smtClean="0">
                        <a:ln>
                          <a:noFill/>
                        </a:ln>
                        <a:solidFill>
                          <a:schemeClr val="tx1"/>
                        </a:solidFill>
                        <a:effectLst/>
                        <a:latin typeface="Arial" charset="0"/>
                      </a:endParaRPr>
                    </a:p>
                  </a:txBody>
                  <a:tcPr marT="45726" marB="4572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542009244"/>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normAutofit/>
          </a:bodyPr>
          <a:lstStyle/>
          <a:p>
            <a:pPr eaLnBrk="1" hangingPunct="1"/>
            <a:r>
              <a:rPr lang="en-GB" altLang="en-US" sz="3200" b="1" dirty="0" smtClean="0">
                <a:effectLst>
                  <a:outerShdw blurRad="38100" dist="38100" dir="2700000" algn="tl">
                    <a:srgbClr val="000000">
                      <a:alpha val="43137"/>
                    </a:srgbClr>
                  </a:outerShdw>
                </a:effectLst>
              </a:rPr>
              <a:t>Witness and</a:t>
            </a:r>
            <a:br>
              <a:rPr lang="en-GB" altLang="en-US" sz="3200" b="1" dirty="0" smtClean="0">
                <a:effectLst>
                  <a:outerShdw blurRad="38100" dist="38100" dir="2700000" algn="tl">
                    <a:srgbClr val="000000">
                      <a:alpha val="43137"/>
                    </a:srgbClr>
                  </a:outerShdw>
                </a:effectLst>
              </a:rPr>
            </a:br>
            <a:r>
              <a:rPr lang="en-GB" altLang="en-US" sz="3200" b="1" dirty="0" smtClean="0">
                <a:effectLst>
                  <a:outerShdw blurRad="38100" dist="38100" dir="2700000" algn="tl">
                    <a:srgbClr val="000000">
                      <a:alpha val="43137"/>
                    </a:srgbClr>
                  </a:outerShdw>
                </a:effectLst>
              </a:rPr>
              <a:t>Inspection of Nomination Papers</a:t>
            </a:r>
            <a:endParaRPr lang="en-US" altLang="en-US" sz="3200" b="1" dirty="0" smtClean="0">
              <a:effectLst>
                <a:outerShdw blurRad="38100" dist="38100" dir="2700000" algn="tl">
                  <a:srgbClr val="000000">
                    <a:alpha val="43137"/>
                  </a:srgbClr>
                </a:outerShdw>
              </a:effectLst>
            </a:endParaRPr>
          </a:p>
        </p:txBody>
      </p:sp>
      <p:graphicFrame>
        <p:nvGraphicFramePr>
          <p:cNvPr id="27673" name="Group 25"/>
          <p:cNvGraphicFramePr>
            <a:graphicFrameLocks noGrp="1"/>
          </p:cNvGraphicFramePr>
          <p:nvPr>
            <p:ph type="tbl" idx="1"/>
            <p:extLst>
              <p:ext uri="{D42A27DB-BD31-4B8C-83A1-F6EECF244321}">
                <p14:modId xmlns:p14="http://schemas.microsoft.com/office/powerpoint/2010/main" val="4250620180"/>
              </p:ext>
            </p:extLst>
          </p:nvPr>
        </p:nvGraphicFramePr>
        <p:xfrm>
          <a:off x="457200" y="1600200"/>
          <a:ext cx="8229600" cy="4663240"/>
        </p:xfrm>
        <a:graphic>
          <a:graphicData uri="http://schemas.openxmlformats.org/drawingml/2006/table">
            <a:tbl>
              <a:tblPr/>
              <a:tblGrid>
                <a:gridCol w="4114800"/>
                <a:gridCol w="4114800"/>
              </a:tblGrid>
              <a:tr h="155429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charset="0"/>
                        </a:rPr>
                        <a:t>Who can be a witness?</a:t>
                      </a:r>
                      <a:endParaRPr kumimoji="0" lang="en-US" sz="2400" b="1" i="0" u="none" strike="noStrike" cap="none" normalizeH="0" baseline="0" dirty="0" smtClean="0">
                        <a:ln>
                          <a:noFill/>
                        </a:ln>
                        <a:solidFill>
                          <a:schemeClr val="tx1"/>
                        </a:solidFill>
                        <a:effectLst/>
                        <a:latin typeface="Arial"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Anyone, </a:t>
                      </a:r>
                      <a:r>
                        <a:rPr kumimoji="0" lang="en-GB" sz="2400" b="0" i="0" u="none" strike="noStrike" cap="none" normalizeH="0" baseline="0" smtClean="0">
                          <a:ln>
                            <a:noFill/>
                          </a:ln>
                          <a:solidFill>
                            <a:schemeClr val="tx1"/>
                          </a:solidFill>
                          <a:effectLst/>
                          <a:latin typeface="Arial" charset="0"/>
                        </a:rPr>
                        <a:t>but </a:t>
                      </a:r>
                      <a:r>
                        <a:rPr kumimoji="0" lang="en-GB" sz="2400" b="0" i="0" u="none" strike="noStrike" cap="none" normalizeH="0" baseline="0" smtClean="0">
                          <a:ln>
                            <a:noFill/>
                          </a:ln>
                          <a:solidFill>
                            <a:schemeClr val="tx1"/>
                          </a:solidFill>
                          <a:effectLst/>
                          <a:latin typeface="Arial" charset="0"/>
                        </a:rPr>
                        <a:t>not </a:t>
                      </a:r>
                      <a:r>
                        <a:rPr kumimoji="0" lang="en-GB" sz="2400" b="0" i="0" u="none" strike="noStrike" cap="none" normalizeH="0" baseline="0" dirty="0" smtClean="0">
                          <a:ln>
                            <a:noFill/>
                          </a:ln>
                          <a:solidFill>
                            <a:schemeClr val="tx1"/>
                          </a:solidFill>
                          <a:effectLst/>
                          <a:latin typeface="Arial" charset="0"/>
                        </a:rPr>
                        <a:t>RO or their team (because of perception of conflict of interest)</a:t>
                      </a:r>
                      <a:endParaRPr kumimoji="0" lang="en-US" sz="2400" b="0" i="0" u="none" strike="noStrike" cap="none" normalizeH="0" baseline="0" dirty="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554296">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smtClean="0">
                          <a:ln>
                            <a:noFill/>
                          </a:ln>
                          <a:solidFill>
                            <a:schemeClr val="tx1"/>
                          </a:solidFill>
                          <a:effectLst/>
                          <a:latin typeface="Arial" charset="0"/>
                        </a:rPr>
                        <a:t>Must witness see candidate sign?</a:t>
                      </a:r>
                      <a:endParaRPr kumimoji="0" lang="en-US" sz="2400" b="1" i="0" u="none" strike="noStrike" cap="none" normalizeH="0" baseline="0" smtClean="0">
                        <a:ln>
                          <a:noFill/>
                        </a:ln>
                        <a:solidFill>
                          <a:schemeClr val="tx1"/>
                        </a:solidFill>
                        <a:effectLst/>
                        <a:latin typeface="Arial" charset="0"/>
                      </a:endParaRPr>
                    </a:p>
                  </a:txBody>
                  <a:tcPr marT="45715" marB="4571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Not necessarily. But candidate must  confirm to witness earlier signature is theirs.</a:t>
                      </a:r>
                      <a:endParaRPr kumimoji="0" lang="en-US" sz="2400" b="0" i="0" u="none" strike="noStrike" cap="none" normalizeH="0" baseline="0" dirty="0" smtClean="0">
                        <a:ln>
                          <a:noFill/>
                        </a:ln>
                        <a:solidFill>
                          <a:schemeClr val="tx1"/>
                        </a:solidFill>
                        <a:effectLst/>
                        <a:latin typeface="Arial" charset="0"/>
                      </a:endParaRPr>
                    </a:p>
                  </a:txBody>
                  <a:tcPr marT="45715" marB="4571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31754">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1" i="0" u="none" strike="noStrike" cap="none" normalizeH="0" baseline="0" dirty="0" smtClean="0">
                          <a:ln>
                            <a:noFill/>
                          </a:ln>
                          <a:solidFill>
                            <a:schemeClr val="tx1"/>
                          </a:solidFill>
                          <a:effectLst/>
                          <a:latin typeface="Arial" charset="0"/>
                        </a:rPr>
                        <a:t>Candidates want to know who else is standing before close of nominations. OK?</a:t>
                      </a:r>
                      <a:endParaRPr kumimoji="0" lang="en-US" sz="2400" b="1" i="0" u="none" strike="noStrike" cap="none" normalizeH="0" baseline="0" dirty="0" smtClean="0">
                        <a:ln>
                          <a:noFill/>
                        </a:ln>
                        <a:solidFill>
                          <a:schemeClr val="tx1"/>
                        </a:solidFill>
                        <a:effectLst/>
                        <a:latin typeface="Arial"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GB" sz="2400" b="0" i="0" u="none" strike="noStrike" cap="none" normalizeH="0" baseline="0" dirty="0" smtClean="0">
                          <a:ln>
                            <a:noFill/>
                          </a:ln>
                          <a:solidFill>
                            <a:schemeClr val="tx1"/>
                          </a:solidFill>
                          <a:effectLst/>
                          <a:latin typeface="Arial" charset="0"/>
                        </a:rPr>
                        <a:t>No. Rules say papers not open for inspection till 4pm on day after close of nominations. </a:t>
                      </a:r>
                      <a:endParaRPr kumimoji="0" lang="en-US" sz="2400" b="0" i="0" u="none" strike="noStrike" cap="none" normalizeH="0" baseline="0" dirty="0" smtClean="0">
                        <a:ln>
                          <a:noFill/>
                        </a:ln>
                        <a:solidFill>
                          <a:schemeClr val="tx1"/>
                        </a:solidFill>
                        <a:effectLst/>
                        <a:latin typeface="Arial" charset="0"/>
                      </a:endParaRP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extLst>
      <p:ext uri="{BB962C8B-B14F-4D97-AF65-F5344CB8AC3E}">
        <p14:creationId xmlns:p14="http://schemas.microsoft.com/office/powerpoint/2010/main" val="3743837370"/>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31097" y="1860569"/>
            <a:ext cx="7783364" cy="3139321"/>
          </a:xfrm>
          <a:prstGeom prst="rect">
            <a:avLst/>
          </a:prstGeom>
          <a:noFill/>
        </p:spPr>
        <p:txBody>
          <a:bodyPr wrap="square" rtlCol="0">
            <a:spAutoFit/>
          </a:bodyPr>
          <a:lstStyle/>
          <a:p>
            <a:pPr lvl="0"/>
            <a:endParaRPr lang="en-US" sz="6600" dirty="0">
              <a:solidFill>
                <a:srgbClr val="92D050"/>
              </a:solidFill>
              <a:latin typeface="Arial"/>
              <a:cs typeface="Arial"/>
            </a:endParaRPr>
          </a:p>
          <a:p>
            <a:pPr lvl="0"/>
            <a:r>
              <a:rPr lang="en-US" sz="6600" dirty="0">
                <a:solidFill>
                  <a:srgbClr val="92D050"/>
                </a:solidFill>
                <a:latin typeface="Arial"/>
                <a:cs typeface="Arial"/>
              </a:rPr>
              <a:t> </a:t>
            </a:r>
            <a:r>
              <a:rPr lang="en-US" sz="6600" dirty="0" smtClean="0">
                <a:solidFill>
                  <a:srgbClr val="92D050"/>
                </a:solidFill>
                <a:latin typeface="Arial"/>
                <a:cs typeface="Arial"/>
              </a:rPr>
              <a:t>        </a:t>
            </a:r>
            <a:r>
              <a:rPr lang="en-US" sz="6600" b="1" dirty="0" smtClean="0">
                <a:latin typeface="Arial"/>
                <a:cs typeface="Arial"/>
              </a:rPr>
              <a:t>Questions?</a:t>
            </a:r>
          </a:p>
          <a:p>
            <a:endParaRPr lang="en-US" sz="6600" dirty="0">
              <a:latin typeface="Arial"/>
              <a:cs typeface="Arial"/>
            </a:endParaRPr>
          </a:p>
        </p:txBody>
      </p:sp>
    </p:spTree>
    <p:extLst>
      <p:ext uri="{BB962C8B-B14F-4D97-AF65-F5344CB8AC3E}">
        <p14:creationId xmlns:p14="http://schemas.microsoft.com/office/powerpoint/2010/main" val="1595492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476672"/>
            <a:ext cx="8229600" cy="1143000"/>
          </a:xfrm>
        </p:spPr>
        <p:txBody>
          <a:bodyPr/>
          <a:lstStyle/>
          <a:p>
            <a:r>
              <a:rPr lang="en-GB" dirty="0" smtClean="0"/>
              <a:t>Nomination Source Materials</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Electoral Commission(EC) Part C Administering the Poll- excellent and has the relevant statutory references</a:t>
            </a:r>
          </a:p>
          <a:p>
            <a:r>
              <a:rPr lang="en-GB" dirty="0" smtClean="0"/>
              <a:t>EC Guidance for Candidates and Agents </a:t>
            </a:r>
          </a:p>
          <a:p>
            <a:r>
              <a:rPr lang="en-GB" dirty="0" smtClean="0"/>
              <a:t>Part 1- Can you stand for Election?</a:t>
            </a:r>
          </a:p>
          <a:p>
            <a:r>
              <a:rPr lang="en-GB" dirty="0" smtClean="0"/>
              <a:t>Part 2a- Standing as an Independent Candidate</a:t>
            </a:r>
          </a:p>
          <a:p>
            <a:r>
              <a:rPr lang="en-GB" dirty="0" smtClean="0"/>
              <a:t>Part 2b- Standing as a Party Candidate</a:t>
            </a:r>
          </a:p>
          <a:p>
            <a:r>
              <a:rPr lang="en-GB" dirty="0" smtClean="0"/>
              <a:t>EC Materials- Candidate Checklist, Nomination Form, Certificate of Authorisation, Request for a Party Emblem, Notification of Election Agent</a:t>
            </a:r>
          </a:p>
          <a:p>
            <a:r>
              <a:rPr lang="en-GB" dirty="0" smtClean="0"/>
              <a:t>COSLA/IS 2012- A Candidate’s Guide to Becoming a Councillor</a:t>
            </a:r>
          </a:p>
          <a:p>
            <a:endParaRPr lang="en-GB"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Timetable 1</a:t>
            </a:r>
            <a:endParaRPr lang="en-GB" dirty="0"/>
          </a:p>
        </p:txBody>
      </p:sp>
      <p:sp>
        <p:nvSpPr>
          <p:cNvPr id="3" name="Content Placeholder 2"/>
          <p:cNvSpPr>
            <a:spLocks noGrp="1"/>
          </p:cNvSpPr>
          <p:nvPr>
            <p:ph idx="1"/>
          </p:nvPr>
        </p:nvSpPr>
        <p:spPr/>
        <p:txBody>
          <a:bodyPr>
            <a:normAutofit fontScale="85000" lnSpcReduction="20000"/>
          </a:bodyPr>
          <a:lstStyle/>
          <a:p>
            <a:r>
              <a:rPr lang="en-GB" dirty="0" smtClean="0"/>
              <a:t>10 February – EC administrative deadline for applications to change party identifiers (name, descriptions and emblems) and to register new parties and identifiers</a:t>
            </a:r>
          </a:p>
          <a:p>
            <a:r>
              <a:rPr lang="en-GB" dirty="0" smtClean="0"/>
              <a:t>12 March - amendments &amp; deletions of parties’ existing registered descriptions</a:t>
            </a:r>
          </a:p>
          <a:p>
            <a:r>
              <a:rPr lang="en-GB" dirty="0" smtClean="0"/>
              <a:t>13 March – notice of election- EMB Direction- Nomination period commences</a:t>
            </a:r>
          </a:p>
          <a:p>
            <a:r>
              <a:rPr lang="en-GB" dirty="0" smtClean="0"/>
              <a:t>29 March – 4pm – close of nominations &amp; withdrawals</a:t>
            </a:r>
          </a:p>
          <a:p>
            <a:r>
              <a:rPr lang="en-GB" dirty="0" smtClean="0"/>
              <a:t>29 March – 4pm- deadline to appoint election agent</a:t>
            </a:r>
          </a:p>
          <a:p>
            <a:r>
              <a:rPr lang="en-GB" dirty="0" smtClean="0"/>
              <a:t>29 March – 4pm – deadline to register a party with EC</a:t>
            </a:r>
            <a:endParaRPr lang="en-GB"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Timetable 2</a:t>
            </a:r>
            <a:endParaRPr lang="en-GB" dirty="0"/>
          </a:p>
        </p:txBody>
      </p:sp>
      <p:sp>
        <p:nvSpPr>
          <p:cNvPr id="3" name="Content Placeholder 2"/>
          <p:cNvSpPr>
            <a:spLocks noGrp="1"/>
          </p:cNvSpPr>
          <p:nvPr>
            <p:ph idx="1"/>
          </p:nvPr>
        </p:nvSpPr>
        <p:spPr>
          <a:xfrm>
            <a:off x="503040" y="1340768"/>
            <a:ext cx="8640960" cy="5184576"/>
          </a:xfrm>
        </p:spPr>
        <p:txBody>
          <a:bodyPr>
            <a:noAutofit/>
          </a:bodyPr>
          <a:lstStyle/>
          <a:p>
            <a:r>
              <a:rPr lang="en-GB" sz="2400" dirty="0" smtClean="0"/>
              <a:t>29 March 4pm – changes to registered parties’ existing party names or emblems, or  adding extra descriptions</a:t>
            </a:r>
          </a:p>
          <a:p>
            <a:r>
              <a:rPr lang="en-GB" sz="2400" dirty="0" smtClean="0"/>
              <a:t>29 March after 4pm- statement of persons nominated published</a:t>
            </a:r>
          </a:p>
          <a:p>
            <a:r>
              <a:rPr lang="en-GB" sz="2400" dirty="0" smtClean="0"/>
              <a:t>30 March 4pm- deadline for Returning Officer (RO) to make decision on validity of any nomination</a:t>
            </a:r>
          </a:p>
          <a:p>
            <a:r>
              <a:rPr lang="en-GB" sz="2400" dirty="0" smtClean="0"/>
              <a:t>30 March 4pm to 3 May – nomination papers open to inspection ( i.e. no provision for objection during nomination period)</a:t>
            </a:r>
          </a:p>
          <a:p>
            <a:r>
              <a:rPr lang="en-GB" sz="2400" dirty="0" smtClean="0"/>
              <a:t>4 May – Poll</a:t>
            </a:r>
          </a:p>
          <a:p>
            <a:r>
              <a:rPr lang="en-GB" sz="2400" dirty="0" smtClean="0"/>
              <a:t>5 May – Count and Declaration</a:t>
            </a:r>
          </a:p>
          <a:p>
            <a:r>
              <a:rPr lang="en-GB" sz="2400" dirty="0" smtClean="0"/>
              <a:t>8 May – deadline for any elected Council employee to resign</a:t>
            </a:r>
          </a:p>
          <a:p>
            <a:r>
              <a:rPr lang="en-GB" sz="2400" dirty="0" smtClean="0"/>
              <a:t>5 May 2018- recommended to keep nomination papers for a year</a:t>
            </a:r>
            <a:endParaRPr lang="en-GB" sz="24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RO Performance </a:t>
            </a:r>
            <a:br>
              <a:rPr lang="en-GB" dirty="0" smtClean="0"/>
            </a:br>
            <a:r>
              <a:rPr lang="en-GB" dirty="0" smtClean="0"/>
              <a:t>Standard 2</a:t>
            </a:r>
            <a:endParaRPr lang="en-GB" dirty="0"/>
          </a:p>
        </p:txBody>
      </p:sp>
      <p:sp>
        <p:nvSpPr>
          <p:cNvPr id="3" name="Content Placeholder 2"/>
          <p:cNvSpPr>
            <a:spLocks noGrp="1"/>
          </p:cNvSpPr>
          <p:nvPr>
            <p:ph idx="1"/>
          </p:nvPr>
        </p:nvSpPr>
        <p:spPr>
          <a:xfrm>
            <a:off x="457200" y="1600200"/>
            <a:ext cx="8435280" cy="4781127"/>
          </a:xfrm>
        </p:spPr>
        <p:txBody>
          <a:bodyPr>
            <a:normAutofit fontScale="77500" lnSpcReduction="20000"/>
          </a:bodyPr>
          <a:lstStyle/>
          <a:p>
            <a:r>
              <a:rPr lang="en-GB" dirty="0" smtClean="0"/>
              <a:t>Outcome : </a:t>
            </a:r>
            <a:r>
              <a:rPr lang="en-GB" b="1" dirty="0" smtClean="0"/>
              <a:t>People who want to stand for election receive all the information they need to take part</a:t>
            </a:r>
          </a:p>
          <a:p>
            <a:r>
              <a:rPr lang="en-GB" dirty="0" smtClean="0"/>
              <a:t>What the RO needs to do</a:t>
            </a:r>
          </a:p>
          <a:p>
            <a:pPr lvl="1"/>
            <a:r>
              <a:rPr lang="en-GB" dirty="0" smtClean="0"/>
              <a:t>Ensure information on the election process and spending is easily available for candidates and agents, including providing briefing sessions and ensuring they are issued with written guidance</a:t>
            </a:r>
          </a:p>
          <a:p>
            <a:pPr lvl="1"/>
            <a:r>
              <a:rPr lang="en-GB" dirty="0" smtClean="0"/>
              <a:t>Ensure that candidates have the opportunity to have their nomination papers informally checked prior to their formal submission</a:t>
            </a:r>
          </a:p>
          <a:p>
            <a:r>
              <a:rPr lang="en-GB" dirty="0" smtClean="0"/>
              <a:t>What will demonstrate how the outcome has been met</a:t>
            </a:r>
          </a:p>
          <a:p>
            <a:pPr lvl="1"/>
            <a:r>
              <a:rPr lang="en-GB" dirty="0" smtClean="0"/>
              <a:t>Written guidance issued to candidates</a:t>
            </a:r>
          </a:p>
          <a:p>
            <a:pPr lvl="1"/>
            <a:r>
              <a:rPr lang="en-GB" dirty="0" smtClean="0"/>
              <a:t>Date(</a:t>
            </a:r>
            <a:r>
              <a:rPr lang="en-GB" dirty="0" err="1" smtClean="0"/>
              <a:t>s</a:t>
            </a:r>
            <a:r>
              <a:rPr lang="en-GB" dirty="0" smtClean="0"/>
              <a:t>) of briefing sessions and briefing resources</a:t>
            </a:r>
          </a:p>
          <a:p>
            <a:pPr lvl="1"/>
            <a:r>
              <a:rPr lang="en-GB" dirty="0" smtClean="0"/>
              <a:t>Arrangements in place for candidates to have their nomination papers informally checked prior to formal submission</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Planning</a:t>
            </a:r>
            <a:endParaRPr lang="en-GB" dirty="0"/>
          </a:p>
        </p:txBody>
      </p:sp>
      <p:sp>
        <p:nvSpPr>
          <p:cNvPr id="3" name="Content Placeholder 2"/>
          <p:cNvSpPr>
            <a:spLocks noGrp="1"/>
          </p:cNvSpPr>
          <p:nvPr>
            <p:ph idx="1"/>
          </p:nvPr>
        </p:nvSpPr>
        <p:spPr/>
        <p:txBody>
          <a:bodyPr>
            <a:normAutofit fontScale="92500" lnSpcReduction="20000"/>
          </a:bodyPr>
          <a:lstStyle/>
          <a:p>
            <a:r>
              <a:rPr lang="en-GB" dirty="0" smtClean="0"/>
              <a:t>Include management of the nomination process and risks in your Project and Risk Plans </a:t>
            </a:r>
          </a:p>
          <a:p>
            <a:endParaRPr lang="en-GB" dirty="0" smtClean="0"/>
          </a:p>
          <a:p>
            <a:r>
              <a:rPr lang="en-GB" dirty="0" smtClean="0"/>
              <a:t>Obvious risks are </a:t>
            </a:r>
          </a:p>
          <a:p>
            <a:pPr lvl="1"/>
            <a:r>
              <a:rPr lang="en-GB" dirty="0" smtClean="0"/>
              <a:t>Failure to comply with legal requirements</a:t>
            </a:r>
          </a:p>
          <a:p>
            <a:pPr lvl="1"/>
            <a:r>
              <a:rPr lang="en-GB" dirty="0" smtClean="0"/>
              <a:t>Loss of nomination papers</a:t>
            </a:r>
          </a:p>
          <a:p>
            <a:pPr lvl="1"/>
            <a:r>
              <a:rPr lang="en-GB" dirty="0" smtClean="0"/>
              <a:t>Transcription mistake on ballot papers and notices</a:t>
            </a:r>
          </a:p>
          <a:p>
            <a:pPr lvl="1"/>
            <a:r>
              <a:rPr lang="en-GB" dirty="0" smtClean="0"/>
              <a:t>Failure to brief candidates and agents and keep them informed</a:t>
            </a:r>
          </a:p>
          <a:p>
            <a:pPr lvl="1"/>
            <a:r>
              <a:rPr lang="en-GB" dirty="0" smtClean="0"/>
              <a:t>Failure to retain confidence of candidates and your future councillors</a:t>
            </a:r>
          </a:p>
          <a:p>
            <a:endParaRPr lang="en-GB"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Preparation</a:t>
            </a:r>
            <a:endParaRPr lang="en-GB" dirty="0"/>
          </a:p>
        </p:txBody>
      </p:sp>
      <p:sp>
        <p:nvSpPr>
          <p:cNvPr id="3" name="Content Placeholder 2"/>
          <p:cNvSpPr>
            <a:spLocks noGrp="1"/>
          </p:cNvSpPr>
          <p:nvPr>
            <p:ph idx="1"/>
          </p:nvPr>
        </p:nvSpPr>
        <p:spPr>
          <a:xfrm>
            <a:off x="457200" y="1412776"/>
            <a:ext cx="8229600" cy="5256584"/>
          </a:xfrm>
        </p:spPr>
        <p:txBody>
          <a:bodyPr>
            <a:normAutofit fontScale="70000" lnSpcReduction="20000"/>
          </a:bodyPr>
          <a:lstStyle/>
          <a:p>
            <a:r>
              <a:rPr lang="en-GB" dirty="0" smtClean="0"/>
              <a:t>Provide information to candidates/agents on process</a:t>
            </a:r>
          </a:p>
          <a:p>
            <a:r>
              <a:rPr lang="en-GB" dirty="0" smtClean="0"/>
              <a:t>Produce nomination packs- EC materials useful</a:t>
            </a:r>
          </a:p>
          <a:p>
            <a:r>
              <a:rPr lang="en-GB" dirty="0" smtClean="0"/>
              <a:t>Large number of candidates, so clear the RO/</a:t>
            </a:r>
            <a:r>
              <a:rPr lang="en-GB" dirty="0" err="1" smtClean="0"/>
              <a:t>DRO’s</a:t>
            </a:r>
            <a:r>
              <a:rPr lang="en-GB" dirty="0" smtClean="0"/>
              <a:t> diaries for nomination checking</a:t>
            </a:r>
          </a:p>
          <a:p>
            <a:r>
              <a:rPr lang="en-GB" dirty="0" smtClean="0"/>
              <a:t>Ensure effective training of team- produce detailed procedures for processing nominations or use EC Checklist</a:t>
            </a:r>
          </a:p>
          <a:p>
            <a:r>
              <a:rPr lang="en-GB" dirty="0" smtClean="0"/>
              <a:t>Encourage early appointments to check nominations</a:t>
            </a:r>
          </a:p>
          <a:p>
            <a:r>
              <a:rPr lang="en-GB" dirty="0" smtClean="0"/>
              <a:t>Need access to Electoral Register to check electoral number of candidate, if qualified through being on the register</a:t>
            </a:r>
          </a:p>
          <a:p>
            <a:r>
              <a:rPr lang="en-GB" dirty="0" smtClean="0"/>
              <a:t>Check details of party descriptions, authorised officers and emblems on EC website before appointments</a:t>
            </a:r>
          </a:p>
          <a:p>
            <a:r>
              <a:rPr lang="en-GB" dirty="0" smtClean="0"/>
              <a:t>Security arrangements for nomination papers</a:t>
            </a:r>
          </a:p>
          <a:p>
            <a:r>
              <a:rPr lang="en-GB" dirty="0" smtClean="0"/>
              <a:t>Record Sheet- record who lodges when (date and time)</a:t>
            </a:r>
          </a:p>
          <a:p>
            <a:r>
              <a:rPr lang="en-GB" dirty="0" smtClean="0"/>
              <a:t>Ensure accurate transfer of information to printers</a:t>
            </a:r>
          </a:p>
          <a:p>
            <a:r>
              <a:rPr lang="en-GB" dirty="0" smtClean="0"/>
              <a:t>Prepare pro-forma letter confirming the candidate is nominated</a:t>
            </a:r>
          </a:p>
          <a:p>
            <a:endParaRPr lang="en-GB"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ct:contentTypeSchema xmlns:ct="http://schemas.microsoft.com/office/2006/metadata/contentType" xmlns:ma="http://schemas.microsoft.com/office/2006/metadata/properties/metaAttributes" ct:_="" ma:_="" ma:contentTypeName="Word Document" ma:contentTypeID="0x010100DBF22B2F9E624BBA857B72BB0A0E43030047A170BF56D84028BBD1AE15D54364B9007364DFDBE94BE54599771DBE1E767953" ma:contentTypeVersion="628" ma:contentTypeDescription="Word Document Content Type" ma:contentTypeScope="" ma:versionID="fb8d67269a1e833168f4cad9d529ad9e">
  <xsd:schema xmlns:xsd="http://www.w3.org/2001/XMLSchema" xmlns:xs="http://www.w3.org/2001/XMLSchema" xmlns:p="http://schemas.microsoft.com/office/2006/metadata/properties" xmlns:ns2="baee7444-1920-4882-a7e4-354e0bb124a7" xmlns:ns3="bc90169a-923b-41ac-982e-76cb1e36c5ab" xmlns:ns4="9c5b7532-e3ca-476b-a7af-f7cb57a9bce5" xmlns:ns5="e67714ae-5cca-4d80-a049-b4b1f0ec46d0" xmlns:ns6="59f2ac4d-bc1b-4a76-93f7-e962465fc57b" targetNamespace="http://schemas.microsoft.com/office/2006/metadata/properties" ma:root="true" ma:fieldsID="e370bb679c441f25ac2a30ee70b1e576" ns2:_="" ns3:_="" ns4:_="" ns5:_="" ns6:_="">
    <xsd:import namespace="baee7444-1920-4882-a7e4-354e0bb124a7"/>
    <xsd:import namespace="bc90169a-923b-41ac-982e-76cb1e36c5ab"/>
    <xsd:import namespace="9c5b7532-e3ca-476b-a7af-f7cb57a9bce5"/>
    <xsd:import namespace="e67714ae-5cca-4d80-a049-b4b1f0ec46d0"/>
    <xsd:import namespace="59f2ac4d-bc1b-4a76-93f7-e962465fc57b"/>
    <xsd:element name="properties">
      <xsd:complexType>
        <xsd:sequence>
          <xsd:element name="documentManagement">
            <xsd:complexType>
              <xsd:all>
                <xsd:element ref="ns3:Owner" minOccurs="0"/>
                <xsd:element ref="ns4:Retention"/>
                <xsd:element ref="ns4:ArticleName" minOccurs="0"/>
                <xsd:element ref="ns5:TaxCatchAllLabel" minOccurs="0"/>
                <xsd:element ref="ns2:k8d136f7c151492e9a8c9a3ff7eb0306" minOccurs="0"/>
                <xsd:element ref="ns2:b9ca678d06974d1b9a589aa70f41520a" minOccurs="0"/>
                <xsd:element ref="ns2:o4f6c70134b64a99b8a9c18b6cabc6d3" minOccurs="0"/>
                <xsd:element ref="ns2:j4f12893337a4eac9e2d2c696f543b80" minOccurs="0"/>
                <xsd:element ref="ns2:b78556a5ab004a83993a9660bce6152c" minOccurs="0"/>
                <xsd:element ref="ns5:TaxCatchAll" minOccurs="0"/>
                <xsd:element ref="ns2:j5093c87c62f4e2ea96105d295eed61a" minOccurs="0"/>
                <xsd:element ref="ns6:_dlc_DocId" minOccurs="0"/>
                <xsd:element ref="ns6:_dlc_DocIdUrl" minOccurs="0"/>
                <xsd:element ref="ns6: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ee7444-1920-4882-a7e4-354e0bb124a7" elementFormDefault="qualified">
    <xsd:import namespace="http://schemas.microsoft.com/office/2006/documentManagement/types"/>
    <xsd:import namespace="http://schemas.microsoft.com/office/infopath/2007/PartnerControls"/>
    <xsd:element name="k8d136f7c151492e9a8c9a3ff7eb0306" ma:index="13" ma:taxonomy="true" ma:internalName="k8d136f7c151492e9a8c9a3ff7eb0306" ma:taxonomyFieldName="ECSubject" ma:displayName="ECSubject" ma:default="" ma:fieldId="{48d136f7-c151-492e-9a8c-9a3ff7eb0306}" ma:taxonomyMulti="true" ma:sspId="3670c079-8b9c-4824-ae40-3b9cff66bbfa" ma:termSetId="0d5ca8a1-c45c-44af-a3cd-d024f1ba8d30" ma:anchorId="00000000-0000-0000-0000-000000000000" ma:open="false" ma:isKeyword="false">
      <xsd:complexType>
        <xsd:sequence>
          <xsd:element ref="pc:Terms" minOccurs="0" maxOccurs="1"/>
        </xsd:sequence>
      </xsd:complexType>
    </xsd:element>
    <xsd:element name="b9ca678d06974d1b9a589aa70f41520a" ma:index="15" ma:taxonomy="true" ma:internalName="b9ca678d06974d1b9a589aa70f41520a" ma:taxonomyFieldName="Countries" ma:displayName="Country" ma:default="2;#UK wide|6834a7d2-fb91-47b3-99a3-3181df52306f" ma:fieldId="{b9ca678d-0697-4d1b-9a58-9aa70f41520a}" ma:taxonomyMulti="true" ma:sspId="3670c079-8b9c-4824-ae40-3b9cff66bbfa" ma:termSetId="84dafbee-6db0-42d8-9610-c7f28f591f89" ma:anchorId="00000000-0000-0000-0000-000000000000" ma:open="false" ma:isKeyword="false">
      <xsd:complexType>
        <xsd:sequence>
          <xsd:element ref="pc:Terms" minOccurs="0" maxOccurs="1"/>
        </xsd:sequence>
      </xsd:complexType>
    </xsd:element>
    <xsd:element name="o4f6c70134b64a99b8a9c18b6cabc6d3" ma:index="17" nillable="true" ma:taxonomy="true" ma:internalName="o4f6c70134b64a99b8a9c18b6cabc6d3" ma:taxonomyFieldName="Calendar_x0020_Year" ma:displayName="Calendar Year" ma:default="" ma:fieldId="{84f6c701-34b6-4a99-b8a9-c18b6cabc6d3}" ma:sspId="3670c079-8b9c-4824-ae40-3b9cff66bbfa" ma:termSetId="edba5c96-86f2-4f08-a5c2-e39c740b563b" ma:anchorId="00000000-0000-0000-0000-000000000000" ma:open="false" ma:isKeyword="false">
      <xsd:complexType>
        <xsd:sequence>
          <xsd:element ref="pc:Terms" minOccurs="0" maxOccurs="1"/>
        </xsd:sequence>
      </xsd:complexType>
    </xsd:element>
    <xsd:element name="j4f12893337a4eac9e2d2c696f543b80" ma:index="19" nillable="true" ma:taxonomy="true" ma:internalName="j4f12893337a4eac9e2d2c696f543b80" ma:taxonomyFieldName="Financial_x0020_year" ma:displayName="Financial year" ma:default="" ma:fieldId="{34f12893-337a-4eac-9e2d-2c696f543b80}" ma:sspId="3670c079-8b9c-4824-ae40-3b9cff66bbfa" ma:termSetId="e63f34e3-1607-4f97-aade-c4ace54ed86c" ma:anchorId="00000000-0000-0000-0000-000000000000" ma:open="false" ma:isKeyword="false">
      <xsd:complexType>
        <xsd:sequence>
          <xsd:element ref="pc:Terms" minOccurs="0" maxOccurs="1"/>
        </xsd:sequence>
      </xsd:complexType>
    </xsd:element>
    <xsd:element name="b78556a5ab004a83993a9660bce6152c" ma:index="21" nillable="true" ma:taxonomy="true" ma:internalName="b78556a5ab004a83993a9660bce6152c" ma:taxonomyFieldName="Audience1" ma:displayName="Audience" ma:default="1;#All staff|1a1e0e6e-8d96-4235-ac5f-9f1dcc3600b0" ma:fieldId="{b78556a5-ab00-4a83-993a-9660bce6152c}" ma:taxonomyMulti="true" ma:sspId="3670c079-8b9c-4824-ae40-3b9cff66bbfa" ma:termSetId="12a82b95-0313-4ef6-8f09-a1fc7e7a5295" ma:anchorId="00000000-0000-0000-0000-000000000000" ma:open="false" ma:isKeyword="false">
      <xsd:complexType>
        <xsd:sequence>
          <xsd:element ref="pc:Terms" minOccurs="0" maxOccurs="1"/>
        </xsd:sequence>
      </xsd:complexType>
    </xsd:element>
    <xsd:element name="j5093c87c62f4e2ea96105d295eed61a" ma:index="23" ma:taxonomy="true" ma:internalName="j5093c87c62f4e2ea96105d295eed61a" ma:taxonomyFieldName="GPMS_x0020_marking" ma:displayName="GPMS marking" ma:default="801;#Official|77462fb2-11a1-4cd5-8628-4e6081b9477e" ma:fieldId="{35093c87-c62f-4e2e-a961-05d295eed61a}" ma:sspId="3670c079-8b9c-4824-ae40-3b9cff66bbfa" ma:termSetId="1f343abd-db6c-4475-a574-cc7b5b5bdee2"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c90169a-923b-41ac-982e-76cb1e36c5ab" elementFormDefault="qualified">
    <xsd:import namespace="http://schemas.microsoft.com/office/2006/documentManagement/types"/>
    <xsd:import namespace="http://schemas.microsoft.com/office/infopath/2007/PartnerControls"/>
    <xsd:element name="Owner" ma:index="3" nillable="true" ma:displayName="Owner" ma:list="UserInfo"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5b7532-e3ca-476b-a7af-f7cb57a9bce5" elementFormDefault="qualified">
    <xsd:import namespace="http://schemas.microsoft.com/office/2006/documentManagement/types"/>
    <xsd:import namespace="http://schemas.microsoft.com/office/infopath/2007/PartnerControls"/>
    <xsd:element name="Retention" ma:index="4" ma:displayName="Retention" ma:default="7 years" ma:internalName="Retention">
      <xsd:simpleType>
        <xsd:restriction base="dms:Choice">
          <xsd:enumeration value="6 months"/>
          <xsd:enumeration value="1 year"/>
          <xsd:enumeration value="3 years"/>
          <xsd:enumeration value="7 years"/>
          <xsd:enumeration value="12 years"/>
          <xsd:enumeration value="100 years"/>
        </xsd:restriction>
      </xsd:simpleType>
    </xsd:element>
    <xsd:element name="ArticleName" ma:index="10" nillable="true" ma:displayName="Name" ma:hidden="true" ma:internalName="ArticleName"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7714ae-5cca-4d80-a049-b4b1f0ec46d0" elementFormDefault="qualified">
    <xsd:import namespace="http://schemas.microsoft.com/office/2006/documentManagement/types"/>
    <xsd:import namespace="http://schemas.microsoft.com/office/infopath/2007/PartnerControls"/>
    <xsd:element name="TaxCatchAllLabel" ma:index="11" nillable="true" ma:displayName="Taxonomy Catch All Column1" ma:description="" ma:hidden="true" ma:list="{52721013-1a77-43df-ac95-984a83b59650}" ma:internalName="TaxCatchAllLabel" ma:readOnly="true" ma:showField="CatchAllDataLabel" ma:web="59f2ac4d-bc1b-4a76-93f7-e962465fc57b">
      <xsd:complexType>
        <xsd:complexContent>
          <xsd:extension base="dms:MultiChoiceLookup">
            <xsd:sequence>
              <xsd:element name="Value" type="dms:Lookup" maxOccurs="unbounded" minOccurs="0" nillable="true"/>
            </xsd:sequence>
          </xsd:extension>
        </xsd:complexContent>
      </xsd:complexType>
    </xsd:element>
    <xsd:element name="TaxCatchAll" ma:index="22" nillable="true" ma:displayName="Taxonomy Catch All Column" ma:description="" ma:hidden="true" ma:list="{52721013-1a77-43df-ac95-984a83b59650}" ma:internalName="TaxCatchAll" ma:showField="CatchAllData" ma:web="59f2ac4d-bc1b-4a76-93f7-e962465fc57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f2ac4d-bc1b-4a76-93f7-e962465fc57b" elementFormDefault="qualified">
    <xsd:import namespace="http://schemas.microsoft.com/office/2006/documentManagement/types"/>
    <xsd:import namespace="http://schemas.microsoft.com/office/infopath/2007/PartnerControls"/>
    <xsd:element name="_dlc_DocId" ma:index="25" nillable="true" ma:displayName="Document ID Value" ma:description="The value of the document ID assigned to this item." ma:internalName="_dlc_DocId" ma:readOnly="true">
      <xsd:simpleType>
        <xsd:restriction base="dms:Text"/>
      </xsd:simpleType>
    </xsd:element>
    <xsd:element name="_dlc_DocIdUrl" ma:index="26"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mso-contentType ?>
<SharedContentType xmlns="Microsoft.SharePoint.Taxonomy.ContentTypeSync" SourceId="3670c079-8b9c-4824-ae40-3b9cff66bbfa" ContentTypeId="0x010100DBF22B2F9E624BBA857B72BB0A0E43030047A170BF56D84028BBD1AE15D54364B9" PreviousValue="false"/>
</file>

<file path=customXml/item5.xml><?xml version="1.0" encoding="utf-8"?>
<p:properties xmlns:p="http://schemas.microsoft.com/office/2006/metadata/properties" xmlns:xsi="http://www.w3.org/2001/XMLSchema-instance" xmlns:pc="http://schemas.microsoft.com/office/infopath/2007/PartnerControls">
  <documentManagement>
    <b9ca678d06974d1b9a589aa70f41520a xmlns="baee7444-1920-4882-a7e4-354e0bb124a7">
      <Terms xmlns="http://schemas.microsoft.com/office/infopath/2007/PartnerControls">
        <TermInfo xmlns="http://schemas.microsoft.com/office/infopath/2007/PartnerControls">
          <TermName xmlns="http://schemas.microsoft.com/office/infopath/2007/PartnerControls">Scotland</TermName>
          <TermId xmlns="http://schemas.microsoft.com/office/infopath/2007/PartnerControls">7896b347-8f24-42d4-9779-392f273074b5</TermId>
        </TermInfo>
      </Terms>
    </b9ca678d06974d1b9a589aa70f41520a>
    <Owner xmlns="bc90169a-923b-41ac-982e-76cb1e36c5ab">
      <UserInfo>
        <DisplayName/>
        <AccountId xsi:nil="true"/>
        <AccountType/>
      </UserInfo>
    </Owner>
    <o4f6c70134b64a99b8a9c18b6cabc6d3 xmlns="baee7444-1920-4882-a7e4-354e0bb124a7">
      <Terms xmlns="http://schemas.microsoft.com/office/infopath/2007/PartnerControls">
        <TermInfo xmlns="http://schemas.microsoft.com/office/infopath/2007/PartnerControls">
          <TermName xmlns="http://schemas.microsoft.com/office/infopath/2007/PartnerControls">2017</TermName>
          <TermId xmlns="http://schemas.microsoft.com/office/infopath/2007/PartnerControls">e743382d-a956-4c3d-b21e-8f088efd99a3</TermId>
        </TermInfo>
      </Terms>
    </o4f6c70134b64a99b8a9c18b6cabc6d3>
    <ArticleName xmlns="9c5b7532-e3ca-476b-a7af-f7cb57a9bce5" xsi:nil="true"/>
    <j4f12893337a4eac9e2d2c696f543b80 xmlns="baee7444-1920-4882-a7e4-354e0bb124a7">
      <Terms xmlns="http://schemas.microsoft.com/office/infopath/2007/PartnerControls"/>
    </j4f12893337a4eac9e2d2c696f543b80>
    <TaxCatchAll xmlns="e67714ae-5cca-4d80-a049-b4b1f0ec46d0">
      <Value>801</Value>
      <Value>2471</Value>
      <Value>47</Value>
      <Value>1</Value>
      <Value>66</Value>
    </TaxCatchAll>
    <j5093c87c62f4e2ea96105d295eed61a xmlns="baee7444-1920-4882-a7e4-354e0bb124a7">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77462fb2-11a1-4cd5-8628-4e6081b9477e</TermId>
        </TermInfo>
      </Terms>
    </j5093c87c62f4e2ea96105d295eed61a>
    <Retention xmlns="9c5b7532-e3ca-476b-a7af-f7cb57a9bce5">7 years</Retention>
    <k8d136f7c151492e9a8c9a3ff7eb0306 xmlns="baee7444-1920-4882-a7e4-354e0bb124a7">
      <Terms xmlns="http://schemas.microsoft.com/office/infopath/2007/PartnerControls">
        <TermInfo xmlns="http://schemas.microsoft.com/office/infopath/2007/PartnerControls">
          <TermName xmlns="http://schemas.microsoft.com/office/infopath/2007/PartnerControls">Local government elections</TermName>
          <TermId xmlns="http://schemas.microsoft.com/office/infopath/2007/PartnerControls">5a21ae26-924a-4744-a4dc-0e03c1213209</TermId>
        </TermInfo>
      </Terms>
    </k8d136f7c151492e9a8c9a3ff7eb0306>
    <b78556a5ab004a83993a9660bce6152c xmlns="baee7444-1920-4882-a7e4-354e0bb124a7">
      <Terms xmlns="http://schemas.microsoft.com/office/infopath/2007/PartnerControls">
        <TermInfo xmlns="http://schemas.microsoft.com/office/infopath/2007/PartnerControls">
          <TermName xmlns="http://schemas.microsoft.com/office/infopath/2007/PartnerControls">All staff</TermName>
          <TermId xmlns="http://schemas.microsoft.com/office/infopath/2007/PartnerControls">1a1e0e6e-8d96-4235-ac5f-9f1dcc3600b0</TermId>
        </TermInfo>
      </Terms>
    </b78556a5ab004a83993a9660bce6152c>
    <_dlc_DocId xmlns="59f2ac4d-bc1b-4a76-93f7-e962465fc57b">FNCT-146-2097</_dlc_DocId>
    <_dlc_DocIdUrl xmlns="59f2ac4d-bc1b-4a76-93f7-e962465fc57b">
      <Url>http://skynet/dm/Functions/ta/_layouts/DocIdRedir.aspx?ID=FNCT-146-2097</Url>
      <Description>FNCT-146-2097</Description>
    </_dlc_DocIdUrl>
  </documentManagement>
</p:properties>
</file>

<file path=customXml/itemProps1.xml><?xml version="1.0" encoding="utf-8"?>
<ds:datastoreItem xmlns:ds="http://schemas.openxmlformats.org/officeDocument/2006/customXml" ds:itemID="{37038FF4-D0D4-410F-8917-FA74A70A6228}"/>
</file>

<file path=customXml/itemProps2.xml><?xml version="1.0" encoding="utf-8"?>
<ds:datastoreItem xmlns:ds="http://schemas.openxmlformats.org/officeDocument/2006/customXml" ds:itemID="{AE7AC03F-CA19-4BE8-B038-712CF9D6D13B}"/>
</file>

<file path=customXml/itemProps3.xml><?xml version="1.0" encoding="utf-8"?>
<ds:datastoreItem xmlns:ds="http://schemas.openxmlformats.org/officeDocument/2006/customXml" ds:itemID="{8E5A6B6F-F180-4923-967F-3CC88DAE3CFE}"/>
</file>

<file path=customXml/itemProps4.xml><?xml version="1.0" encoding="utf-8"?>
<ds:datastoreItem xmlns:ds="http://schemas.openxmlformats.org/officeDocument/2006/customXml" ds:itemID="{8CE92C81-15D2-449A-9503-377246DD17DB}"/>
</file>

<file path=customXml/itemProps5.xml><?xml version="1.0" encoding="utf-8"?>
<ds:datastoreItem xmlns:ds="http://schemas.openxmlformats.org/officeDocument/2006/customXml" ds:itemID="{213C1AAC-BD1B-443A-9442-4CC46C4A2ECB}"/>
</file>

<file path=docProps/app.xml><?xml version="1.0" encoding="utf-8"?>
<Properties xmlns="http://schemas.openxmlformats.org/officeDocument/2006/extended-properties" xmlns:vt="http://schemas.openxmlformats.org/officeDocument/2006/docPropsVTypes">
  <TotalTime>2123</TotalTime>
  <Words>2736</Words>
  <Application>Microsoft Office PowerPoint</Application>
  <PresentationFormat>On-screen Show (4:3)</PresentationFormat>
  <Paragraphs>258</Paragraphs>
  <Slides>32</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32</vt:i4>
      </vt:variant>
    </vt:vector>
  </HeadingPairs>
  <TitlesOfParts>
    <vt:vector size="35" baseType="lpstr">
      <vt:lpstr>Arial</vt:lpstr>
      <vt:lpstr>Calibri</vt:lpstr>
      <vt:lpstr>Office Theme</vt:lpstr>
      <vt:lpstr>Local Government Elections May 2017  Nominations</vt:lpstr>
      <vt:lpstr>Summary</vt:lpstr>
      <vt:lpstr>Pre-Nomination Briefing</vt:lpstr>
      <vt:lpstr>Nomination Source Materials</vt:lpstr>
      <vt:lpstr>Timetable 1</vt:lpstr>
      <vt:lpstr>Timetable 2</vt:lpstr>
      <vt:lpstr>RO Performance  Standard 2</vt:lpstr>
      <vt:lpstr>Planning</vt:lpstr>
      <vt:lpstr>Preparation</vt:lpstr>
      <vt:lpstr>Nomination Decisions Key Principles</vt:lpstr>
      <vt:lpstr>Candidate Qualifications</vt:lpstr>
      <vt:lpstr>Disqualification</vt:lpstr>
      <vt:lpstr>Qualifications   Council Employees</vt:lpstr>
      <vt:lpstr>Forms Needed</vt:lpstr>
      <vt:lpstr>Delivery of Nomination Papers</vt:lpstr>
      <vt:lpstr>Attendance at Nomination Proceedings</vt:lpstr>
      <vt:lpstr>Candidate’s Particular’s  Name and Address</vt:lpstr>
      <vt:lpstr>Candidate’s Particulars:   Description</vt:lpstr>
      <vt:lpstr>Request for a Party Emblem</vt:lpstr>
      <vt:lpstr>Correction of Minor Errors</vt:lpstr>
      <vt:lpstr>Withdrawals</vt:lpstr>
      <vt:lpstr>Challenges to RO Decisions</vt:lpstr>
      <vt:lpstr>Gordon’s Scenarios- Qualification</vt:lpstr>
      <vt:lpstr>Scenarios- Qualification</vt:lpstr>
      <vt:lpstr>Disqualification</vt:lpstr>
      <vt:lpstr>Delivery of Nomination Papers (1)</vt:lpstr>
      <vt:lpstr>Delivery of Nomination Papers (2)</vt:lpstr>
      <vt:lpstr>Changes to Nomination Paper</vt:lpstr>
      <vt:lpstr>Candidate’s names</vt:lpstr>
      <vt:lpstr>Candidate’s Description and  Party Emblem</vt:lpstr>
      <vt:lpstr>Witness and Inspection of Nomination Papers</vt:lpstr>
      <vt:lpstr>PowerPoint Presentation</vt:lpstr>
    </vt:vector>
  </TitlesOfParts>
  <Company>City of Edinburgh Council</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Nominations -EC template v1.3 6-01-17</dc:title>
  <dc:creator>Chris Highcock</dc:creator>
  <cp:lastModifiedBy>Andrew Fraser</cp:lastModifiedBy>
  <cp:revision>170</cp:revision>
  <dcterms:created xsi:type="dcterms:W3CDTF">2014-11-18T09:46:26Z</dcterms:created>
  <dcterms:modified xsi:type="dcterms:W3CDTF">2017-01-09T09:28:53Z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AdHocReviewCycleID">
    <vt:i4>1376475366</vt:i4>
  </property>
  <property fmtid="{D5CDD505-2E9C-101B-9397-08002B2CF9AE}" pid="3" name="_NewReviewCycle">
    <vt:lpwstr/>
  </property>
  <property fmtid="{D5CDD505-2E9C-101B-9397-08002B2CF9AE}" pid="4" name="_EmailSubject">
    <vt:lpwstr>Seminar on 12 January 2017 [OFFICIAL]</vt:lpwstr>
  </property>
  <property fmtid="{D5CDD505-2E9C-101B-9397-08002B2CF9AE}" pid="5" name="_AuthorEmail">
    <vt:lpwstr>Chris.Highcock@edinburgh.gov.uk</vt:lpwstr>
  </property>
  <property fmtid="{D5CDD505-2E9C-101B-9397-08002B2CF9AE}" pid="6" name="_AuthorEmailDisplayName">
    <vt:lpwstr>Chris Highcock</vt:lpwstr>
  </property>
  <property fmtid="{D5CDD505-2E9C-101B-9397-08002B2CF9AE}" pid="7" name="_PreviousAdHocReviewCycleID">
    <vt:i4>-2086659560</vt:i4>
  </property>
  <property fmtid="{D5CDD505-2E9C-101B-9397-08002B2CF9AE}" pid="8" name="ContentTypeId">
    <vt:lpwstr>0x010100DBF22B2F9E624BBA857B72BB0A0E43030047A170BF56D84028BBD1AE15D54364B9007364DFDBE94BE54599771DBE1E767953</vt:lpwstr>
  </property>
  <property fmtid="{D5CDD505-2E9C-101B-9397-08002B2CF9AE}" pid="9" name="_dlc_DocIdItemGuid">
    <vt:lpwstr>2a56b899-e96e-4b6d-af47-dcb5ae166f16</vt:lpwstr>
  </property>
  <property fmtid="{D5CDD505-2E9C-101B-9397-08002B2CF9AE}" pid="10" name="Financial_x0020_year">
    <vt:lpwstr/>
  </property>
  <property fmtid="{D5CDD505-2E9C-101B-9397-08002B2CF9AE}" pid="11" name="Audience1">
    <vt:lpwstr>1;#All staff|1a1e0e6e-8d96-4235-ac5f-9f1dcc3600b0</vt:lpwstr>
  </property>
  <property fmtid="{D5CDD505-2E9C-101B-9397-08002B2CF9AE}" pid="12" name="Countries">
    <vt:lpwstr>47;#Scotland|7896b347-8f24-42d4-9779-392f273074b5</vt:lpwstr>
  </property>
  <property fmtid="{D5CDD505-2E9C-101B-9397-08002B2CF9AE}" pid="13" name="Order">
    <vt:r8>209700</vt:r8>
  </property>
  <property fmtid="{D5CDD505-2E9C-101B-9397-08002B2CF9AE}" pid="14" name="TaxKeyword">
    <vt:lpwstr/>
  </property>
  <property fmtid="{D5CDD505-2E9C-101B-9397-08002B2CF9AE}" pid="15" name="ECSubject">
    <vt:lpwstr>66;#Local government elections|5a21ae26-924a-4744-a4dc-0e03c1213209</vt:lpwstr>
  </property>
  <property fmtid="{D5CDD505-2E9C-101B-9397-08002B2CF9AE}" pid="16" name="Calendar_x0020_Year">
    <vt:lpwstr>2471;#2017|e743382d-a956-4c3d-b21e-8f088efd99a3</vt:lpwstr>
  </property>
  <property fmtid="{D5CDD505-2E9C-101B-9397-08002B2CF9AE}" pid="17" name="GPMS marking">
    <vt:lpwstr>801;#Official|77462fb2-11a1-4cd5-8628-4e6081b9477e</vt:lpwstr>
  </property>
  <property fmtid="{D5CDD505-2E9C-101B-9397-08002B2CF9AE}" pid="18" name="GPMS_x0020_marking">
    <vt:lpwstr>801;#Official|77462fb2-11a1-4cd5-8628-4e6081b9477e</vt:lpwstr>
  </property>
  <property fmtid="{D5CDD505-2E9C-101B-9397-08002B2CF9AE}" pid="19" name="TaxKeywordTaxHTField">
    <vt:lpwstr/>
  </property>
  <property fmtid="{D5CDD505-2E9C-101B-9397-08002B2CF9AE}" pid="20" name="Calendar Year">
    <vt:lpwstr>2471</vt:lpwstr>
  </property>
  <property fmtid="{D5CDD505-2E9C-101B-9397-08002B2CF9AE}" pid="21" name="Financial year">
    <vt:lpwstr/>
  </property>
</Properties>
</file>