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layout1.xml" ContentType="application/vnd.openxmlformats-officedocument.drawingml.diagramLayout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1" r:id="rId2"/>
    <p:sldId id="314" r:id="rId3"/>
    <p:sldId id="304" r:id="rId4"/>
    <p:sldId id="313" r:id="rId5"/>
    <p:sldId id="308" r:id="rId6"/>
    <p:sldId id="315" r:id="rId7"/>
    <p:sldId id="30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>
        <p:scale>
          <a:sx n="60" d="100"/>
          <a:sy n="60" d="100"/>
        </p:scale>
        <p:origin x="-2040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5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33ABC4-85F4-4CDD-9382-9ABFC7ADAD3A}" type="doc">
      <dgm:prSet loTypeId="urn:microsoft.com/office/officeart/2005/8/layout/vList6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2AC9B1B-72EB-4420-B128-D8B8912C0FF5}">
      <dgm:prSet phldrT="[Text]" custT="1"/>
      <dgm:spPr/>
      <dgm:t>
        <a:bodyPr/>
        <a:lstStyle/>
        <a:p>
          <a:r>
            <a:rPr lang="en-GB" sz="4000" b="1" dirty="0" smtClean="0"/>
            <a:t>Why are we doing this?</a:t>
          </a:r>
          <a:endParaRPr lang="en-GB" sz="4000" b="1" dirty="0"/>
        </a:p>
      </dgm:t>
    </dgm:pt>
    <dgm:pt modelId="{699A7A67-8BF2-4E0E-B3E6-83D9EFB85B24}" type="parTrans" cxnId="{6AB95405-FE75-48E1-8A65-A077013AE3BE}">
      <dgm:prSet/>
      <dgm:spPr/>
      <dgm:t>
        <a:bodyPr/>
        <a:lstStyle/>
        <a:p>
          <a:endParaRPr lang="en-GB"/>
        </a:p>
      </dgm:t>
    </dgm:pt>
    <dgm:pt modelId="{5347F0CB-B1E2-401E-802A-4034C465D47A}" type="sibTrans" cxnId="{6AB95405-FE75-48E1-8A65-A077013AE3BE}">
      <dgm:prSet/>
      <dgm:spPr/>
      <dgm:t>
        <a:bodyPr/>
        <a:lstStyle/>
        <a:p>
          <a:endParaRPr lang="en-GB"/>
        </a:p>
      </dgm:t>
    </dgm:pt>
    <dgm:pt modelId="{E7DC5E7D-E70B-438C-83D2-164FB640EFE7}">
      <dgm:prSet phldrT="[Text]"/>
      <dgm:spPr/>
      <dgm:t>
        <a:bodyPr/>
        <a:lstStyle/>
        <a:p>
          <a:r>
            <a:rPr lang="en-GB" b="1" dirty="0" smtClean="0"/>
            <a:t>Political Concern </a:t>
          </a:r>
          <a:r>
            <a:rPr lang="en-GB" b="1" dirty="0" smtClean="0"/>
            <a:t>in 2012 </a:t>
          </a:r>
          <a:r>
            <a:rPr lang="en-GB" dirty="0" smtClean="0"/>
            <a:t>– no central, official  and consistent set of results</a:t>
          </a:r>
          <a:endParaRPr lang="en-GB" dirty="0"/>
        </a:p>
      </dgm:t>
    </dgm:pt>
    <dgm:pt modelId="{60B11AE9-EBEF-4BDF-BD97-74527A5CF1EB}" type="parTrans" cxnId="{73896290-111B-45CD-AFA6-8B3BC770AA9D}">
      <dgm:prSet/>
      <dgm:spPr/>
      <dgm:t>
        <a:bodyPr/>
        <a:lstStyle/>
        <a:p>
          <a:endParaRPr lang="en-GB"/>
        </a:p>
      </dgm:t>
    </dgm:pt>
    <dgm:pt modelId="{D9D0C64E-DE4E-4714-8301-B2F6479B2B42}" type="sibTrans" cxnId="{73896290-111B-45CD-AFA6-8B3BC770AA9D}">
      <dgm:prSet/>
      <dgm:spPr/>
      <dgm:t>
        <a:bodyPr/>
        <a:lstStyle/>
        <a:p>
          <a:endParaRPr lang="en-GB"/>
        </a:p>
      </dgm:t>
    </dgm:pt>
    <dgm:pt modelId="{227C0B3E-7AB6-4CEE-A32F-D6E3F528A8B4}">
      <dgm:prSet phldrT="[Text]"/>
      <dgm:spPr/>
      <dgm:t>
        <a:bodyPr/>
        <a:lstStyle/>
        <a:p>
          <a:r>
            <a:rPr lang="en-GB" smtClean="0"/>
            <a:t>Resource for voters, elected members, journalists, academics</a:t>
          </a:r>
          <a:endParaRPr lang="en-GB" dirty="0"/>
        </a:p>
      </dgm:t>
    </dgm:pt>
    <dgm:pt modelId="{779326D3-9841-4AA3-8EE8-FC4BA508B6CC}" type="parTrans" cxnId="{386CD02E-B065-4488-9449-50549F112429}">
      <dgm:prSet/>
      <dgm:spPr/>
      <dgm:t>
        <a:bodyPr/>
        <a:lstStyle/>
        <a:p>
          <a:endParaRPr lang="en-GB"/>
        </a:p>
      </dgm:t>
    </dgm:pt>
    <dgm:pt modelId="{F1FF764A-7DFE-4E2C-B03A-BB37283866E2}" type="sibTrans" cxnId="{386CD02E-B065-4488-9449-50549F112429}">
      <dgm:prSet/>
      <dgm:spPr/>
      <dgm:t>
        <a:bodyPr/>
        <a:lstStyle/>
        <a:p>
          <a:endParaRPr lang="en-GB"/>
        </a:p>
      </dgm:t>
    </dgm:pt>
    <dgm:pt modelId="{189FEE81-9064-421A-A03B-4ED8277ED3CC}">
      <dgm:prSet phldrT="[Text]"/>
      <dgm:spPr/>
      <dgm:t>
        <a:bodyPr/>
        <a:lstStyle/>
        <a:p>
          <a:r>
            <a:rPr lang="en-GB" smtClean="0"/>
            <a:t>Accurate and consistent data set</a:t>
          </a:r>
          <a:endParaRPr lang="en-GB" dirty="0"/>
        </a:p>
      </dgm:t>
    </dgm:pt>
    <dgm:pt modelId="{A44FC4FB-CDC5-4A64-8AE4-E7B6FFE4CC9F}" type="parTrans" cxnId="{9DDB9E19-1DBE-44EC-BE0C-321C9256580F}">
      <dgm:prSet/>
      <dgm:spPr/>
      <dgm:t>
        <a:bodyPr/>
        <a:lstStyle/>
        <a:p>
          <a:endParaRPr lang="en-GB"/>
        </a:p>
      </dgm:t>
    </dgm:pt>
    <dgm:pt modelId="{A5B372A7-A536-49D3-915B-5B6001A80533}" type="sibTrans" cxnId="{9DDB9E19-1DBE-44EC-BE0C-321C9256580F}">
      <dgm:prSet/>
      <dgm:spPr/>
      <dgm:t>
        <a:bodyPr/>
        <a:lstStyle/>
        <a:p>
          <a:endParaRPr lang="en-GB"/>
        </a:p>
      </dgm:t>
    </dgm:pt>
    <dgm:pt modelId="{7307DFAE-E514-4116-90EC-10AD233171AE}">
      <dgm:prSet phldrT="[Text]"/>
      <dgm:spPr/>
      <dgm:t>
        <a:bodyPr/>
        <a:lstStyle/>
        <a:p>
          <a:r>
            <a:rPr lang="en-GB" dirty="0" smtClean="0"/>
            <a:t>Allow politicians to see “who won”…</a:t>
          </a:r>
          <a:endParaRPr lang="en-GB" dirty="0"/>
        </a:p>
      </dgm:t>
    </dgm:pt>
    <dgm:pt modelId="{2E344D00-1C48-4924-99F2-966A88C826B7}" type="parTrans" cxnId="{73BE005F-A7EB-44DC-B780-84B25B817738}">
      <dgm:prSet/>
      <dgm:spPr/>
      <dgm:t>
        <a:bodyPr/>
        <a:lstStyle/>
        <a:p>
          <a:endParaRPr lang="en-GB"/>
        </a:p>
      </dgm:t>
    </dgm:pt>
    <dgm:pt modelId="{32362A37-5665-4CA8-8B08-2591AE9D0CFB}" type="sibTrans" cxnId="{73BE005F-A7EB-44DC-B780-84B25B817738}">
      <dgm:prSet/>
      <dgm:spPr/>
      <dgm:t>
        <a:bodyPr/>
        <a:lstStyle/>
        <a:p>
          <a:endParaRPr lang="en-GB"/>
        </a:p>
      </dgm:t>
    </dgm:pt>
    <dgm:pt modelId="{0FF1D45A-CD7A-40C3-8750-23BE50AB5ED5}">
      <dgm:prSet phldrT="[Text]"/>
      <dgm:spPr/>
      <dgm:t>
        <a:bodyPr/>
        <a:lstStyle/>
        <a:p>
          <a:r>
            <a:rPr lang="en-GB" dirty="0" smtClean="0"/>
            <a:t>Also in the interest of the voter</a:t>
          </a:r>
          <a:endParaRPr lang="en-GB" dirty="0"/>
        </a:p>
      </dgm:t>
    </dgm:pt>
    <dgm:pt modelId="{3F17FE8F-B514-472C-970F-89CFECAA3C6E}" type="parTrans" cxnId="{69B8BEAB-5F1D-4E09-8078-661C74FF21E9}">
      <dgm:prSet/>
      <dgm:spPr/>
      <dgm:t>
        <a:bodyPr/>
        <a:lstStyle/>
        <a:p>
          <a:endParaRPr lang="en-GB"/>
        </a:p>
      </dgm:t>
    </dgm:pt>
    <dgm:pt modelId="{BD378F06-DEA4-4F76-B923-97DBF1550E70}" type="sibTrans" cxnId="{69B8BEAB-5F1D-4E09-8078-661C74FF21E9}">
      <dgm:prSet/>
      <dgm:spPr/>
      <dgm:t>
        <a:bodyPr/>
        <a:lstStyle/>
        <a:p>
          <a:endParaRPr lang="en-GB"/>
        </a:p>
      </dgm:t>
    </dgm:pt>
    <dgm:pt modelId="{E96A1701-2331-4ECB-B830-35078B330C42}" type="pres">
      <dgm:prSet presAssocID="{DB33ABC4-85F4-4CDD-9382-9ABFC7ADAD3A}" presName="Name0" presStyleCnt="0">
        <dgm:presLayoutVars>
          <dgm:dir/>
          <dgm:animLvl val="lvl"/>
          <dgm:resizeHandles/>
        </dgm:presLayoutVars>
      </dgm:prSet>
      <dgm:spPr/>
    </dgm:pt>
    <dgm:pt modelId="{8440445F-8CEB-4382-842A-63F30F1F7319}" type="pres">
      <dgm:prSet presAssocID="{A2AC9B1B-72EB-4420-B128-D8B8912C0FF5}" presName="linNode" presStyleCnt="0"/>
      <dgm:spPr/>
    </dgm:pt>
    <dgm:pt modelId="{7EA05CC8-04A4-495A-9971-1DCCC51616DB}" type="pres">
      <dgm:prSet presAssocID="{A2AC9B1B-72EB-4420-B128-D8B8912C0FF5}" presName="parentShp" presStyleLbl="node1" presStyleIdx="0" presStyleCnt="1" custScaleX="998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4D10DA-56DF-4F52-94E2-E5CCA576106B}" type="pres">
      <dgm:prSet presAssocID="{A2AC9B1B-72EB-4420-B128-D8B8912C0FF5}" presName="childShp" presStyleLbl="bgAccFollowNode1" presStyleIdx="0" presStyleCnt="1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GB"/>
        </a:p>
      </dgm:t>
    </dgm:pt>
  </dgm:ptLst>
  <dgm:cxnLst>
    <dgm:cxn modelId="{A9BC4509-BEB0-4F47-99FA-3EB35F7D94E1}" type="presOf" srcId="{E7DC5E7D-E70B-438C-83D2-164FB640EFE7}" destId="{264D10DA-56DF-4F52-94E2-E5CCA576106B}" srcOrd="0" destOrd="0" presId="urn:microsoft.com/office/officeart/2005/8/layout/vList6"/>
    <dgm:cxn modelId="{69B8BEAB-5F1D-4E09-8078-661C74FF21E9}" srcId="{A2AC9B1B-72EB-4420-B128-D8B8912C0FF5}" destId="{0FF1D45A-CD7A-40C3-8750-23BE50AB5ED5}" srcOrd="4" destOrd="0" parTransId="{3F17FE8F-B514-472C-970F-89CFECAA3C6E}" sibTransId="{BD378F06-DEA4-4F76-B923-97DBF1550E70}"/>
    <dgm:cxn modelId="{9B265DF9-E893-4555-8BF6-6B802654E4A4}" type="presOf" srcId="{7307DFAE-E514-4116-90EC-10AD233171AE}" destId="{264D10DA-56DF-4F52-94E2-E5CCA576106B}" srcOrd="0" destOrd="3" presId="urn:microsoft.com/office/officeart/2005/8/layout/vList6"/>
    <dgm:cxn modelId="{BEC1303C-4041-4393-82B8-89FB779C12DD}" type="presOf" srcId="{0FF1D45A-CD7A-40C3-8750-23BE50AB5ED5}" destId="{264D10DA-56DF-4F52-94E2-E5CCA576106B}" srcOrd="0" destOrd="4" presId="urn:microsoft.com/office/officeart/2005/8/layout/vList6"/>
    <dgm:cxn modelId="{6AB95405-FE75-48E1-8A65-A077013AE3BE}" srcId="{DB33ABC4-85F4-4CDD-9382-9ABFC7ADAD3A}" destId="{A2AC9B1B-72EB-4420-B128-D8B8912C0FF5}" srcOrd="0" destOrd="0" parTransId="{699A7A67-8BF2-4E0E-B3E6-83D9EFB85B24}" sibTransId="{5347F0CB-B1E2-401E-802A-4034C465D47A}"/>
    <dgm:cxn modelId="{E961C65C-5EA5-4B13-8E97-50F4F053F9DE}" type="presOf" srcId="{DB33ABC4-85F4-4CDD-9382-9ABFC7ADAD3A}" destId="{E96A1701-2331-4ECB-B830-35078B330C42}" srcOrd="0" destOrd="0" presId="urn:microsoft.com/office/officeart/2005/8/layout/vList6"/>
    <dgm:cxn modelId="{73BE005F-A7EB-44DC-B780-84B25B817738}" srcId="{A2AC9B1B-72EB-4420-B128-D8B8912C0FF5}" destId="{7307DFAE-E514-4116-90EC-10AD233171AE}" srcOrd="3" destOrd="0" parTransId="{2E344D00-1C48-4924-99F2-966A88C826B7}" sibTransId="{32362A37-5665-4CA8-8B08-2591AE9D0CFB}"/>
    <dgm:cxn modelId="{386CD02E-B065-4488-9449-50549F112429}" srcId="{A2AC9B1B-72EB-4420-B128-D8B8912C0FF5}" destId="{227C0B3E-7AB6-4CEE-A32F-D6E3F528A8B4}" srcOrd="1" destOrd="0" parTransId="{779326D3-9841-4AA3-8EE8-FC4BA508B6CC}" sibTransId="{F1FF764A-7DFE-4E2C-B03A-BB37283866E2}"/>
    <dgm:cxn modelId="{73896290-111B-45CD-AFA6-8B3BC770AA9D}" srcId="{A2AC9B1B-72EB-4420-B128-D8B8912C0FF5}" destId="{E7DC5E7D-E70B-438C-83D2-164FB640EFE7}" srcOrd="0" destOrd="0" parTransId="{60B11AE9-EBEF-4BDF-BD97-74527A5CF1EB}" sibTransId="{D9D0C64E-DE4E-4714-8301-B2F6479B2B42}"/>
    <dgm:cxn modelId="{CFD5EF7E-37BA-4E4F-8880-A9766EEA2177}" type="presOf" srcId="{189FEE81-9064-421A-A03B-4ED8277ED3CC}" destId="{264D10DA-56DF-4F52-94E2-E5CCA576106B}" srcOrd="0" destOrd="2" presId="urn:microsoft.com/office/officeart/2005/8/layout/vList6"/>
    <dgm:cxn modelId="{9DDB9E19-1DBE-44EC-BE0C-321C9256580F}" srcId="{A2AC9B1B-72EB-4420-B128-D8B8912C0FF5}" destId="{189FEE81-9064-421A-A03B-4ED8277ED3CC}" srcOrd="2" destOrd="0" parTransId="{A44FC4FB-CDC5-4A64-8AE4-E7B6FFE4CC9F}" sibTransId="{A5B372A7-A536-49D3-915B-5B6001A80533}"/>
    <dgm:cxn modelId="{8982898B-CE4F-4B8D-9A10-29D348A8BB43}" type="presOf" srcId="{A2AC9B1B-72EB-4420-B128-D8B8912C0FF5}" destId="{7EA05CC8-04A4-495A-9971-1DCCC51616DB}" srcOrd="0" destOrd="0" presId="urn:microsoft.com/office/officeart/2005/8/layout/vList6"/>
    <dgm:cxn modelId="{35790827-DE79-4577-9FB1-88C821CA205E}" type="presOf" srcId="{227C0B3E-7AB6-4CEE-A32F-D6E3F528A8B4}" destId="{264D10DA-56DF-4F52-94E2-E5CCA576106B}" srcOrd="0" destOrd="1" presId="urn:microsoft.com/office/officeart/2005/8/layout/vList6"/>
    <dgm:cxn modelId="{1C038E47-2D57-4DE7-8D4D-8D570C2F2CDF}" type="presParOf" srcId="{E96A1701-2331-4ECB-B830-35078B330C42}" destId="{8440445F-8CEB-4382-842A-63F30F1F7319}" srcOrd="0" destOrd="0" presId="urn:microsoft.com/office/officeart/2005/8/layout/vList6"/>
    <dgm:cxn modelId="{0B77CCD4-3950-4175-8E83-26BCDC02F6A4}" type="presParOf" srcId="{8440445F-8CEB-4382-842A-63F30F1F7319}" destId="{7EA05CC8-04A4-495A-9971-1DCCC51616DB}" srcOrd="0" destOrd="0" presId="urn:microsoft.com/office/officeart/2005/8/layout/vList6"/>
    <dgm:cxn modelId="{F1657BDD-B74A-4FED-A86D-D841ED32BFB3}" type="presParOf" srcId="{8440445F-8CEB-4382-842A-63F30F1F7319}" destId="{264D10DA-56DF-4F52-94E2-E5CCA576106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4D10DA-56DF-4F52-94E2-E5CCA576106B}">
      <dsp:nvSpPr>
        <dsp:cNvPr id="0" name=""/>
        <dsp:cNvSpPr/>
      </dsp:nvSpPr>
      <dsp:spPr>
        <a:xfrm>
          <a:off x="3655624" y="0"/>
          <a:ext cx="5486400" cy="4752528"/>
        </a:xfrm>
        <a:prstGeom prst="round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b="1" kern="1200" dirty="0" smtClean="0"/>
            <a:t>Political Concern </a:t>
          </a:r>
          <a:r>
            <a:rPr lang="en-GB" sz="2800" b="1" kern="1200" dirty="0" smtClean="0"/>
            <a:t>in 2012 </a:t>
          </a:r>
          <a:r>
            <a:rPr lang="en-GB" sz="2800" kern="1200" dirty="0" smtClean="0"/>
            <a:t>– no central, official  and consistent set of results</a:t>
          </a:r>
          <a:endParaRPr lang="en-GB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kern="1200" smtClean="0"/>
            <a:t>Resource for voters, elected members, journalists, academics</a:t>
          </a:r>
          <a:endParaRPr lang="en-GB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kern="1200" smtClean="0"/>
            <a:t>Accurate and consistent data set</a:t>
          </a:r>
          <a:endParaRPr lang="en-GB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kern="1200" dirty="0" smtClean="0"/>
            <a:t>Allow politicians to see “who won”…</a:t>
          </a:r>
          <a:endParaRPr lang="en-GB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800" kern="1200" dirty="0" smtClean="0"/>
            <a:t>Also in the interest of the voter</a:t>
          </a:r>
          <a:endParaRPr lang="en-GB" sz="2800" kern="1200" dirty="0"/>
        </a:p>
      </dsp:txBody>
      <dsp:txXfrm>
        <a:off x="3655624" y="0"/>
        <a:ext cx="5486400" cy="4752528"/>
      </dsp:txXfrm>
    </dsp:sp>
    <dsp:sp modelId="{7EA05CC8-04A4-495A-9971-1DCCC51616DB}">
      <dsp:nvSpPr>
        <dsp:cNvPr id="0" name=""/>
        <dsp:cNvSpPr/>
      </dsp:nvSpPr>
      <dsp:spPr>
        <a:xfrm>
          <a:off x="1975" y="0"/>
          <a:ext cx="3653649" cy="475252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76200" rIns="152400" bIns="762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b="1" kern="1200" dirty="0" smtClean="0"/>
            <a:t>Why are we doing this?</a:t>
          </a:r>
          <a:endParaRPr lang="en-GB" sz="4000" b="1" kern="1200" dirty="0"/>
        </a:p>
      </dsp:txBody>
      <dsp:txXfrm>
        <a:off x="1975" y="0"/>
        <a:ext cx="3653649" cy="4752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594311-C0A3-4045-AFB6-E766306B7648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5661248"/>
            <a:ext cx="1979712" cy="1196752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259632" cy="105273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5661248"/>
            <a:ext cx="1979712" cy="1196752"/>
          </a:xfrm>
          <a:prstGeom prst="rect">
            <a:avLst/>
          </a:prstGeom>
          <a:noFill/>
        </p:spPr>
      </p:pic>
      <p:pic>
        <p:nvPicPr>
          <p:cNvPr id="11" name="Picture 10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877272"/>
            <a:ext cx="1259632" cy="98072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6988A-1214-4E21-A2C9-DCD3BEEB84DE}" type="datetimeFigureOut">
              <a:rPr lang="en-GB" smtClean="0"/>
              <a:pPr/>
              <a:t>20/12/2016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8106-015C-45A5-BD1B-55B172569BF4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467544" y="1628800"/>
            <a:ext cx="8424936" cy="1470025"/>
          </a:xfrm>
        </p:spPr>
        <p:txBody>
          <a:bodyPr>
            <a:no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sv-FI" altLang="en-US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the elections</a:t>
            </a:r>
            <a:endParaRPr lang="en-GB" altLang="en-US" sz="5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3501008"/>
            <a:ext cx="6400800" cy="1752600"/>
          </a:xfrm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en-GB" dirty="0" smtClean="0"/>
          </a:p>
          <a:p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Mary Pitcaithly &amp; Chris Highcock </a:t>
            </a:r>
            <a:r>
              <a:rPr lang="en-GB" sz="4400" b="1" dirty="0" smtClean="0"/>
              <a:t>– results returns</a:t>
            </a:r>
          </a:p>
          <a:p>
            <a:r>
              <a:rPr lang="en-GB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Andy O’Neill </a:t>
            </a:r>
            <a:r>
              <a:rPr lang="en-GB" sz="4400" b="1" dirty="0" smtClean="0"/>
              <a:t>– reporting on the election</a:t>
            </a: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GB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Returns </a:t>
            </a:r>
            <a:endParaRPr lang="en-GB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52736"/>
          <a:ext cx="91440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Collection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Direction No 9 </a:t>
            </a:r>
            <a:r>
              <a:rPr lang="en-GB" dirty="0" smtClean="0"/>
              <a:t>“Provision of Information”</a:t>
            </a:r>
          </a:p>
          <a:p>
            <a:endParaRPr lang="en-GB" dirty="0" smtClean="0"/>
          </a:p>
          <a:p>
            <a:r>
              <a:rPr lang="en-GB" dirty="0" smtClean="0"/>
              <a:t>Full set of relevant data for all </a:t>
            </a:r>
            <a:r>
              <a:rPr lang="en-GB" b="1" dirty="0" smtClean="0"/>
              <a:t>354 contests </a:t>
            </a:r>
          </a:p>
          <a:p>
            <a:endParaRPr lang="en-GB" dirty="0" smtClean="0"/>
          </a:p>
          <a:p>
            <a:r>
              <a:rPr lang="en-GB" dirty="0" smtClean="0"/>
              <a:t>Two stage process: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After close of nominations on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March 2017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14400" lvl="1" indent="-514350">
              <a:buFont typeface="+mj-lt"/>
              <a:buAutoNum type="arabicPeriod"/>
            </a:pPr>
            <a:r>
              <a:rPr lang="en-GB" dirty="0" smtClean="0"/>
              <a:t>After completion of your count on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 2017</a:t>
            </a:r>
            <a:r>
              <a:rPr lang="en-GB" dirty="0" smtClean="0"/>
              <a:t>(as early as possible)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Results Returns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4258816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Excel spreadsheets</a:t>
            </a:r>
          </a:p>
          <a:p>
            <a:pPr lvl="1"/>
            <a:r>
              <a:rPr lang="en-GB" dirty="0" smtClean="0"/>
              <a:t>With guidance notes</a:t>
            </a:r>
          </a:p>
          <a:p>
            <a:pPr lvl="1"/>
            <a:r>
              <a:rPr lang="en-GB" dirty="0" smtClean="0"/>
              <a:t>Circulated 15/12/16</a:t>
            </a:r>
            <a:endParaRPr lang="en-GB" dirty="0" smtClean="0"/>
          </a:p>
          <a:p>
            <a:r>
              <a:rPr lang="en-GB" dirty="0" smtClean="0"/>
              <a:t>Limited information</a:t>
            </a:r>
          </a:p>
          <a:p>
            <a:r>
              <a:rPr lang="en-GB" dirty="0" smtClean="0"/>
              <a:t>Quick and simple</a:t>
            </a:r>
          </a:p>
          <a:p>
            <a:pPr lvl="1"/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minimise additional work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r="74056" b="28081"/>
          <a:stretch>
            <a:fillRect/>
          </a:stretch>
        </p:blipFill>
        <p:spPr bwMode="auto">
          <a:xfrm>
            <a:off x="4644008" y="332656"/>
            <a:ext cx="3960440" cy="6165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rmAutofit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Collection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Pro-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464496"/>
          </a:xfrm>
        </p:spPr>
        <p:txBody>
          <a:bodyPr>
            <a:normAutofit/>
          </a:bodyPr>
          <a:lstStyle/>
          <a:p>
            <a:r>
              <a:rPr lang="en-GB" dirty="0" smtClean="0"/>
              <a:t>Pro-forma issued on </a:t>
            </a:r>
            <a:r>
              <a:rPr lang="en-GB" b="1" dirty="0" smtClean="0"/>
              <a:t>15 December </a:t>
            </a:r>
            <a:r>
              <a:rPr lang="en-GB" b="1" dirty="0" smtClean="0"/>
              <a:t>2016</a:t>
            </a:r>
            <a:endParaRPr lang="en-GB" dirty="0" smtClean="0"/>
          </a:p>
          <a:p>
            <a:r>
              <a:rPr lang="en-GB" dirty="0" smtClean="0"/>
              <a:t>A </a:t>
            </a:r>
            <a:r>
              <a:rPr lang="en-GB" dirty="0" smtClean="0"/>
              <a:t>reminder </a:t>
            </a:r>
            <a:r>
              <a:rPr lang="en-GB" dirty="0" smtClean="0"/>
              <a:t>and new copies will be </a:t>
            </a:r>
            <a:r>
              <a:rPr lang="en-GB" dirty="0" smtClean="0"/>
              <a:t>issued in the new year. </a:t>
            </a:r>
          </a:p>
          <a:p>
            <a:pPr lvl="1"/>
            <a:r>
              <a:rPr lang="en-GB" dirty="0" smtClean="0"/>
              <a:t>Copies </a:t>
            </a:r>
            <a:r>
              <a:rPr lang="en-GB" dirty="0" smtClean="0"/>
              <a:t>in your </a:t>
            </a:r>
            <a:r>
              <a:rPr lang="en-GB" dirty="0" smtClean="0"/>
              <a:t>delegate pack today.</a:t>
            </a:r>
            <a:endParaRPr lang="en-GB" dirty="0" smtClean="0"/>
          </a:p>
          <a:p>
            <a:r>
              <a:rPr lang="en-GB" dirty="0" smtClean="0"/>
              <a:t>“Road-tested” </a:t>
            </a:r>
            <a:r>
              <a:rPr lang="en-GB" dirty="0" smtClean="0"/>
              <a:t>in recent by-elections and </a:t>
            </a:r>
            <a:r>
              <a:rPr lang="en-GB" dirty="0" smtClean="0"/>
              <a:t>at the collation tests </a:t>
            </a:r>
            <a:r>
              <a:rPr lang="en-GB" dirty="0" smtClean="0"/>
              <a:t>carried out </a:t>
            </a:r>
            <a:r>
              <a:rPr lang="en-GB" dirty="0" smtClean="0"/>
              <a:t>in </a:t>
            </a:r>
            <a:r>
              <a:rPr lang="en-GB" dirty="0" smtClean="0"/>
              <a:t>Pentland </a:t>
            </a:r>
            <a:r>
              <a:rPr lang="en-GB" dirty="0" smtClean="0"/>
              <a:t>House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Collection - Nominations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Nominations</a:t>
            </a:r>
            <a:endParaRPr lang="en-GB" dirty="0" smtClean="0"/>
          </a:p>
          <a:p>
            <a:r>
              <a:rPr lang="en-GB" dirty="0" smtClean="0"/>
              <a:t>data </a:t>
            </a:r>
            <a:r>
              <a:rPr lang="en-GB" dirty="0" smtClean="0"/>
              <a:t>on number of contests, electorate, candidates by number, gender and affiliation (party or independent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Should be simple to gather from existing data sources</a:t>
            </a:r>
          </a:p>
          <a:p>
            <a:pPr lvl="1"/>
            <a:r>
              <a:rPr lang="en-GB" dirty="0" smtClean="0"/>
              <a:t>Notice of Poll, Nomination papers, electorate statistics.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Collection - Results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Results</a:t>
            </a:r>
            <a:endParaRPr lang="en-GB" dirty="0" smtClean="0"/>
          </a:p>
          <a:p>
            <a:pPr lvl="1"/>
            <a:r>
              <a:rPr lang="en-GB" dirty="0" smtClean="0"/>
              <a:t>Only sent </a:t>
            </a:r>
            <a:r>
              <a:rPr lang="en-GB" dirty="0" smtClean="0"/>
              <a:t>after </a:t>
            </a:r>
            <a:r>
              <a:rPr lang="en-GB" b="1" dirty="0" smtClean="0"/>
              <a:t>all</a:t>
            </a:r>
            <a:r>
              <a:rPr lang="en-GB" dirty="0" smtClean="0"/>
              <a:t> wards within your council complete</a:t>
            </a:r>
          </a:p>
          <a:p>
            <a:r>
              <a:rPr lang="en-GB" dirty="0" smtClean="0"/>
              <a:t>Information on </a:t>
            </a:r>
            <a:endParaRPr lang="en-GB" dirty="0" smtClean="0"/>
          </a:p>
          <a:p>
            <a:pPr lvl="1"/>
            <a:r>
              <a:rPr lang="en-GB" dirty="0" smtClean="0"/>
              <a:t>electorate</a:t>
            </a:r>
            <a:r>
              <a:rPr lang="en-GB" dirty="0" smtClean="0"/>
              <a:t>, turnout, successful candidates by affiliation and gender, and first preference votes gained</a:t>
            </a:r>
          </a:p>
          <a:p>
            <a:r>
              <a:rPr lang="en-GB" dirty="0" smtClean="0"/>
              <a:t>All </a:t>
            </a:r>
            <a:r>
              <a:rPr lang="en-GB" dirty="0" smtClean="0"/>
              <a:t>information - other </a:t>
            </a:r>
            <a:r>
              <a:rPr lang="en-GB" dirty="0" smtClean="0"/>
              <a:t>than gender </a:t>
            </a:r>
            <a:r>
              <a:rPr lang="en-GB" dirty="0" smtClean="0"/>
              <a:t>– is within standard </a:t>
            </a:r>
            <a:r>
              <a:rPr lang="en-GB" b="1" dirty="0" smtClean="0"/>
              <a:t>eCount </a:t>
            </a:r>
            <a:r>
              <a:rPr lang="en-GB" b="1" dirty="0" smtClean="0"/>
              <a:t>system reports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FNCT-146-2062</_dlc_DocId>
    <_dlc_DocIdUrl xmlns="59f2ac4d-bc1b-4a76-93f7-e962465fc57b">
      <Url>http://skynet/dm/Functions/ta/_layouts/DocIdRedir.aspx?ID=FNCT-146-2062</Url>
      <Description>FNCT-146-2062</Description>
    </_dlc_DocIdUrl>
  </documentManagement>
</p:properties>
</file>

<file path=customXml/itemProps1.xml><?xml version="1.0" encoding="utf-8"?>
<ds:datastoreItem xmlns:ds="http://schemas.openxmlformats.org/officeDocument/2006/customXml" ds:itemID="{482A4E46-8DA0-41AC-A12F-5BD3FF5AF1E8}"/>
</file>

<file path=customXml/itemProps2.xml><?xml version="1.0" encoding="utf-8"?>
<ds:datastoreItem xmlns:ds="http://schemas.openxmlformats.org/officeDocument/2006/customXml" ds:itemID="{5887B166-80FC-44F8-9456-49EA7C3C9301}"/>
</file>

<file path=customXml/itemProps3.xml><?xml version="1.0" encoding="utf-8"?>
<ds:datastoreItem xmlns:ds="http://schemas.openxmlformats.org/officeDocument/2006/customXml" ds:itemID="{7CFF8233-FD0E-4720-ABD0-43D88EF2B5B5}"/>
</file>

<file path=customXml/itemProps4.xml><?xml version="1.0" encoding="utf-8"?>
<ds:datastoreItem xmlns:ds="http://schemas.openxmlformats.org/officeDocument/2006/customXml" ds:itemID="{3CAFD42D-AB6C-4B6C-B188-0536329A0982}"/>
</file>

<file path=customXml/itemProps5.xml><?xml version="1.0" encoding="utf-8"?>
<ds:datastoreItem xmlns:ds="http://schemas.openxmlformats.org/officeDocument/2006/customXml" ds:itemID="{D21BBB07-F75B-42EF-8AF0-FDA5BFBB9218}"/>
</file>

<file path=docProps/app.xml><?xml version="1.0" encoding="utf-8"?>
<Properties xmlns="http://schemas.openxmlformats.org/officeDocument/2006/extended-properties" xmlns:vt="http://schemas.openxmlformats.org/officeDocument/2006/docPropsVTypes">
  <TotalTime>1871</TotalTime>
  <Words>264</Words>
  <Application>Microsoft Office PowerPoint</Application>
  <PresentationFormat>On-screen Show (4:3)</PresentationFormat>
  <Paragraphs>44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After the elections</vt:lpstr>
      <vt:lpstr>Results Returns </vt:lpstr>
      <vt:lpstr>Data Collection</vt:lpstr>
      <vt:lpstr>Results Returns</vt:lpstr>
      <vt:lpstr>Data Collection – Pro-Formas</vt:lpstr>
      <vt:lpstr>Data Collection - Nominations</vt:lpstr>
      <vt:lpstr>Data Collection - Results</vt:lpstr>
    </vt:vector>
  </TitlesOfParts>
  <Company>City of Edinburgh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Aftertheelection</dc:title>
  <dc:creator>Chris Highcock</dc:creator>
  <cp:lastModifiedBy>Chris Highcock</cp:lastModifiedBy>
  <cp:revision>143</cp:revision>
  <dcterms:created xsi:type="dcterms:W3CDTF">2014-11-18T09:46:26Z</dcterms:created>
  <dcterms:modified xsi:type="dcterms:W3CDTF">2016-12-20T14:49:18Z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-2086659560</vt:i4>
  </property>
  <property fmtid="{D5CDD505-2E9C-101B-9397-08002B2CF9AE}" pid="3" name="_NewReviewCycle">
    <vt:lpwstr/>
  </property>
  <property fmtid="{D5CDD505-2E9C-101B-9397-08002B2CF9AE}" pid="4" name="_EmailSubject">
    <vt:lpwstr>12 Jan seminar - Final Session</vt:lpwstr>
  </property>
  <property fmtid="{D5CDD505-2E9C-101B-9397-08002B2CF9AE}" pid="5" name="_AuthorEmail">
    <vt:lpwstr>Dougie.McGregor@edinburgh.gov.uk</vt:lpwstr>
  </property>
  <property fmtid="{D5CDD505-2E9C-101B-9397-08002B2CF9AE}" pid="6" name="_AuthorEmailDisplayName">
    <vt:lpwstr>Dougie McGregor</vt:lpwstr>
  </property>
  <property fmtid="{D5CDD505-2E9C-101B-9397-08002B2CF9AE}" pid="7" name="ContentTypeId">
    <vt:lpwstr>0x010100DBF22B2F9E624BBA857B72BB0A0E43030047A170BF56D84028BBD1AE15D54364B9007364DFDBE94BE54599771DBE1E767953</vt:lpwstr>
  </property>
  <property fmtid="{D5CDD505-2E9C-101B-9397-08002B2CF9AE}" pid="8" name="_dlc_DocIdItemGuid">
    <vt:lpwstr>21d66677-b5c0-4fc5-9df4-b91277068568</vt:lpwstr>
  </property>
  <property fmtid="{D5CDD505-2E9C-101B-9397-08002B2CF9AE}" pid="9" name="Financial_x0020_year">
    <vt:lpwstr/>
  </property>
  <property fmtid="{D5CDD505-2E9C-101B-9397-08002B2CF9AE}" pid="10" name="Audience1">
    <vt:lpwstr>1;#All staff|1a1e0e6e-8d96-4235-ac5f-9f1dcc3600b0</vt:lpwstr>
  </property>
  <property fmtid="{D5CDD505-2E9C-101B-9397-08002B2CF9AE}" pid="11" name="Countries">
    <vt:lpwstr>47;#Scotland|7896b347-8f24-42d4-9779-392f273074b5</vt:lpwstr>
  </property>
  <property fmtid="{D5CDD505-2E9C-101B-9397-08002B2CF9AE}" pid="12" name="Order">
    <vt:r8>206200</vt:r8>
  </property>
  <property fmtid="{D5CDD505-2E9C-101B-9397-08002B2CF9AE}" pid="13" name="TaxKeyword">
    <vt:lpwstr/>
  </property>
  <property fmtid="{D5CDD505-2E9C-101B-9397-08002B2CF9AE}" pid="14" name="ECSubject">
    <vt:lpwstr>66;#Local government elections|5a21ae26-924a-4744-a4dc-0e03c1213209</vt:lpwstr>
  </property>
  <property fmtid="{D5CDD505-2E9C-101B-9397-08002B2CF9AE}" pid="15" name="Calendar_x0020_Year">
    <vt:lpwstr>2471;#2017|e743382d-a956-4c3d-b21e-8f088efd99a3</vt:lpwstr>
  </property>
  <property fmtid="{D5CDD505-2E9C-101B-9397-08002B2CF9AE}" pid="16" name="GPMS marking">
    <vt:lpwstr>801;#Official|77462fb2-11a1-4cd5-8628-4e6081b9477e</vt:lpwstr>
  </property>
  <property fmtid="{D5CDD505-2E9C-101B-9397-08002B2CF9AE}" pid="17" name="GPMS_x0020_marking">
    <vt:lpwstr>801;#Official|77462fb2-11a1-4cd5-8628-4e6081b9477e</vt:lpwstr>
  </property>
  <property fmtid="{D5CDD505-2E9C-101B-9397-08002B2CF9AE}" pid="18" name="TaxKeywordTaxHTField">
    <vt:lpwstr/>
  </property>
  <property fmtid="{D5CDD505-2E9C-101B-9397-08002B2CF9AE}" pid="19" name="Calendar Year">
    <vt:lpwstr>2471</vt:lpwstr>
  </property>
  <property fmtid="{D5CDD505-2E9C-101B-9397-08002B2CF9AE}" pid="20" name="Financial year">
    <vt:lpwstr/>
  </property>
</Properties>
</file>