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1" r:id="rId2"/>
    <p:sldId id="309" r:id="rId3"/>
    <p:sldId id="313" r:id="rId4"/>
    <p:sldId id="318" r:id="rId5"/>
    <p:sldId id="314" r:id="rId6"/>
    <p:sldId id="319" r:id="rId7"/>
    <p:sldId id="320" r:id="rId8"/>
    <p:sldId id="321" r:id="rId9"/>
    <p:sldId id="315" r:id="rId10"/>
    <p:sldId id="317" r:id="rId11"/>
    <p:sldId id="322" r:id="rId12"/>
    <p:sldId id="31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2040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5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594311-C0A3-4045-AFB6-E766306B7648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Overview only - not going to play the “accept or reject” game</a:t>
            </a:r>
          </a:p>
          <a:p>
            <a:endParaRPr lang="en-GB" dirty="0" smtClean="0"/>
          </a:p>
          <a:p>
            <a:r>
              <a:rPr lang="en-GB" dirty="0" smtClean="0"/>
              <a:t>STV since 2007, plus by-elections, so principles should be well understood and accepted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2ED55-D200-466A-818A-8140908D75CF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9632" cy="105273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9632" cy="98072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424936" cy="1470025"/>
          </a:xfrm>
        </p:spPr>
        <p:txBody>
          <a:bodyPr>
            <a:no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of Doubtful Votes</a:t>
            </a:r>
            <a:endParaRPr lang="en-GB" alt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6400800" cy="17526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n-GB" dirty="0" smtClean="0"/>
          </a:p>
          <a:p>
            <a:r>
              <a:rPr lang="en-GB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Pitcaithly</a:t>
            </a:r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Convener of the EMB</a:t>
            </a:r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Returning Officer Falkirk Council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recent by-elections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r>
              <a:rPr lang="en-GB" b="1" dirty="0" smtClean="0"/>
              <a:t>Retrieval of blank papers </a:t>
            </a:r>
          </a:p>
          <a:p>
            <a:pPr lvl="1"/>
            <a:r>
              <a:rPr lang="en-GB" dirty="0" smtClean="0"/>
              <a:t>Be aware that RO may have to retrieve blank papers  to inspect</a:t>
            </a:r>
          </a:p>
          <a:p>
            <a:pPr lvl="1"/>
            <a:r>
              <a:rPr lang="en-GB" dirty="0" smtClean="0"/>
              <a:t>Note that some colours of pen do not scan well or at all</a:t>
            </a:r>
          </a:p>
          <a:p>
            <a:pPr lvl="1"/>
            <a:r>
              <a:rPr lang="en-GB" dirty="0" smtClean="0"/>
              <a:t>#</a:t>
            </a:r>
            <a:r>
              <a:rPr lang="en-GB" dirty="0" err="1" smtClean="0"/>
              <a:t>usepencils</a:t>
            </a:r>
            <a:r>
              <a:rPr lang="en-GB" dirty="0" smtClean="0"/>
              <a:t>  ;-)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“controversial one”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“controversial one”</a:t>
            </a:r>
          </a:p>
          <a:p>
            <a:endParaRPr lang="en-GB" dirty="0" smtClean="0"/>
          </a:p>
          <a:p>
            <a:pPr marL="441325" indent="-79375">
              <a:buNone/>
            </a:pPr>
            <a:r>
              <a:rPr lang="en-GB" dirty="0" smtClean="0"/>
              <a:t> </a:t>
            </a:r>
            <a:r>
              <a:rPr lang="en-GB" sz="3600" dirty="0" smtClean="0"/>
              <a:t>“a 2 in the second box but nothing else” etc  </a:t>
            </a:r>
            <a:r>
              <a:rPr lang="en-GB" sz="3600" b="1" dirty="0" smtClean="0"/>
              <a:t>should no longer be </a:t>
            </a:r>
            <a:r>
              <a:rPr lang="en-GB" sz="3600" b="1" dirty="0" smtClean="0"/>
              <a:t>controversial</a:t>
            </a:r>
          </a:p>
          <a:p>
            <a:pPr marL="441325" indent="-79375">
              <a:buNone/>
            </a:pPr>
            <a:endParaRPr lang="en-GB" b="1" dirty="0" smtClean="0"/>
          </a:p>
          <a:p>
            <a:pPr lvl="1" algn="ctr">
              <a:buNone/>
            </a:pPr>
            <a:r>
              <a:rPr lang="en-GB" sz="4000" dirty="0" smtClean="0"/>
              <a:t>It is </a:t>
            </a:r>
            <a:r>
              <a:rPr lang="en-GB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rejected</a:t>
            </a:r>
            <a:r>
              <a:rPr lang="en-GB" sz="4000" dirty="0" smtClean="0"/>
              <a:t>, </a:t>
            </a:r>
            <a:r>
              <a:rPr lang="en-GB" sz="4000" b="1" dirty="0" smtClean="0"/>
              <a:t>no clear first preference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8926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11500" dirty="0" smtClean="0"/>
              <a:t>Any Questions?</a:t>
            </a:r>
            <a:endParaRPr lang="en-GB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of doubtful votes at the Scottish Local Government Elections 2017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8229600" cy="4525963"/>
          </a:xfrm>
        </p:spPr>
        <p:txBody>
          <a:bodyPr>
            <a:normAutofit/>
          </a:bodyPr>
          <a:lstStyle/>
          <a:p>
            <a:r>
              <a:rPr lang="en-GB" b="1" dirty="0" smtClean="0"/>
              <a:t>Overview</a:t>
            </a:r>
          </a:p>
          <a:p>
            <a:endParaRPr lang="en-GB" b="1" dirty="0" smtClean="0"/>
          </a:p>
          <a:p>
            <a:r>
              <a:rPr lang="en-GB" b="1" dirty="0" smtClean="0"/>
              <a:t>Key Principles</a:t>
            </a:r>
          </a:p>
          <a:p>
            <a:endParaRPr lang="en-GB" b="1" dirty="0" smtClean="0"/>
          </a:p>
          <a:p>
            <a:r>
              <a:rPr lang="en-GB" b="1" dirty="0" smtClean="0"/>
              <a:t>STV and eCounting</a:t>
            </a:r>
          </a:p>
          <a:p>
            <a:endParaRPr lang="en-GB" b="1" dirty="0" smtClean="0"/>
          </a:p>
          <a:p>
            <a:r>
              <a:rPr lang="en-GB" b="1" dirty="0" smtClean="0"/>
              <a:t>Experience from recent by-elections</a:t>
            </a:r>
            <a:endParaRPr lang="en-GB" b="1" dirty="0"/>
          </a:p>
        </p:txBody>
      </p:sp>
      <p:pic>
        <p:nvPicPr>
          <p:cNvPr id="4" name="Content Placeholder 3" descr="doubtfu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356992"/>
            <a:ext cx="3663038" cy="20604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– Key Principles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Statutory function of RO (or delegated to DRO in writing) </a:t>
            </a:r>
          </a:p>
          <a:p>
            <a:pPr>
              <a:defRPr/>
            </a:pPr>
            <a:r>
              <a:rPr lang="en-GB" dirty="0" smtClean="0"/>
              <a:t>Done in full view of candidates, their agents, Electoral Commission representatives and accredited observers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 smtClean="0">
                <a:cs typeface="Calibri" pitchFamily="34" charset="0"/>
              </a:rPr>
              <a:t>Must give reasons &amp; consider views of those present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 smtClean="0">
                <a:cs typeface="Calibri" pitchFamily="34" charset="0"/>
              </a:rPr>
              <a:t>Can note “rejection objected to”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 smtClean="0">
                <a:cs typeface="Calibri" pitchFamily="34" charset="0"/>
              </a:rPr>
              <a:t>Decision of RO is final, subject only to review on election petition…i.e. it is a “</a:t>
            </a:r>
            <a:r>
              <a:rPr lang="en-GB" b="1" dirty="0" smtClean="0">
                <a:cs typeface="Calibri" pitchFamily="34" charset="0"/>
              </a:rPr>
              <a:t>quasi-judicial determination</a:t>
            </a:r>
            <a:r>
              <a:rPr lang="en-GB" dirty="0" smtClean="0">
                <a:cs typeface="Calibri" pitchFamily="34" charset="0"/>
              </a:rPr>
              <a:t>”</a:t>
            </a:r>
          </a:p>
          <a:p>
            <a:pPr>
              <a:defRPr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5313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The discretion of RO limited to rejecting votes </a:t>
            </a:r>
            <a:r>
              <a:rPr lang="en-GB" b="1" dirty="0" smtClean="0"/>
              <a:t>solely</a:t>
            </a:r>
            <a:r>
              <a:rPr lang="en-GB" dirty="0" smtClean="0"/>
              <a:t> on the grounds listed in the local government election rules</a:t>
            </a:r>
          </a:p>
          <a:p>
            <a:r>
              <a:rPr lang="en-GB" dirty="0" smtClean="0"/>
              <a:t>Election Rules – 5 grounds for rejection</a:t>
            </a:r>
          </a:p>
          <a:p>
            <a:pPr lvl="1"/>
            <a:r>
              <a:rPr lang="en-GB" dirty="0" smtClean="0"/>
              <a:t>Does not bear a unique identifying mark in a form that is capable of being read by electronic means </a:t>
            </a:r>
          </a:p>
          <a:p>
            <a:pPr lvl="1"/>
            <a:r>
              <a:rPr lang="en-GB" dirty="0" smtClean="0"/>
              <a:t>A number standing alone is not placed so as to indicate a first preference for some candidate </a:t>
            </a:r>
          </a:p>
          <a:p>
            <a:pPr lvl="1"/>
            <a:r>
              <a:rPr lang="en-GB" dirty="0" smtClean="0"/>
              <a:t>The figure “1” standing alone indicating a first preference is set opposite the name of more than one candidate </a:t>
            </a:r>
          </a:p>
          <a:p>
            <a:pPr lvl="1"/>
            <a:r>
              <a:rPr lang="en-GB" dirty="0" smtClean="0"/>
              <a:t>Writing or mark by which the voter can be identified except the printed number and other unique identifying mark on the back </a:t>
            </a:r>
          </a:p>
          <a:p>
            <a:pPr lvl="1"/>
            <a:r>
              <a:rPr lang="en-GB" dirty="0" smtClean="0"/>
              <a:t>Unmarked or void for uncertainty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STV &amp; eCounting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Minimising need for adjudication starts at polling and before</a:t>
            </a:r>
          </a:p>
          <a:p>
            <a:pPr lvl="1"/>
            <a:r>
              <a:rPr lang="en-GB" dirty="0" smtClean="0"/>
              <a:t>“use numbers” </a:t>
            </a:r>
          </a:p>
          <a:p>
            <a:pPr lvl="1"/>
            <a:r>
              <a:rPr lang="en-GB" dirty="0" smtClean="0"/>
              <a:t>do all you can to help voters to follow the instructions</a:t>
            </a:r>
          </a:p>
          <a:p>
            <a:pPr lvl="1"/>
            <a:r>
              <a:rPr lang="en-GB" dirty="0" smtClean="0"/>
              <a:t>Information for voters</a:t>
            </a:r>
          </a:p>
          <a:p>
            <a:r>
              <a:rPr lang="en-GB" dirty="0" smtClean="0"/>
              <a:t>Principles, approach, preparation same as for any other election</a:t>
            </a:r>
          </a:p>
          <a:p>
            <a:pPr lvl="1"/>
            <a:r>
              <a:rPr lang="en-GB" dirty="0" smtClean="0"/>
              <a:t>Confidence </a:t>
            </a:r>
          </a:p>
          <a:p>
            <a:pPr lvl="1"/>
            <a:r>
              <a:rPr lang="en-GB" dirty="0" smtClean="0"/>
              <a:t>Consistency</a:t>
            </a:r>
          </a:p>
          <a:p>
            <a:pPr lvl="1"/>
            <a:r>
              <a:rPr lang="en-GB" dirty="0" smtClean="0"/>
              <a:t>Communication</a:t>
            </a:r>
          </a:p>
          <a:p>
            <a:r>
              <a:rPr lang="en-GB" dirty="0" smtClean="0"/>
              <a:t>Consistency in the classification of rejections </a:t>
            </a:r>
          </a:p>
          <a:p>
            <a:pPr lvl="1"/>
            <a:r>
              <a:rPr lang="en-GB" dirty="0" smtClean="0"/>
              <a:t>This will be collated after the election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In Practice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820472" cy="525658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Promoting confidence in the results!</a:t>
            </a:r>
          </a:p>
          <a:p>
            <a:r>
              <a:rPr lang="en-US" sz="2800" b="1" dirty="0" smtClean="0"/>
              <a:t>General approach</a:t>
            </a:r>
            <a:r>
              <a:rPr lang="en-US" sz="2800" dirty="0" smtClean="0"/>
              <a:t>:  </a:t>
            </a:r>
          </a:p>
          <a:p>
            <a:pPr lvl="1"/>
            <a:r>
              <a:rPr lang="en-US" dirty="0" smtClean="0"/>
              <a:t>Confidence</a:t>
            </a:r>
          </a:p>
          <a:p>
            <a:pPr lvl="1"/>
            <a:r>
              <a:rPr lang="en-US" dirty="0" smtClean="0"/>
              <a:t>Consistency : within your count and across Scotland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2"/>
            <a:r>
              <a:rPr lang="en-US" dirty="0" smtClean="0"/>
              <a:t>Give a considered decision in each case</a:t>
            </a:r>
          </a:p>
          <a:p>
            <a:pPr lvl="2"/>
            <a:r>
              <a:rPr lang="en-US" dirty="0" smtClean="0"/>
              <a:t>Think about how you would justify if challenged</a:t>
            </a:r>
          </a:p>
          <a:p>
            <a:pPr lvl="2"/>
            <a:r>
              <a:rPr lang="en-US" dirty="0" smtClean="0"/>
              <a:t>Narrate your logic</a:t>
            </a:r>
          </a:p>
          <a:p>
            <a:pPr lvl="1"/>
            <a:r>
              <a:rPr lang="en-US" dirty="0" smtClean="0"/>
              <a:t>Attempt to allow, not reject</a:t>
            </a:r>
          </a:p>
          <a:p>
            <a:pPr lvl="1"/>
            <a:r>
              <a:rPr lang="en-US" dirty="0" smtClean="0"/>
              <a:t>Discern voter’s intention and give effect to it</a:t>
            </a:r>
          </a:p>
          <a:p>
            <a:pPr lvl="1"/>
            <a:r>
              <a:rPr lang="en-US" dirty="0" smtClean="0"/>
              <a:t>Allow where voter’s intention is reasonably clear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it?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Can be formally delegated to DRO(s)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Skills needed –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Understanding of </a:t>
            </a:r>
            <a:r>
              <a:rPr lang="en-US" u="sng" dirty="0" smtClean="0"/>
              <a:t>principles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Integrity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Impartiality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Experience of dealing with politicians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Consistency of approach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Leads to confidence of candidates , agents and observers in process – fundamental objective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Get familiar with Placemats and Booklet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Have them available in count centre 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Think about previous experience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See how the </a:t>
            </a:r>
            <a:r>
              <a:rPr lang="en-GB" b="1" u="sng" dirty="0" smtClean="0"/>
              <a:t>principles</a:t>
            </a:r>
            <a:r>
              <a:rPr lang="en-GB" dirty="0" smtClean="0"/>
              <a:t> of adjudication are applied in practice 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Ultimately it is the principle that matters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Understand decisions on the examples in the guidance / placemat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If challenged, be ready to refer to examples to support your decision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from recent by-elections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056" y="1788840"/>
            <a:ext cx="8496944" cy="506916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 smtClean="0"/>
              <a:t>Adjudication rates</a:t>
            </a:r>
          </a:p>
          <a:p>
            <a:pPr lvl="1"/>
            <a:r>
              <a:rPr lang="en-GB" dirty="0" smtClean="0"/>
              <a:t>Have been improving due to better scanning technology</a:t>
            </a:r>
          </a:p>
          <a:p>
            <a:pPr lvl="1"/>
            <a:r>
              <a:rPr lang="en-GB" dirty="0" smtClean="0"/>
              <a:t>Now often around 16%, previously over 28%</a:t>
            </a:r>
          </a:p>
          <a:p>
            <a:pPr lvl="0"/>
            <a:r>
              <a:rPr lang="en-GB" b="1" dirty="0" smtClean="0"/>
              <a:t>Adjudication </a:t>
            </a:r>
            <a:r>
              <a:rPr lang="en-GB" b="1" dirty="0" err="1" smtClean="0"/>
              <a:t>vs</a:t>
            </a:r>
            <a:r>
              <a:rPr lang="en-GB" b="1" dirty="0" smtClean="0"/>
              <a:t> RO Adjudication </a:t>
            </a:r>
            <a:endParaRPr lang="en-GB" dirty="0" smtClean="0"/>
          </a:p>
          <a:p>
            <a:pPr lvl="1"/>
            <a:r>
              <a:rPr lang="en-GB" dirty="0" smtClean="0"/>
              <a:t>Papers sometimes deferred to the RO that could readily have been accepted earlier delays the count .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Accept as many as possible at the first stage</a:t>
            </a:r>
          </a:p>
          <a:p>
            <a:pPr lvl="1"/>
            <a:r>
              <a:rPr lang="en-GB" dirty="0" smtClean="0"/>
              <a:t>EMB may provide additional guidance in coming months</a:t>
            </a:r>
          </a:p>
          <a:p>
            <a:r>
              <a:rPr lang="en-GB" dirty="0" smtClean="0"/>
              <a:t>Consistency needed with respect to </a:t>
            </a:r>
            <a:r>
              <a:rPr lang="en-GB" b="1" dirty="0" smtClean="0"/>
              <a:t>“1</a:t>
            </a:r>
            <a:r>
              <a:rPr lang="en-GB" b="1" baseline="30000" dirty="0" smtClean="0"/>
              <a:t>st</a:t>
            </a:r>
            <a:r>
              <a:rPr lang="en-GB" b="1" dirty="0" smtClean="0"/>
              <a:t> </a:t>
            </a:r>
            <a:r>
              <a:rPr lang="en-GB" b="1" dirty="0" err="1" smtClean="0"/>
              <a:t>pref</a:t>
            </a:r>
            <a:r>
              <a:rPr lang="en-GB" b="1" dirty="0" smtClean="0"/>
              <a:t> vote not clearly to one candidate”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</a:t>
            </a:r>
            <a:r>
              <a:rPr lang="en-GB" b="1" dirty="0" smtClean="0"/>
              <a:t>“1</a:t>
            </a:r>
            <a:r>
              <a:rPr lang="en-GB" b="1" baseline="30000" dirty="0" smtClean="0"/>
              <a:t>st</a:t>
            </a:r>
            <a:r>
              <a:rPr lang="en-GB" b="1" dirty="0" smtClean="0"/>
              <a:t> </a:t>
            </a:r>
            <a:r>
              <a:rPr lang="en-GB" b="1" dirty="0" err="1" smtClean="0"/>
              <a:t>pref</a:t>
            </a:r>
            <a:r>
              <a:rPr lang="en-GB" b="1" dirty="0" smtClean="0"/>
              <a:t> vote for more than one candidate”</a:t>
            </a:r>
          </a:p>
          <a:p>
            <a:pPr lvl="1"/>
            <a:r>
              <a:rPr lang="en-GB" b="1" dirty="0" smtClean="0"/>
              <a:t>Only use the latter where there are clearly multiple Xs,  1s, “Yes”, </a:t>
            </a:r>
            <a:r>
              <a:rPr lang="en-GB" b="1" dirty="0" smtClean="0">
                <a:sym typeface="Wingdings"/>
              </a:rPr>
              <a:t></a:t>
            </a:r>
            <a:r>
              <a:rPr lang="en-GB" b="1" dirty="0" smtClean="0"/>
              <a:t> or other   “first preference” marks</a:t>
            </a:r>
          </a:p>
          <a:p>
            <a:pPr lvl="1"/>
            <a:endParaRPr lang="en-GB" b="1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FNCT-146-2083</_dlc_DocId>
    <_dlc_DocIdUrl xmlns="59f2ac4d-bc1b-4a76-93f7-e962465fc57b">
      <Url>http://skynet/dm/Functions/ta/_layouts/DocIdRedir.aspx?ID=FNCT-146-2083</Url>
      <Description>FNCT-146-2083</Description>
    </_dlc_DocIdUrl>
  </documentManagement>
</p:properties>
</file>

<file path=customXml/itemProps1.xml><?xml version="1.0" encoding="utf-8"?>
<ds:datastoreItem xmlns:ds="http://schemas.openxmlformats.org/officeDocument/2006/customXml" ds:itemID="{2A1AD39E-A68B-404F-BD39-6C9AD7389EDA}"/>
</file>

<file path=customXml/itemProps2.xml><?xml version="1.0" encoding="utf-8"?>
<ds:datastoreItem xmlns:ds="http://schemas.openxmlformats.org/officeDocument/2006/customXml" ds:itemID="{CE46CD62-8AFA-406A-A7B3-0622051DA2D5}"/>
</file>

<file path=customXml/itemProps3.xml><?xml version="1.0" encoding="utf-8"?>
<ds:datastoreItem xmlns:ds="http://schemas.openxmlformats.org/officeDocument/2006/customXml" ds:itemID="{0C3C7BE2-9039-46B8-986E-85232C56F0AF}"/>
</file>

<file path=customXml/itemProps4.xml><?xml version="1.0" encoding="utf-8"?>
<ds:datastoreItem xmlns:ds="http://schemas.openxmlformats.org/officeDocument/2006/customXml" ds:itemID="{4D4CFEBE-2E99-46CE-9852-4A815BD18109}"/>
</file>

<file path=customXml/itemProps5.xml><?xml version="1.0" encoding="utf-8"?>
<ds:datastoreItem xmlns:ds="http://schemas.openxmlformats.org/officeDocument/2006/customXml" ds:itemID="{D27DF6EF-7CA6-4451-955E-78B1986A0AC3}"/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642</Words>
  <Application>Microsoft Office PowerPoint</Application>
  <PresentationFormat>On-screen Show (4:3)</PresentationFormat>
  <Paragraphs>96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Adjudication of Doubtful Votes</vt:lpstr>
      <vt:lpstr>Adjudication of doubtful votes at the Scottish Local Government Elections 2017 </vt:lpstr>
      <vt:lpstr>Adjudication – Key Principles</vt:lpstr>
      <vt:lpstr>Principles</vt:lpstr>
      <vt:lpstr>STV &amp; eCounting</vt:lpstr>
      <vt:lpstr>Adjudication In Practice</vt:lpstr>
      <vt:lpstr>Adjudication who does it?</vt:lpstr>
      <vt:lpstr>Preparation</vt:lpstr>
      <vt:lpstr>Experience from recent by-elections</vt:lpstr>
      <vt:lpstr> Experience from recent by-elections</vt:lpstr>
      <vt:lpstr>The “controversial one”</vt:lpstr>
      <vt:lpstr>Adjudication</vt:lpstr>
    </vt:vector>
  </TitlesOfParts>
  <Company>City of Edinburgh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 Adjudication</dc:title>
  <dc:creator>Chris Highcock</dc:creator>
  <cp:lastModifiedBy>Chris Highcock</cp:lastModifiedBy>
  <cp:revision>159</cp:revision>
  <dcterms:created xsi:type="dcterms:W3CDTF">2014-11-18T09:46:26Z</dcterms:created>
  <dcterms:modified xsi:type="dcterms:W3CDTF">2017-01-06T09:49:20Z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296447917</vt:i4>
  </property>
  <property fmtid="{D5CDD505-2E9C-101B-9397-08002B2CF9AE}" pid="3" name="_NewReviewCycle">
    <vt:lpwstr/>
  </property>
  <property fmtid="{D5CDD505-2E9C-101B-9397-08002B2CF9AE}" pid="4" name="_EmailSubject">
    <vt:lpwstr>Powerpoint Presentation</vt:lpwstr>
  </property>
  <property fmtid="{D5CDD505-2E9C-101B-9397-08002B2CF9AE}" pid="5" name="_AuthorEmail">
    <vt:lpwstr>Chris.Highcock@edinburgh.gov.uk</vt:lpwstr>
  </property>
  <property fmtid="{D5CDD505-2E9C-101B-9397-08002B2CF9AE}" pid="6" name="_AuthorEmailDisplayName">
    <vt:lpwstr>Chris Highcock</vt:lpwstr>
  </property>
  <property fmtid="{D5CDD505-2E9C-101B-9397-08002B2CF9AE}" pid="7" name="_PreviousAdHocReviewCycleID">
    <vt:i4>-2086659560</vt:i4>
  </property>
  <property fmtid="{D5CDD505-2E9C-101B-9397-08002B2CF9AE}" pid="8" name="ContentTypeId">
    <vt:lpwstr>0x010100DBF22B2F9E624BBA857B72BB0A0E43030047A170BF56D84028BBD1AE15D54364B9007364DFDBE94BE54599771DBE1E767953</vt:lpwstr>
  </property>
  <property fmtid="{D5CDD505-2E9C-101B-9397-08002B2CF9AE}" pid="9" name="_dlc_DocIdItemGuid">
    <vt:lpwstr>a9087372-495e-46ec-a0a2-5c68a1feb801</vt:lpwstr>
  </property>
  <property fmtid="{D5CDD505-2E9C-101B-9397-08002B2CF9AE}" pid="10" name="Financial_x0020_year">
    <vt:lpwstr/>
  </property>
  <property fmtid="{D5CDD505-2E9C-101B-9397-08002B2CF9AE}" pid="11" name="Audience1">
    <vt:lpwstr>1;#All staff|1a1e0e6e-8d96-4235-ac5f-9f1dcc3600b0</vt:lpwstr>
  </property>
  <property fmtid="{D5CDD505-2E9C-101B-9397-08002B2CF9AE}" pid="12" name="Countries">
    <vt:lpwstr>47;#Scotland|7896b347-8f24-42d4-9779-392f273074b5</vt:lpwstr>
  </property>
  <property fmtid="{D5CDD505-2E9C-101B-9397-08002B2CF9AE}" pid="13" name="Order">
    <vt:r8>208300</vt:r8>
  </property>
  <property fmtid="{D5CDD505-2E9C-101B-9397-08002B2CF9AE}" pid="14" name="TaxKeyword">
    <vt:lpwstr/>
  </property>
  <property fmtid="{D5CDD505-2E9C-101B-9397-08002B2CF9AE}" pid="15" name="ECSubject">
    <vt:lpwstr>66;#Local government elections|5a21ae26-924a-4744-a4dc-0e03c1213209</vt:lpwstr>
  </property>
  <property fmtid="{D5CDD505-2E9C-101B-9397-08002B2CF9AE}" pid="16" name="Calendar_x0020_Year">
    <vt:lpwstr>2471;#2017|e743382d-a956-4c3d-b21e-8f088efd99a3</vt:lpwstr>
  </property>
  <property fmtid="{D5CDD505-2E9C-101B-9397-08002B2CF9AE}" pid="17" name="GPMS marking">
    <vt:lpwstr>801;#Official|77462fb2-11a1-4cd5-8628-4e6081b9477e</vt:lpwstr>
  </property>
  <property fmtid="{D5CDD505-2E9C-101B-9397-08002B2CF9AE}" pid="18" name="GPMS_x0020_marking">
    <vt:lpwstr>801;#Official|77462fb2-11a1-4cd5-8628-4e6081b9477e</vt:lpwstr>
  </property>
  <property fmtid="{D5CDD505-2E9C-101B-9397-08002B2CF9AE}" pid="19" name="TaxKeywordTaxHTField">
    <vt:lpwstr/>
  </property>
  <property fmtid="{D5CDD505-2E9C-101B-9397-08002B2CF9AE}" pid="20" name="Calendar Year">
    <vt:lpwstr>2471</vt:lpwstr>
  </property>
  <property fmtid="{D5CDD505-2E9C-101B-9397-08002B2CF9AE}" pid="21" name="Financial year">
    <vt:lpwstr/>
  </property>
</Properties>
</file>