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11" r:id="rId2"/>
    <p:sldId id="309" r:id="rId3"/>
    <p:sldId id="313" r:id="rId4"/>
    <p:sldId id="318" r:id="rId5"/>
    <p:sldId id="314" r:id="rId6"/>
    <p:sldId id="319" r:id="rId7"/>
    <p:sldId id="320" r:id="rId8"/>
    <p:sldId id="321" r:id="rId9"/>
    <p:sldId id="315" r:id="rId10"/>
    <p:sldId id="317" r:id="rId11"/>
    <p:sldId id="322" r:id="rId12"/>
    <p:sldId id="31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364" autoAdjust="0"/>
  </p:normalViewPr>
  <p:slideViewPr>
    <p:cSldViewPr>
      <p:cViewPr>
        <p:scale>
          <a:sx n="60" d="100"/>
          <a:sy n="60" d="100"/>
        </p:scale>
        <p:origin x="-2040" y="-4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66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23" Type="http://schemas.openxmlformats.org/officeDocument/2006/relationships/customXml" Target="../customXml/item5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customXml" Target="../customXml/item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44E174-1FB5-48B5-B8DD-A76568989C61}" type="datetimeFigureOut">
              <a:rPr lang="en-GB" smtClean="0"/>
              <a:pPr/>
              <a:t>06/01/2017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72ED55-D200-466A-818A-8140908D75C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512252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 dirty="0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9594311-C0A3-4045-AFB6-E766306B7648}" type="slidenum">
              <a:rPr lang="en-GB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Overview only - not going to play the “accept or reject” game</a:t>
            </a:r>
          </a:p>
          <a:p>
            <a:endParaRPr lang="en-GB" dirty="0" smtClean="0"/>
          </a:p>
          <a:p>
            <a:r>
              <a:rPr lang="en-GB" dirty="0" smtClean="0"/>
              <a:t>STV since 2007, plus by-elections, so principles should be well understood and accepted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2ED55-D200-466A-818A-8140908D75CF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6988A-1214-4E21-A2C9-DCD3BEEB84DE}" type="datetimeFigureOut">
              <a:rPr lang="en-GB" smtClean="0"/>
              <a:pPr/>
              <a:t>06/01/2017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8106-015C-45A5-BD1B-55B172569BF4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0" name="Picture 9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164288" y="0"/>
            <a:ext cx="1979712" cy="1196752"/>
          </a:xfrm>
          <a:prstGeom prst="rect">
            <a:avLst/>
          </a:prstGeom>
          <a:noFill/>
        </p:spPr>
      </p:pic>
      <p:pic>
        <p:nvPicPr>
          <p:cNvPr id="11" name="Picture 10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59632" cy="1052736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6988A-1214-4E21-A2C9-DCD3BEEB84DE}" type="datetimeFigureOut">
              <a:rPr lang="en-GB" smtClean="0"/>
              <a:pPr/>
              <a:t>06/01/2017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8106-015C-45A5-BD1B-55B172569BF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6988A-1214-4E21-A2C9-DCD3BEEB84DE}" type="datetimeFigureOut">
              <a:rPr lang="en-GB" smtClean="0"/>
              <a:pPr/>
              <a:t>06/01/2017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8106-015C-45A5-BD1B-55B172569BF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6988A-1214-4E21-A2C9-DCD3BEEB84DE}" type="datetimeFigureOut">
              <a:rPr lang="en-GB" smtClean="0"/>
              <a:pPr/>
              <a:t>06/01/2017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8106-015C-45A5-BD1B-55B172569BF4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0" name="Picture 9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164288" y="0"/>
            <a:ext cx="1979712" cy="1196752"/>
          </a:xfrm>
          <a:prstGeom prst="rect">
            <a:avLst/>
          </a:prstGeom>
          <a:noFill/>
        </p:spPr>
      </p:pic>
      <p:pic>
        <p:nvPicPr>
          <p:cNvPr id="11" name="Picture 10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59632" cy="98072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6988A-1214-4E21-A2C9-DCD3BEEB84DE}" type="datetimeFigureOut">
              <a:rPr lang="en-GB" smtClean="0"/>
              <a:pPr/>
              <a:t>06/01/2017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8106-015C-45A5-BD1B-55B172569BF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6988A-1214-4E21-A2C9-DCD3BEEB84DE}" type="datetimeFigureOut">
              <a:rPr lang="en-GB" smtClean="0"/>
              <a:pPr/>
              <a:t>06/01/2017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8106-015C-45A5-BD1B-55B172569BF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6988A-1214-4E21-A2C9-DCD3BEEB84DE}" type="datetimeFigureOut">
              <a:rPr lang="en-GB" smtClean="0"/>
              <a:pPr/>
              <a:t>06/01/2017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8106-015C-45A5-BD1B-55B172569BF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6988A-1214-4E21-A2C9-DCD3BEEB84DE}" type="datetimeFigureOut">
              <a:rPr lang="en-GB" smtClean="0"/>
              <a:pPr/>
              <a:t>06/01/2017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8106-015C-45A5-BD1B-55B172569BF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6988A-1214-4E21-A2C9-DCD3BEEB84DE}" type="datetimeFigureOut">
              <a:rPr lang="en-GB" smtClean="0"/>
              <a:pPr/>
              <a:t>06/01/2017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8106-015C-45A5-BD1B-55B172569BF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6988A-1214-4E21-A2C9-DCD3BEEB84DE}" type="datetimeFigureOut">
              <a:rPr lang="en-GB" smtClean="0"/>
              <a:pPr/>
              <a:t>06/01/2017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8106-015C-45A5-BD1B-55B172569BF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6988A-1214-4E21-A2C9-DCD3BEEB84DE}" type="datetimeFigureOut">
              <a:rPr lang="en-GB" smtClean="0"/>
              <a:pPr/>
              <a:t>06/01/2017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8106-015C-45A5-BD1B-55B172569BF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6988A-1214-4E21-A2C9-DCD3BEEB84DE}" type="datetimeFigureOut">
              <a:rPr lang="en-GB" smtClean="0"/>
              <a:pPr/>
              <a:t>06/01/2017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F8106-015C-45A5-BD1B-55B172569BF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467544" y="1628800"/>
            <a:ext cx="8424936" cy="1470025"/>
          </a:xfrm>
        </p:spPr>
        <p:txBody>
          <a:bodyPr>
            <a:noAutofit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sv-FI" sz="5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Adjudication of Doubtful Votes</a:t>
            </a:r>
            <a:endParaRPr lang="en-GB" altLang="en-US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664" y="3501008"/>
            <a:ext cx="6400800" cy="1752600"/>
          </a:xfrm>
        </p:spPr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defRPr/>
            </a:pPr>
            <a:endParaRPr lang="en-GB" dirty="0" smtClean="0"/>
          </a:p>
          <a:p>
            <a:r>
              <a:rPr lang="en-GB" sz="5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Mary Pitcaithly</a:t>
            </a:r>
          </a:p>
          <a:p>
            <a:r>
              <a:rPr lang="en-GB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Convener of the EMB</a:t>
            </a:r>
          </a:p>
          <a:p>
            <a:r>
              <a:rPr lang="en-GB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Returning Officer Falkirk Council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Experience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recent by-elections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988840"/>
            <a:ext cx="8229600" cy="4525963"/>
          </a:xfrm>
        </p:spPr>
        <p:txBody>
          <a:bodyPr/>
          <a:lstStyle/>
          <a:p>
            <a:r>
              <a:rPr lang="en-GB" b="1" dirty="0" smtClean="0"/>
              <a:t>Retrieval of blank papers </a:t>
            </a:r>
          </a:p>
          <a:p>
            <a:pPr lvl="1"/>
            <a:r>
              <a:rPr lang="en-GB" dirty="0" smtClean="0"/>
              <a:t>Be aware that RO may have to retrieve blank papers  to inspect</a:t>
            </a:r>
          </a:p>
          <a:p>
            <a:pPr lvl="1"/>
            <a:r>
              <a:rPr lang="en-GB" dirty="0" smtClean="0"/>
              <a:t>Note that some colours of pen do not scan well or at all</a:t>
            </a:r>
          </a:p>
          <a:p>
            <a:pPr lvl="1"/>
            <a:r>
              <a:rPr lang="en-GB" dirty="0" smtClean="0"/>
              <a:t>#</a:t>
            </a:r>
            <a:r>
              <a:rPr lang="en-GB" dirty="0" err="1" smtClean="0"/>
              <a:t>usepencils</a:t>
            </a:r>
            <a:r>
              <a:rPr lang="en-GB" dirty="0" smtClean="0"/>
              <a:t>  ;-)</a:t>
            </a:r>
          </a:p>
          <a:p>
            <a:pPr lvl="1"/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“controversial one”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 smtClean="0"/>
              <a:t>“controversial one”</a:t>
            </a:r>
          </a:p>
          <a:p>
            <a:endParaRPr lang="en-GB" dirty="0" smtClean="0"/>
          </a:p>
          <a:p>
            <a:pPr marL="441325" indent="-79375">
              <a:buNone/>
            </a:pPr>
            <a:r>
              <a:rPr lang="en-GB" dirty="0" smtClean="0"/>
              <a:t> </a:t>
            </a:r>
            <a:r>
              <a:rPr lang="en-GB" sz="3600" dirty="0" smtClean="0"/>
              <a:t>“a 2 in the second box but nothing else” etc  </a:t>
            </a:r>
            <a:r>
              <a:rPr lang="en-GB" sz="3600" b="1" dirty="0" smtClean="0"/>
              <a:t>should no longer be </a:t>
            </a:r>
            <a:r>
              <a:rPr lang="en-GB" sz="3600" b="1" dirty="0" smtClean="0"/>
              <a:t>controversial</a:t>
            </a:r>
          </a:p>
          <a:p>
            <a:pPr marL="441325" indent="-79375">
              <a:buNone/>
            </a:pPr>
            <a:endParaRPr lang="en-GB" b="1" dirty="0" smtClean="0"/>
          </a:p>
          <a:p>
            <a:pPr lvl="1" algn="ctr">
              <a:buNone/>
            </a:pPr>
            <a:r>
              <a:rPr lang="en-GB" sz="4000" dirty="0" smtClean="0"/>
              <a:t>It is </a:t>
            </a:r>
            <a:r>
              <a:rPr lang="en-GB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rejected</a:t>
            </a:r>
            <a:r>
              <a:rPr lang="en-GB" sz="4000" dirty="0" smtClean="0"/>
              <a:t>, </a:t>
            </a:r>
            <a:r>
              <a:rPr lang="en-GB" sz="4000" b="1" dirty="0" smtClean="0"/>
              <a:t>no clear first preference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Adjudication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89269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GB" sz="11500" dirty="0" smtClean="0"/>
              <a:t>Any Questions?</a:t>
            </a:r>
            <a:endParaRPr lang="en-GB" sz="115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8072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Adjudication of doubtful votes at the Scottish Local Government Elections 2017 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32856"/>
            <a:ext cx="8229600" cy="4525963"/>
          </a:xfrm>
        </p:spPr>
        <p:txBody>
          <a:bodyPr>
            <a:normAutofit/>
          </a:bodyPr>
          <a:lstStyle/>
          <a:p>
            <a:r>
              <a:rPr lang="en-GB" b="1" dirty="0" smtClean="0"/>
              <a:t>Overview</a:t>
            </a:r>
          </a:p>
          <a:p>
            <a:endParaRPr lang="en-GB" b="1" dirty="0" smtClean="0"/>
          </a:p>
          <a:p>
            <a:r>
              <a:rPr lang="en-GB" b="1" dirty="0" smtClean="0"/>
              <a:t>Key Principles</a:t>
            </a:r>
          </a:p>
          <a:p>
            <a:endParaRPr lang="en-GB" b="1" dirty="0" smtClean="0"/>
          </a:p>
          <a:p>
            <a:r>
              <a:rPr lang="en-GB" b="1" dirty="0" smtClean="0"/>
              <a:t>STV and eCounting</a:t>
            </a:r>
          </a:p>
          <a:p>
            <a:endParaRPr lang="en-GB" b="1" dirty="0" smtClean="0"/>
          </a:p>
          <a:p>
            <a:r>
              <a:rPr lang="en-GB" b="1" dirty="0" smtClean="0"/>
              <a:t>Experience from recent by-elections</a:t>
            </a:r>
            <a:endParaRPr lang="en-GB" b="1" dirty="0"/>
          </a:p>
        </p:txBody>
      </p:sp>
      <p:pic>
        <p:nvPicPr>
          <p:cNvPr id="4" name="Content Placeholder 3" descr="doubtfu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6056" y="3356992"/>
            <a:ext cx="3663038" cy="20604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143000"/>
          </a:xfrm>
        </p:spPr>
        <p:txBody>
          <a:bodyPr/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Adjudication – Key Principles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Statutory function of RO (or delegated to DRO in writing) </a:t>
            </a:r>
          </a:p>
          <a:p>
            <a:pPr>
              <a:defRPr/>
            </a:pPr>
            <a:r>
              <a:rPr lang="en-GB" dirty="0" smtClean="0"/>
              <a:t>Done in full view of candidates, their agents, Electoral Commission representatives and accredited observers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dirty="0" smtClean="0">
                <a:cs typeface="Calibri" pitchFamily="34" charset="0"/>
              </a:rPr>
              <a:t>Must give reasons &amp; consider views of those present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dirty="0" smtClean="0">
                <a:cs typeface="Calibri" pitchFamily="34" charset="0"/>
              </a:rPr>
              <a:t>Can note “rejection objected to”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dirty="0" smtClean="0">
                <a:cs typeface="Calibri" pitchFamily="34" charset="0"/>
              </a:rPr>
              <a:t>Decision of RO is final, subject only to review on election petition…i.e. it is a “</a:t>
            </a:r>
            <a:r>
              <a:rPr lang="en-GB" b="1" dirty="0" smtClean="0">
                <a:cs typeface="Calibri" pitchFamily="34" charset="0"/>
              </a:rPr>
              <a:t>quasi-judicial determination</a:t>
            </a:r>
            <a:r>
              <a:rPr lang="en-GB" dirty="0" smtClean="0">
                <a:cs typeface="Calibri" pitchFamily="34" charset="0"/>
              </a:rPr>
              <a:t>”</a:t>
            </a:r>
          </a:p>
          <a:p>
            <a:pPr>
              <a:defRPr/>
            </a:pP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Principles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853136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The discretion of RO limited to rejecting votes </a:t>
            </a:r>
            <a:r>
              <a:rPr lang="en-GB" b="1" dirty="0" smtClean="0"/>
              <a:t>solely</a:t>
            </a:r>
            <a:r>
              <a:rPr lang="en-GB" dirty="0" smtClean="0"/>
              <a:t> on the grounds listed in the local government election rules</a:t>
            </a:r>
          </a:p>
          <a:p>
            <a:r>
              <a:rPr lang="en-GB" dirty="0" smtClean="0"/>
              <a:t>Election Rules – 5 grounds for rejection</a:t>
            </a:r>
          </a:p>
          <a:p>
            <a:pPr lvl="1"/>
            <a:r>
              <a:rPr lang="en-GB" dirty="0" smtClean="0"/>
              <a:t>Does not bear a unique identifying mark in a form that is capable of being read by electronic means </a:t>
            </a:r>
          </a:p>
          <a:p>
            <a:pPr lvl="1"/>
            <a:r>
              <a:rPr lang="en-GB" dirty="0" smtClean="0"/>
              <a:t>A number standing alone is not placed so as to indicate a first preference for some candidate </a:t>
            </a:r>
          </a:p>
          <a:p>
            <a:pPr lvl="1"/>
            <a:r>
              <a:rPr lang="en-GB" dirty="0" smtClean="0"/>
              <a:t>The figure “1” standing alone indicating a first preference is set opposite the name of more than one candidate </a:t>
            </a:r>
          </a:p>
          <a:p>
            <a:pPr lvl="1"/>
            <a:r>
              <a:rPr lang="en-GB" dirty="0" smtClean="0"/>
              <a:t>Writing or mark by which the voter can be identified except the printed number and other unique identifying mark on the back </a:t>
            </a:r>
          </a:p>
          <a:p>
            <a:pPr lvl="1"/>
            <a:r>
              <a:rPr lang="en-GB" dirty="0" smtClean="0"/>
              <a:t>Unmarked or void for uncertainty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STV &amp; eCounting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Minimising need for adjudication starts at polling and before</a:t>
            </a:r>
          </a:p>
          <a:p>
            <a:pPr lvl="1"/>
            <a:r>
              <a:rPr lang="en-GB" dirty="0" smtClean="0"/>
              <a:t>“use numbers” </a:t>
            </a:r>
          </a:p>
          <a:p>
            <a:pPr lvl="1"/>
            <a:r>
              <a:rPr lang="en-GB" dirty="0" smtClean="0"/>
              <a:t>do all you can to help voters to follow the instructions</a:t>
            </a:r>
          </a:p>
          <a:p>
            <a:pPr lvl="1"/>
            <a:r>
              <a:rPr lang="en-GB" dirty="0" smtClean="0"/>
              <a:t>Information for voters</a:t>
            </a:r>
          </a:p>
          <a:p>
            <a:r>
              <a:rPr lang="en-GB" dirty="0" smtClean="0"/>
              <a:t>Principles, approach, preparation same as for any other election</a:t>
            </a:r>
          </a:p>
          <a:p>
            <a:pPr lvl="1"/>
            <a:r>
              <a:rPr lang="en-GB" dirty="0" smtClean="0"/>
              <a:t>Confidence </a:t>
            </a:r>
          </a:p>
          <a:p>
            <a:pPr lvl="1"/>
            <a:r>
              <a:rPr lang="en-GB" dirty="0" smtClean="0"/>
              <a:t>Consistency</a:t>
            </a:r>
          </a:p>
          <a:p>
            <a:pPr lvl="1"/>
            <a:r>
              <a:rPr lang="en-GB" dirty="0" smtClean="0"/>
              <a:t>Communication</a:t>
            </a:r>
          </a:p>
          <a:p>
            <a:r>
              <a:rPr lang="en-GB" dirty="0" smtClean="0"/>
              <a:t>Consistency in the classification of rejections </a:t>
            </a:r>
          </a:p>
          <a:p>
            <a:pPr lvl="1"/>
            <a:r>
              <a:rPr lang="en-GB" dirty="0" smtClean="0"/>
              <a:t>This will be collated after the election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Adjudication In Practice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08720"/>
            <a:ext cx="8820472" cy="5256584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Promoting confidence in the results!</a:t>
            </a:r>
          </a:p>
          <a:p>
            <a:r>
              <a:rPr lang="en-US" sz="2800" b="1" dirty="0" smtClean="0"/>
              <a:t>General approach</a:t>
            </a:r>
            <a:r>
              <a:rPr lang="en-US" sz="2800" dirty="0" smtClean="0"/>
              <a:t>:  </a:t>
            </a:r>
          </a:p>
          <a:p>
            <a:pPr lvl="1"/>
            <a:r>
              <a:rPr lang="en-US" dirty="0" smtClean="0"/>
              <a:t>Confidence</a:t>
            </a:r>
          </a:p>
          <a:p>
            <a:pPr lvl="1"/>
            <a:r>
              <a:rPr lang="en-US" dirty="0" smtClean="0"/>
              <a:t>Consistency : within your count and across Scotland</a:t>
            </a:r>
          </a:p>
          <a:p>
            <a:pPr lvl="1"/>
            <a:r>
              <a:rPr lang="en-US" dirty="0" smtClean="0"/>
              <a:t>Communication</a:t>
            </a:r>
          </a:p>
          <a:p>
            <a:pPr lvl="2"/>
            <a:r>
              <a:rPr lang="en-US" dirty="0" smtClean="0"/>
              <a:t>Give a considered decision in each case</a:t>
            </a:r>
          </a:p>
          <a:p>
            <a:pPr lvl="2"/>
            <a:r>
              <a:rPr lang="en-US" dirty="0" smtClean="0"/>
              <a:t>Think about how you would justify if challenged</a:t>
            </a:r>
          </a:p>
          <a:p>
            <a:pPr lvl="2"/>
            <a:r>
              <a:rPr lang="en-US" dirty="0" smtClean="0"/>
              <a:t>Narrate your logic</a:t>
            </a:r>
          </a:p>
          <a:p>
            <a:pPr lvl="1"/>
            <a:r>
              <a:rPr lang="en-US" dirty="0" smtClean="0"/>
              <a:t>Attempt to allow, not reject</a:t>
            </a:r>
          </a:p>
          <a:p>
            <a:pPr lvl="1"/>
            <a:r>
              <a:rPr lang="en-US" dirty="0" smtClean="0"/>
              <a:t>Discern voter’s intention and give effect to it</a:t>
            </a:r>
          </a:p>
          <a:p>
            <a:pPr lvl="1"/>
            <a:r>
              <a:rPr lang="en-US" dirty="0" smtClean="0"/>
              <a:t>Allow where voter’s intention is reasonably clear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8229600" cy="1143000"/>
          </a:xfrm>
        </p:spPr>
        <p:txBody>
          <a:bodyPr/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Adjudication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 it?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Can be formally delegated to DRO(s)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Skills needed –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Understanding of </a:t>
            </a:r>
            <a:r>
              <a:rPr lang="en-US" u="sng" dirty="0" smtClean="0"/>
              <a:t>principles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Integrity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Impartiality</a:t>
            </a:r>
          </a:p>
          <a:p>
            <a:pPr lvl="1">
              <a:lnSpc>
                <a:spcPct val="90000"/>
              </a:lnSpc>
            </a:pPr>
            <a:r>
              <a:rPr lang="en-US" b="1" dirty="0" smtClean="0"/>
              <a:t>Experience of dealing with politicians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Consistency of approach</a:t>
            </a:r>
          </a:p>
          <a:p>
            <a:pPr>
              <a:lnSpc>
                <a:spcPct val="90000"/>
              </a:lnSpc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Leads to confidence of candidates , agents and observers in process – fundamental objective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Preparation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GB" dirty="0" smtClean="0"/>
              <a:t>Get familiar with Placemats and Booklet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Have them available in count centre 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Think about previous experience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See how the </a:t>
            </a:r>
            <a:r>
              <a:rPr lang="en-GB" b="1" u="sng" dirty="0" smtClean="0"/>
              <a:t>principles</a:t>
            </a:r>
            <a:r>
              <a:rPr lang="en-GB" dirty="0" smtClean="0"/>
              <a:t> of adjudication are applied in practice 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Ultimately it is the principle that matters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Understand decisions on the examples in the guidance / placemat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If challenged, be ready to refer to examples to support your decision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Experience from recent by-elections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056" y="1788840"/>
            <a:ext cx="8496944" cy="5069160"/>
          </a:xfrm>
        </p:spPr>
        <p:txBody>
          <a:bodyPr>
            <a:normAutofit fontScale="85000" lnSpcReduction="20000"/>
          </a:bodyPr>
          <a:lstStyle/>
          <a:p>
            <a:r>
              <a:rPr lang="en-GB" b="1" dirty="0" smtClean="0"/>
              <a:t>Adjudication rates</a:t>
            </a:r>
          </a:p>
          <a:p>
            <a:pPr lvl="1"/>
            <a:r>
              <a:rPr lang="en-GB" dirty="0" smtClean="0"/>
              <a:t>Have been improving due to better scanning technology</a:t>
            </a:r>
          </a:p>
          <a:p>
            <a:pPr lvl="1"/>
            <a:r>
              <a:rPr lang="en-GB" dirty="0" smtClean="0"/>
              <a:t>Now often around 16%, previously over 28%</a:t>
            </a:r>
          </a:p>
          <a:p>
            <a:pPr lvl="0"/>
            <a:r>
              <a:rPr lang="en-GB" b="1" dirty="0" smtClean="0"/>
              <a:t>Adjudication </a:t>
            </a:r>
            <a:r>
              <a:rPr lang="en-GB" b="1" dirty="0" err="1" smtClean="0"/>
              <a:t>vs</a:t>
            </a:r>
            <a:r>
              <a:rPr lang="en-GB" b="1" dirty="0" smtClean="0"/>
              <a:t> RO Adjudication </a:t>
            </a:r>
            <a:endParaRPr lang="en-GB" dirty="0" smtClean="0"/>
          </a:p>
          <a:p>
            <a:pPr lvl="1"/>
            <a:r>
              <a:rPr lang="en-GB" dirty="0" smtClean="0"/>
              <a:t>Papers sometimes deferred to the RO that could readily have been accepted earlier delays the count .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Accept as many as possible at the first stage</a:t>
            </a:r>
          </a:p>
          <a:p>
            <a:pPr lvl="1"/>
            <a:r>
              <a:rPr lang="en-GB" dirty="0" smtClean="0"/>
              <a:t>EMB may provide additional guidance in coming months</a:t>
            </a:r>
          </a:p>
          <a:p>
            <a:r>
              <a:rPr lang="en-GB" dirty="0" smtClean="0"/>
              <a:t>Consistency needed with respect to </a:t>
            </a:r>
            <a:r>
              <a:rPr lang="en-GB" b="1" dirty="0" smtClean="0"/>
              <a:t>“1</a:t>
            </a:r>
            <a:r>
              <a:rPr lang="en-GB" b="1" baseline="30000" dirty="0" smtClean="0"/>
              <a:t>st</a:t>
            </a:r>
            <a:r>
              <a:rPr lang="en-GB" b="1" dirty="0" smtClean="0"/>
              <a:t> </a:t>
            </a:r>
            <a:r>
              <a:rPr lang="en-GB" b="1" dirty="0" err="1" smtClean="0"/>
              <a:t>pref</a:t>
            </a:r>
            <a:r>
              <a:rPr lang="en-GB" b="1" dirty="0" smtClean="0"/>
              <a:t> vote not clearly to one candidate”</a:t>
            </a:r>
            <a:r>
              <a:rPr lang="en-GB" dirty="0" smtClean="0"/>
              <a:t> </a:t>
            </a:r>
            <a:r>
              <a:rPr lang="en-GB" dirty="0" err="1" smtClean="0"/>
              <a:t>vs</a:t>
            </a:r>
            <a:r>
              <a:rPr lang="en-GB" dirty="0" smtClean="0"/>
              <a:t> </a:t>
            </a:r>
            <a:r>
              <a:rPr lang="en-GB" b="1" dirty="0" smtClean="0"/>
              <a:t>“1</a:t>
            </a:r>
            <a:r>
              <a:rPr lang="en-GB" b="1" baseline="30000" dirty="0" smtClean="0"/>
              <a:t>st</a:t>
            </a:r>
            <a:r>
              <a:rPr lang="en-GB" b="1" dirty="0" smtClean="0"/>
              <a:t> </a:t>
            </a:r>
            <a:r>
              <a:rPr lang="en-GB" b="1" dirty="0" err="1" smtClean="0"/>
              <a:t>pref</a:t>
            </a:r>
            <a:r>
              <a:rPr lang="en-GB" b="1" dirty="0" smtClean="0"/>
              <a:t> vote for more than one candidate”</a:t>
            </a:r>
          </a:p>
          <a:p>
            <a:pPr lvl="1"/>
            <a:r>
              <a:rPr lang="en-GB" b="1" dirty="0" smtClean="0"/>
              <a:t>Only use the latter where there are clearly multiple Xs,  1s, “Yes”, </a:t>
            </a:r>
            <a:r>
              <a:rPr lang="en-GB" b="1" dirty="0" smtClean="0">
                <a:sym typeface="Wingdings"/>
              </a:rPr>
              <a:t></a:t>
            </a:r>
            <a:r>
              <a:rPr lang="en-GB" b="1" dirty="0" smtClean="0"/>
              <a:t> or other   “first preference” marks</a:t>
            </a:r>
          </a:p>
          <a:p>
            <a:pPr lvl="1"/>
            <a:endParaRPr lang="en-GB" b="1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SharedContentType xmlns="Microsoft.SharePoint.Taxonomy.ContentTypeSync" SourceId="3670c079-8b9c-4824-ae40-3b9cff66bbfa" ContentTypeId="0x010100DBF22B2F9E624BBA857B72BB0A0E43030047A170BF56D84028BBD1AE15D54364B9" PreviousValue="false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Word Document" ma:contentTypeID="0x010100DBF22B2F9E624BBA857B72BB0A0E43030047A170BF56D84028BBD1AE15D54364B9007364DFDBE94BE54599771DBE1E767953" ma:contentTypeVersion="628" ma:contentTypeDescription="Word Document Content Type" ma:contentTypeScope="" ma:versionID="fb8d67269a1e833168f4cad9d529ad9e">
  <xsd:schema xmlns:xsd="http://www.w3.org/2001/XMLSchema" xmlns:xs="http://www.w3.org/2001/XMLSchema" xmlns:p="http://schemas.microsoft.com/office/2006/metadata/properties" xmlns:ns2="baee7444-1920-4882-a7e4-354e0bb124a7" xmlns:ns3="bc90169a-923b-41ac-982e-76cb1e36c5ab" xmlns:ns4="9c5b7532-e3ca-476b-a7af-f7cb57a9bce5" xmlns:ns5="e67714ae-5cca-4d80-a049-b4b1f0ec46d0" xmlns:ns6="59f2ac4d-bc1b-4a76-93f7-e962465fc57b" targetNamespace="http://schemas.microsoft.com/office/2006/metadata/properties" ma:root="true" ma:fieldsID="e370bb679c441f25ac2a30ee70b1e576" ns2:_="" ns3:_="" ns4:_="" ns5:_="" ns6:_="">
    <xsd:import namespace="baee7444-1920-4882-a7e4-354e0bb124a7"/>
    <xsd:import namespace="bc90169a-923b-41ac-982e-76cb1e36c5ab"/>
    <xsd:import namespace="9c5b7532-e3ca-476b-a7af-f7cb57a9bce5"/>
    <xsd:import namespace="e67714ae-5cca-4d80-a049-b4b1f0ec46d0"/>
    <xsd:import namespace="59f2ac4d-bc1b-4a76-93f7-e962465fc57b"/>
    <xsd:element name="properties">
      <xsd:complexType>
        <xsd:sequence>
          <xsd:element name="documentManagement">
            <xsd:complexType>
              <xsd:all>
                <xsd:element ref="ns3:Owner" minOccurs="0"/>
                <xsd:element ref="ns4:Retention"/>
                <xsd:element ref="ns4:ArticleName" minOccurs="0"/>
                <xsd:element ref="ns5:TaxCatchAllLabel" minOccurs="0"/>
                <xsd:element ref="ns2:k8d136f7c151492e9a8c9a3ff7eb0306" minOccurs="0"/>
                <xsd:element ref="ns2:b9ca678d06974d1b9a589aa70f41520a" minOccurs="0"/>
                <xsd:element ref="ns2:o4f6c70134b64a99b8a9c18b6cabc6d3" minOccurs="0"/>
                <xsd:element ref="ns2:j4f12893337a4eac9e2d2c696f543b80" minOccurs="0"/>
                <xsd:element ref="ns2:b78556a5ab004a83993a9660bce6152c" minOccurs="0"/>
                <xsd:element ref="ns5:TaxCatchAll" minOccurs="0"/>
                <xsd:element ref="ns2:j5093c87c62f4e2ea96105d295eed61a" minOccurs="0"/>
                <xsd:element ref="ns6:_dlc_DocId" minOccurs="0"/>
                <xsd:element ref="ns6:_dlc_DocIdUrl" minOccurs="0"/>
                <xsd:element ref="ns6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ee7444-1920-4882-a7e4-354e0bb124a7" elementFormDefault="qualified">
    <xsd:import namespace="http://schemas.microsoft.com/office/2006/documentManagement/types"/>
    <xsd:import namespace="http://schemas.microsoft.com/office/infopath/2007/PartnerControls"/>
    <xsd:element name="k8d136f7c151492e9a8c9a3ff7eb0306" ma:index="13" ma:taxonomy="true" ma:internalName="k8d136f7c151492e9a8c9a3ff7eb0306" ma:taxonomyFieldName="ECSubject" ma:displayName="ECSubject" ma:default="" ma:fieldId="{48d136f7-c151-492e-9a8c-9a3ff7eb0306}" ma:taxonomyMulti="true" ma:sspId="3670c079-8b9c-4824-ae40-3b9cff66bbfa" ma:termSetId="0d5ca8a1-c45c-44af-a3cd-d024f1ba8d3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9ca678d06974d1b9a589aa70f41520a" ma:index="15" ma:taxonomy="true" ma:internalName="b9ca678d06974d1b9a589aa70f41520a" ma:taxonomyFieldName="Countries" ma:displayName="Country" ma:default="2;#UK wide|6834a7d2-fb91-47b3-99a3-3181df52306f" ma:fieldId="{b9ca678d-0697-4d1b-9a58-9aa70f41520a}" ma:taxonomyMulti="true" ma:sspId="3670c079-8b9c-4824-ae40-3b9cff66bbfa" ma:termSetId="84dafbee-6db0-42d8-9610-c7f28f591f8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4f6c70134b64a99b8a9c18b6cabc6d3" ma:index="17" nillable="true" ma:taxonomy="true" ma:internalName="o4f6c70134b64a99b8a9c18b6cabc6d3" ma:taxonomyFieldName="Calendar_x0020_Year" ma:displayName="Calendar Year" ma:default="" ma:fieldId="{84f6c701-34b6-4a99-b8a9-c18b6cabc6d3}" ma:sspId="3670c079-8b9c-4824-ae40-3b9cff66bbfa" ma:termSetId="edba5c96-86f2-4f08-a5c2-e39c740b563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4f12893337a4eac9e2d2c696f543b80" ma:index="19" nillable="true" ma:taxonomy="true" ma:internalName="j4f12893337a4eac9e2d2c696f543b80" ma:taxonomyFieldName="Financial_x0020_year" ma:displayName="Financial year" ma:default="" ma:fieldId="{34f12893-337a-4eac-9e2d-2c696f543b80}" ma:sspId="3670c079-8b9c-4824-ae40-3b9cff66bbfa" ma:termSetId="e63f34e3-1607-4f97-aade-c4ace54ed86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78556a5ab004a83993a9660bce6152c" ma:index="21" nillable="true" ma:taxonomy="true" ma:internalName="b78556a5ab004a83993a9660bce6152c" ma:taxonomyFieldName="Audience1" ma:displayName="Audience" ma:default="1;#All staff|1a1e0e6e-8d96-4235-ac5f-9f1dcc3600b0" ma:fieldId="{b78556a5-ab00-4a83-993a-9660bce6152c}" ma:taxonomyMulti="true" ma:sspId="3670c079-8b9c-4824-ae40-3b9cff66bbfa" ma:termSetId="12a82b95-0313-4ef6-8f09-a1fc7e7a529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5093c87c62f4e2ea96105d295eed61a" ma:index="23" ma:taxonomy="true" ma:internalName="j5093c87c62f4e2ea96105d295eed61a" ma:taxonomyFieldName="GPMS_x0020_marking" ma:displayName="GPMS marking" ma:default="801;#Official|77462fb2-11a1-4cd5-8628-4e6081b9477e" ma:fieldId="{35093c87-c62f-4e2e-a961-05d295eed61a}" ma:sspId="3670c079-8b9c-4824-ae40-3b9cff66bbfa" ma:termSetId="1f343abd-db6c-4475-a574-cc7b5b5bdee2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90169a-923b-41ac-982e-76cb1e36c5ab" elementFormDefault="qualified">
    <xsd:import namespace="http://schemas.microsoft.com/office/2006/documentManagement/types"/>
    <xsd:import namespace="http://schemas.microsoft.com/office/infopath/2007/PartnerControls"/>
    <xsd:element name="Owner" ma:index="3" nillable="true" ma:displayName="Owner" ma:list="UserInfo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5b7532-e3ca-476b-a7af-f7cb57a9bce5" elementFormDefault="qualified">
    <xsd:import namespace="http://schemas.microsoft.com/office/2006/documentManagement/types"/>
    <xsd:import namespace="http://schemas.microsoft.com/office/infopath/2007/PartnerControls"/>
    <xsd:element name="Retention" ma:index="4" ma:displayName="Retention" ma:default="7 years" ma:internalName="Retention">
      <xsd:simpleType>
        <xsd:restriction base="dms:Choice">
          <xsd:enumeration value="6 months"/>
          <xsd:enumeration value="1 year"/>
          <xsd:enumeration value="3 years"/>
          <xsd:enumeration value="7 years"/>
          <xsd:enumeration value="12 years"/>
          <xsd:enumeration value="100 years"/>
        </xsd:restriction>
      </xsd:simpleType>
    </xsd:element>
    <xsd:element name="ArticleName" ma:index="10" nillable="true" ma:displayName="Name" ma:hidden="true" ma:internalName="ArticleName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7714ae-5cca-4d80-a049-b4b1f0ec46d0" elementFormDefault="qualified">
    <xsd:import namespace="http://schemas.microsoft.com/office/2006/documentManagement/types"/>
    <xsd:import namespace="http://schemas.microsoft.com/office/infopath/2007/PartnerControls"/>
    <xsd:element name="TaxCatchAllLabel" ma:index="11" nillable="true" ma:displayName="Taxonomy Catch All Column1" ma:description="" ma:hidden="true" ma:list="{52721013-1a77-43df-ac95-984a83b59650}" ma:internalName="TaxCatchAllLabel" ma:readOnly="true" ma:showField="CatchAllDataLabel" ma:web="59f2ac4d-bc1b-4a76-93f7-e962465fc57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2" nillable="true" ma:displayName="Taxonomy Catch All Column" ma:description="" ma:hidden="true" ma:list="{52721013-1a77-43df-ac95-984a83b59650}" ma:internalName="TaxCatchAll" ma:showField="CatchAllData" ma:web="59f2ac4d-bc1b-4a76-93f7-e962465fc57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f2ac4d-bc1b-4a76-93f7-e962465fc57b" elementFormDefault="qualified">
    <xsd:import namespace="http://schemas.microsoft.com/office/2006/documentManagement/types"/>
    <xsd:import namespace="http://schemas.microsoft.com/office/infopath/2007/PartnerControls"/>
    <xsd:element name="_dlc_DocId" ma:index="25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26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7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4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9ca678d06974d1b9a589aa70f41520a xmlns="baee7444-1920-4882-a7e4-354e0bb124a7">
      <Terms xmlns="http://schemas.microsoft.com/office/infopath/2007/PartnerControls">
        <TermInfo xmlns="http://schemas.microsoft.com/office/infopath/2007/PartnerControls">
          <TermName xmlns="http://schemas.microsoft.com/office/infopath/2007/PartnerControls">Scotland</TermName>
          <TermId xmlns="http://schemas.microsoft.com/office/infopath/2007/PartnerControls">7896b347-8f24-42d4-9779-392f273074b5</TermId>
        </TermInfo>
      </Terms>
    </b9ca678d06974d1b9a589aa70f41520a>
    <Owner xmlns="bc90169a-923b-41ac-982e-76cb1e36c5ab">
      <UserInfo>
        <DisplayName/>
        <AccountId xsi:nil="true"/>
        <AccountType/>
      </UserInfo>
    </Owner>
    <o4f6c70134b64a99b8a9c18b6cabc6d3 xmlns="baee7444-1920-4882-a7e4-354e0bb124a7">
      <Terms xmlns="http://schemas.microsoft.com/office/infopath/2007/PartnerControls">
        <TermInfo xmlns="http://schemas.microsoft.com/office/infopath/2007/PartnerControls">
          <TermName xmlns="http://schemas.microsoft.com/office/infopath/2007/PartnerControls">2017</TermName>
          <TermId xmlns="http://schemas.microsoft.com/office/infopath/2007/PartnerControls">e743382d-a956-4c3d-b21e-8f088efd99a3</TermId>
        </TermInfo>
      </Terms>
    </o4f6c70134b64a99b8a9c18b6cabc6d3>
    <ArticleName xmlns="9c5b7532-e3ca-476b-a7af-f7cb57a9bce5" xsi:nil="true"/>
    <j4f12893337a4eac9e2d2c696f543b80 xmlns="baee7444-1920-4882-a7e4-354e0bb124a7">
      <Terms xmlns="http://schemas.microsoft.com/office/infopath/2007/PartnerControls"/>
    </j4f12893337a4eac9e2d2c696f543b80>
    <TaxCatchAll xmlns="e67714ae-5cca-4d80-a049-b4b1f0ec46d0">
      <Value>801</Value>
      <Value>2471</Value>
      <Value>47</Value>
      <Value>1</Value>
      <Value>66</Value>
    </TaxCatchAll>
    <j5093c87c62f4e2ea96105d295eed61a xmlns="baee7444-1920-4882-a7e4-354e0bb124a7">
      <Terms xmlns="http://schemas.microsoft.com/office/infopath/2007/PartnerControls">
        <TermInfo xmlns="http://schemas.microsoft.com/office/infopath/2007/PartnerControls">
          <TermName xmlns="http://schemas.microsoft.com/office/infopath/2007/PartnerControls">Official</TermName>
          <TermId xmlns="http://schemas.microsoft.com/office/infopath/2007/PartnerControls">77462fb2-11a1-4cd5-8628-4e6081b9477e</TermId>
        </TermInfo>
      </Terms>
    </j5093c87c62f4e2ea96105d295eed61a>
    <Retention xmlns="9c5b7532-e3ca-476b-a7af-f7cb57a9bce5">7 years</Retention>
    <k8d136f7c151492e9a8c9a3ff7eb0306 xmlns="baee7444-1920-4882-a7e4-354e0bb124a7">
      <Terms xmlns="http://schemas.microsoft.com/office/infopath/2007/PartnerControls">
        <TermInfo xmlns="http://schemas.microsoft.com/office/infopath/2007/PartnerControls">
          <TermName xmlns="http://schemas.microsoft.com/office/infopath/2007/PartnerControls">Local government elections</TermName>
          <TermId xmlns="http://schemas.microsoft.com/office/infopath/2007/PartnerControls">5a21ae26-924a-4744-a4dc-0e03c1213209</TermId>
        </TermInfo>
      </Terms>
    </k8d136f7c151492e9a8c9a3ff7eb0306>
    <b78556a5ab004a83993a9660bce6152c xmlns="baee7444-1920-4882-a7e4-354e0bb124a7">
      <Terms xmlns="http://schemas.microsoft.com/office/infopath/2007/PartnerControls">
        <TermInfo xmlns="http://schemas.microsoft.com/office/infopath/2007/PartnerControls">
          <TermName xmlns="http://schemas.microsoft.com/office/infopath/2007/PartnerControls">All staff</TermName>
          <TermId xmlns="http://schemas.microsoft.com/office/infopath/2007/PartnerControls">1a1e0e6e-8d96-4235-ac5f-9f1dcc3600b0</TermId>
        </TermInfo>
      </Terms>
    </b78556a5ab004a83993a9660bce6152c>
    <_dlc_DocId xmlns="59f2ac4d-bc1b-4a76-93f7-e962465fc57b">FNCT-146-2083</_dlc_DocId>
    <_dlc_DocIdUrl xmlns="59f2ac4d-bc1b-4a76-93f7-e962465fc57b">
      <Url>http://skynet/dm/Functions/ta/_layouts/DocIdRedir.aspx?ID=FNCT-146-2083</Url>
      <Description>FNCT-146-2083</Description>
    </_dlc_DocIdUrl>
  </documentManagement>
</p:properties>
</file>

<file path=customXml/itemProps1.xml><?xml version="1.0" encoding="utf-8"?>
<ds:datastoreItem xmlns:ds="http://schemas.openxmlformats.org/officeDocument/2006/customXml" ds:itemID="{2A1AD39E-A68B-404F-BD39-6C9AD7389EDA}"/>
</file>

<file path=customXml/itemProps2.xml><?xml version="1.0" encoding="utf-8"?>
<ds:datastoreItem xmlns:ds="http://schemas.openxmlformats.org/officeDocument/2006/customXml" ds:itemID="{CE46CD62-8AFA-406A-A7B3-0622051DA2D5}"/>
</file>

<file path=customXml/itemProps3.xml><?xml version="1.0" encoding="utf-8"?>
<ds:datastoreItem xmlns:ds="http://schemas.openxmlformats.org/officeDocument/2006/customXml" ds:itemID="{0C3C7BE2-9039-46B8-986E-85232C56F0AF}"/>
</file>

<file path=customXml/itemProps4.xml><?xml version="1.0" encoding="utf-8"?>
<ds:datastoreItem xmlns:ds="http://schemas.openxmlformats.org/officeDocument/2006/customXml" ds:itemID="{4D4CFEBE-2E99-46CE-9852-4A815BD18109}"/>
</file>

<file path=customXml/itemProps5.xml><?xml version="1.0" encoding="utf-8"?>
<ds:datastoreItem xmlns:ds="http://schemas.openxmlformats.org/officeDocument/2006/customXml" ds:itemID="{D27DF6EF-7CA6-4451-955E-78B1986A0AC3}"/>
</file>

<file path=docProps/app.xml><?xml version="1.0" encoding="utf-8"?>
<Properties xmlns="http://schemas.openxmlformats.org/officeDocument/2006/extended-properties" xmlns:vt="http://schemas.openxmlformats.org/officeDocument/2006/docPropsVTypes">
  <TotalTime>2037</TotalTime>
  <Words>642</Words>
  <Application>Microsoft Office PowerPoint</Application>
  <PresentationFormat>On-screen Show (4:3)</PresentationFormat>
  <Paragraphs>96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Adjudication of Doubtful Votes</vt:lpstr>
      <vt:lpstr>Adjudication of doubtful votes at the Scottish Local Government Elections 2017 </vt:lpstr>
      <vt:lpstr>Adjudication – Key Principles</vt:lpstr>
      <vt:lpstr>Principles</vt:lpstr>
      <vt:lpstr>STV &amp; eCounting</vt:lpstr>
      <vt:lpstr>Adjudication In Practice</vt:lpstr>
      <vt:lpstr>Adjudication who does it?</vt:lpstr>
      <vt:lpstr>Preparation</vt:lpstr>
      <vt:lpstr>Experience from recent by-elections</vt:lpstr>
      <vt:lpstr> Experience from recent by-elections</vt:lpstr>
      <vt:lpstr>The “controversial one”</vt:lpstr>
      <vt:lpstr>Adjudication</vt:lpstr>
    </vt:vector>
  </TitlesOfParts>
  <Company>City of Edinburgh Council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060117 Adjudication</dc:title>
  <dc:creator>Chris Highcock</dc:creator>
  <cp:lastModifiedBy>Chris Highcock</cp:lastModifiedBy>
  <cp:revision>159</cp:revision>
  <dcterms:created xsi:type="dcterms:W3CDTF">2014-11-18T09:46:26Z</dcterms:created>
  <dcterms:modified xsi:type="dcterms:W3CDTF">2017-01-06T09:49:20Z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296447917</vt:i4>
  </property>
  <property fmtid="{D5CDD505-2E9C-101B-9397-08002B2CF9AE}" pid="3" name="_NewReviewCycle">
    <vt:lpwstr/>
  </property>
  <property fmtid="{D5CDD505-2E9C-101B-9397-08002B2CF9AE}" pid="4" name="_EmailSubject">
    <vt:lpwstr>Powerpoint Presentation</vt:lpwstr>
  </property>
  <property fmtid="{D5CDD505-2E9C-101B-9397-08002B2CF9AE}" pid="5" name="_AuthorEmail">
    <vt:lpwstr>Chris.Highcock@edinburgh.gov.uk</vt:lpwstr>
  </property>
  <property fmtid="{D5CDD505-2E9C-101B-9397-08002B2CF9AE}" pid="6" name="_AuthorEmailDisplayName">
    <vt:lpwstr>Chris Highcock</vt:lpwstr>
  </property>
  <property fmtid="{D5CDD505-2E9C-101B-9397-08002B2CF9AE}" pid="7" name="_PreviousAdHocReviewCycleID">
    <vt:i4>-2086659560</vt:i4>
  </property>
  <property fmtid="{D5CDD505-2E9C-101B-9397-08002B2CF9AE}" pid="8" name="ContentTypeId">
    <vt:lpwstr>0x010100DBF22B2F9E624BBA857B72BB0A0E43030047A170BF56D84028BBD1AE15D54364B9007364DFDBE94BE54599771DBE1E767953</vt:lpwstr>
  </property>
  <property fmtid="{D5CDD505-2E9C-101B-9397-08002B2CF9AE}" pid="9" name="_dlc_DocIdItemGuid">
    <vt:lpwstr>a9087372-495e-46ec-a0a2-5c68a1feb801</vt:lpwstr>
  </property>
  <property fmtid="{D5CDD505-2E9C-101B-9397-08002B2CF9AE}" pid="10" name="Financial_x0020_year">
    <vt:lpwstr/>
  </property>
  <property fmtid="{D5CDD505-2E9C-101B-9397-08002B2CF9AE}" pid="11" name="Audience1">
    <vt:lpwstr>1;#All staff|1a1e0e6e-8d96-4235-ac5f-9f1dcc3600b0</vt:lpwstr>
  </property>
  <property fmtid="{D5CDD505-2E9C-101B-9397-08002B2CF9AE}" pid="12" name="Countries">
    <vt:lpwstr>47;#Scotland|7896b347-8f24-42d4-9779-392f273074b5</vt:lpwstr>
  </property>
  <property fmtid="{D5CDD505-2E9C-101B-9397-08002B2CF9AE}" pid="13" name="Order">
    <vt:r8>208300</vt:r8>
  </property>
  <property fmtid="{D5CDD505-2E9C-101B-9397-08002B2CF9AE}" pid="14" name="TaxKeyword">
    <vt:lpwstr/>
  </property>
  <property fmtid="{D5CDD505-2E9C-101B-9397-08002B2CF9AE}" pid="15" name="ECSubject">
    <vt:lpwstr>66;#Local government elections|5a21ae26-924a-4744-a4dc-0e03c1213209</vt:lpwstr>
  </property>
  <property fmtid="{D5CDD505-2E9C-101B-9397-08002B2CF9AE}" pid="16" name="Calendar_x0020_Year">
    <vt:lpwstr>2471;#2017|e743382d-a956-4c3d-b21e-8f088efd99a3</vt:lpwstr>
  </property>
  <property fmtid="{D5CDD505-2E9C-101B-9397-08002B2CF9AE}" pid="17" name="GPMS marking">
    <vt:lpwstr>801;#Official|77462fb2-11a1-4cd5-8628-4e6081b9477e</vt:lpwstr>
  </property>
  <property fmtid="{D5CDD505-2E9C-101B-9397-08002B2CF9AE}" pid="18" name="GPMS_x0020_marking">
    <vt:lpwstr>801;#Official|77462fb2-11a1-4cd5-8628-4e6081b9477e</vt:lpwstr>
  </property>
  <property fmtid="{D5CDD505-2E9C-101B-9397-08002B2CF9AE}" pid="19" name="TaxKeywordTaxHTField">
    <vt:lpwstr/>
  </property>
  <property fmtid="{D5CDD505-2E9C-101B-9397-08002B2CF9AE}" pid="20" name="Calendar Year">
    <vt:lpwstr>2471</vt:lpwstr>
  </property>
  <property fmtid="{D5CDD505-2E9C-101B-9397-08002B2CF9AE}" pid="21" name="Financial year">
    <vt:lpwstr/>
  </property>
</Properties>
</file>