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7" r:id="rId2"/>
    <p:sldId id="313" r:id="rId3"/>
    <p:sldId id="319" r:id="rId4"/>
    <p:sldId id="320" r:id="rId5"/>
    <p:sldId id="321" r:id="rId6"/>
    <p:sldId id="322" r:id="rId7"/>
    <p:sldId id="323" r:id="rId8"/>
    <p:sldId id="314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364" autoAdjust="0"/>
  </p:normalViewPr>
  <p:slideViewPr>
    <p:cSldViewPr>
      <p:cViewPr>
        <p:scale>
          <a:sx n="60" d="100"/>
          <a:sy n="60" d="100"/>
        </p:scale>
        <p:origin x="-1164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05264"/>
            <a:ext cx="1259632" cy="105273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77272"/>
            <a:ext cx="1259632" cy="9807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19/12/2016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gislation.gov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728192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Scottish </a:t>
            </a:r>
            <a:r>
              <a:rPr lang="en-GB" sz="3200" b="1" dirty="0" smtClean="0"/>
              <a:t>Local Government elections </a:t>
            </a:r>
            <a:r>
              <a:rPr lang="en-GB" sz="3200" b="1" dirty="0" smtClean="0"/>
              <a:t>Election: </a:t>
            </a:r>
            <a:br>
              <a:rPr lang="en-GB" sz="3200" b="1" dirty="0" smtClean="0"/>
            </a:br>
            <a:r>
              <a:rPr lang="en-GB" sz="3200" b="1" dirty="0" smtClean="0"/>
              <a:t>What has changed in Legislation?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744416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GB" dirty="0" smtClean="0"/>
          </a:p>
          <a:p>
            <a:r>
              <a:rPr lang="en-GB" sz="2400" dirty="0" smtClean="0">
                <a:solidFill>
                  <a:srgbClr val="0070C0"/>
                </a:solidFill>
              </a:rPr>
              <a:t>Generally </a:t>
            </a:r>
            <a:r>
              <a:rPr lang="en-GB" sz="2400" dirty="0" smtClean="0">
                <a:solidFill>
                  <a:srgbClr val="0070C0"/>
                </a:solidFill>
              </a:rPr>
              <a:t>same provisions as for </a:t>
            </a:r>
            <a:r>
              <a:rPr lang="en-GB" sz="2400" dirty="0" smtClean="0">
                <a:solidFill>
                  <a:srgbClr val="0070C0"/>
                </a:solidFill>
              </a:rPr>
              <a:t>3 </a:t>
            </a:r>
            <a:r>
              <a:rPr lang="en-GB" sz="2400" dirty="0" smtClean="0">
                <a:solidFill>
                  <a:srgbClr val="0070C0"/>
                </a:solidFill>
              </a:rPr>
              <a:t>May </a:t>
            </a:r>
            <a:r>
              <a:rPr lang="en-GB" sz="2400" dirty="0" smtClean="0">
                <a:solidFill>
                  <a:srgbClr val="0070C0"/>
                </a:solidFill>
              </a:rPr>
              <a:t>2012 elections; </a:t>
            </a:r>
            <a:r>
              <a:rPr lang="en-GB" sz="2400" dirty="0" smtClean="0">
                <a:solidFill>
                  <a:srgbClr val="0070C0"/>
                </a:solidFill>
              </a:rPr>
              <a:t>but some important </a:t>
            </a:r>
            <a:r>
              <a:rPr lang="en-GB" sz="2400" dirty="0" smtClean="0">
                <a:solidFill>
                  <a:srgbClr val="0070C0"/>
                </a:solidFill>
              </a:rPr>
              <a:t>changes which reflect</a:t>
            </a:r>
            <a:endParaRPr lang="en-GB" sz="2400" dirty="0" smtClean="0">
              <a:solidFill>
                <a:srgbClr val="0070C0"/>
              </a:solidFill>
            </a:endParaRPr>
          </a:p>
          <a:p>
            <a:pPr lvl="1"/>
            <a:r>
              <a:rPr lang="en-GB" sz="2400" dirty="0">
                <a:solidFill>
                  <a:srgbClr val="0070C0"/>
                </a:solidFill>
              </a:rPr>
              <a:t>e</a:t>
            </a:r>
            <a:r>
              <a:rPr lang="en-GB" sz="2400" dirty="0" smtClean="0">
                <a:solidFill>
                  <a:srgbClr val="0070C0"/>
                </a:solidFill>
              </a:rPr>
              <a:t>xtension of franchise to 16 and 17 year olds; and</a:t>
            </a:r>
          </a:p>
          <a:p>
            <a:pPr lvl="1"/>
            <a:r>
              <a:rPr lang="en-GB" sz="2400" dirty="0" smtClean="0">
                <a:solidFill>
                  <a:srgbClr val="0070C0"/>
                </a:solidFill>
              </a:rPr>
              <a:t>developments </a:t>
            </a:r>
            <a:r>
              <a:rPr lang="en-GB" sz="2400" dirty="0">
                <a:solidFill>
                  <a:srgbClr val="0070C0"/>
                </a:solidFill>
              </a:rPr>
              <a:t>at other </a:t>
            </a:r>
            <a:r>
              <a:rPr lang="en-GB" sz="2400" dirty="0" smtClean="0">
                <a:solidFill>
                  <a:srgbClr val="0070C0"/>
                </a:solidFill>
              </a:rPr>
              <a:t>elections</a:t>
            </a:r>
            <a:endParaRPr lang="en-GB" sz="2400" dirty="0" smtClean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57150" indent="0">
              <a:buNone/>
            </a:pPr>
            <a:r>
              <a:rPr lang="en-GB" sz="2200" dirty="0" smtClean="0">
                <a:solidFill>
                  <a:srgbClr val="0070C0"/>
                </a:solidFill>
              </a:rPr>
              <a:t>Further details of significant changes can be found in the Policy </a:t>
            </a:r>
            <a:r>
              <a:rPr lang="en-GB" sz="2200" dirty="0" smtClean="0">
                <a:solidFill>
                  <a:srgbClr val="0070C0"/>
                </a:solidFill>
              </a:rPr>
              <a:t>Notes </a:t>
            </a:r>
            <a:r>
              <a:rPr lang="en-GB" sz="2200" dirty="0" smtClean="0">
                <a:solidFill>
                  <a:srgbClr val="0070C0"/>
                </a:solidFill>
              </a:rPr>
              <a:t>to the </a:t>
            </a:r>
            <a:r>
              <a:rPr lang="en-GB" sz="2200" dirty="0" smtClean="0">
                <a:solidFill>
                  <a:srgbClr val="0070C0"/>
                </a:solidFill>
              </a:rPr>
              <a:t>individual instruments </a:t>
            </a:r>
            <a:r>
              <a:rPr lang="en-GB" sz="2200" dirty="0" smtClean="0">
                <a:solidFill>
                  <a:srgbClr val="0070C0"/>
                </a:solidFill>
              </a:rPr>
              <a:t>which </a:t>
            </a:r>
            <a:r>
              <a:rPr lang="en-GB" sz="2200" dirty="0" smtClean="0">
                <a:solidFill>
                  <a:srgbClr val="0070C0"/>
                </a:solidFill>
              </a:rPr>
              <a:t>are </a:t>
            </a:r>
            <a:r>
              <a:rPr lang="en-GB" sz="2200" dirty="0">
                <a:solidFill>
                  <a:srgbClr val="0070C0"/>
                </a:solidFill>
              </a:rPr>
              <a:t>available </a:t>
            </a:r>
            <a:r>
              <a:rPr lang="en-GB" sz="2200" dirty="0" smtClean="0">
                <a:solidFill>
                  <a:srgbClr val="0070C0"/>
                </a:solidFill>
              </a:rPr>
              <a:t>on the </a:t>
            </a:r>
            <a:r>
              <a:rPr lang="en-GB" sz="2200" dirty="0" smtClean="0">
                <a:hlinkClick r:id="rId2"/>
              </a:rPr>
              <a:t>www.legislation.gov.uk</a:t>
            </a:r>
            <a:r>
              <a:rPr lang="en-GB" sz="2200" dirty="0" smtClean="0"/>
              <a:t> </a:t>
            </a:r>
            <a:r>
              <a:rPr lang="en-GB" sz="2200" dirty="0" smtClean="0">
                <a:solidFill>
                  <a:srgbClr val="0070C0"/>
                </a:solidFill>
              </a:rPr>
              <a:t>website.</a:t>
            </a:r>
            <a:endParaRPr lang="en-GB" sz="2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Secondary legislation since 2012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968552"/>
          </a:xfrm>
        </p:spPr>
        <p:txBody>
          <a:bodyPr>
            <a:noAutofit/>
          </a:bodyPr>
          <a:lstStyle/>
          <a:p>
            <a:pPr lvl="0"/>
            <a:r>
              <a:rPr lang="en-GB" sz="2300" dirty="0">
                <a:solidFill>
                  <a:srgbClr val="0070C0"/>
                </a:solidFill>
              </a:rPr>
              <a:t>Scottish Local Government Elections Amendment </a:t>
            </a:r>
            <a:r>
              <a:rPr lang="en-GB" sz="2300" dirty="0" smtClean="0">
                <a:solidFill>
                  <a:srgbClr val="0070C0"/>
                </a:solidFill>
              </a:rPr>
              <a:t>Order 2016</a:t>
            </a:r>
          </a:p>
          <a:p>
            <a:pPr lvl="0"/>
            <a:r>
              <a:rPr lang="en-GB" sz="2300" dirty="0" smtClean="0">
                <a:solidFill>
                  <a:srgbClr val="0070C0"/>
                </a:solidFill>
              </a:rPr>
              <a:t>The </a:t>
            </a:r>
            <a:r>
              <a:rPr lang="en-GB" sz="2300" dirty="0">
                <a:solidFill>
                  <a:srgbClr val="0070C0"/>
                </a:solidFill>
              </a:rPr>
              <a:t>Representation of the People (Absent Voting at Local Government Elections) (Scotland) Amendment Regulations </a:t>
            </a:r>
            <a:r>
              <a:rPr lang="en-GB" sz="2300" dirty="0" smtClean="0">
                <a:solidFill>
                  <a:srgbClr val="0070C0"/>
                </a:solidFill>
              </a:rPr>
              <a:t>2016 </a:t>
            </a:r>
          </a:p>
          <a:p>
            <a:pPr lvl="0"/>
            <a:r>
              <a:rPr lang="en-GB" sz="2300" dirty="0" smtClean="0">
                <a:solidFill>
                  <a:srgbClr val="0070C0"/>
                </a:solidFill>
              </a:rPr>
              <a:t>The </a:t>
            </a:r>
            <a:r>
              <a:rPr lang="en-GB" sz="2300" dirty="0">
                <a:solidFill>
                  <a:srgbClr val="0070C0"/>
                </a:solidFill>
              </a:rPr>
              <a:t>Representation of the People (Variation of Limit of Candidates’ Local Government Election Expenses) (Scotland) Order </a:t>
            </a:r>
            <a:r>
              <a:rPr lang="en-GB" sz="2300" dirty="0" smtClean="0">
                <a:solidFill>
                  <a:srgbClr val="0070C0"/>
                </a:solidFill>
              </a:rPr>
              <a:t>2016</a:t>
            </a:r>
            <a:endParaRPr lang="en-GB" sz="2300" dirty="0">
              <a:solidFill>
                <a:srgbClr val="0070C0"/>
              </a:solidFill>
            </a:endParaRPr>
          </a:p>
          <a:p>
            <a:r>
              <a:rPr lang="en-GB" sz="2300" dirty="0">
                <a:solidFill>
                  <a:srgbClr val="0070C0"/>
                </a:solidFill>
              </a:rPr>
              <a:t>The Representation of the People (Absent Voting at Local Government Elections) (Scotland) Amendment (No. 2) Regulations </a:t>
            </a:r>
            <a:r>
              <a:rPr lang="en-GB" sz="2300" dirty="0" smtClean="0">
                <a:solidFill>
                  <a:srgbClr val="0070C0"/>
                </a:solidFill>
              </a:rPr>
              <a:t>2016 </a:t>
            </a:r>
          </a:p>
          <a:p>
            <a:pPr lvl="0"/>
            <a:r>
              <a:rPr lang="en-GB" sz="2300" dirty="0" smtClean="0">
                <a:solidFill>
                  <a:srgbClr val="0070C0"/>
                </a:solidFill>
              </a:rPr>
              <a:t>The </a:t>
            </a:r>
            <a:r>
              <a:rPr lang="en-GB" sz="2300" dirty="0">
                <a:solidFill>
                  <a:srgbClr val="0070C0"/>
                </a:solidFill>
              </a:rPr>
              <a:t>Representation of the People (Postal Voting for Local Government Elections) (Scotland) Amendment Regulations </a:t>
            </a:r>
            <a:r>
              <a:rPr lang="en-GB" sz="2300" dirty="0" smtClean="0">
                <a:solidFill>
                  <a:srgbClr val="0070C0"/>
                </a:solidFill>
              </a:rPr>
              <a:t>2016</a:t>
            </a:r>
            <a:endParaRPr lang="en-GB" sz="2300" dirty="0">
              <a:solidFill>
                <a:srgbClr val="0070C0"/>
              </a:solidFill>
            </a:endParaRPr>
          </a:p>
          <a:p>
            <a:pPr lvl="0"/>
            <a:r>
              <a:rPr lang="en-GB" sz="2300" dirty="0" smtClean="0">
                <a:solidFill>
                  <a:srgbClr val="0070C0"/>
                </a:solidFill>
              </a:rPr>
              <a:t>Scottish </a:t>
            </a:r>
            <a:r>
              <a:rPr lang="en-GB" sz="2300" dirty="0">
                <a:solidFill>
                  <a:srgbClr val="0070C0"/>
                </a:solidFill>
              </a:rPr>
              <a:t>Local Government Elections Amendment (No. 2) Order </a:t>
            </a:r>
            <a:r>
              <a:rPr lang="en-GB" sz="2300" dirty="0" smtClean="0">
                <a:solidFill>
                  <a:srgbClr val="0070C0"/>
                </a:solidFill>
              </a:rPr>
              <a:t>2016</a:t>
            </a:r>
            <a:endParaRPr lang="en-GB" sz="2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0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Scottish Local Government Elections Amendment </a:t>
            </a:r>
            <a:r>
              <a:rPr lang="en-GB" sz="3200" b="1" dirty="0" smtClean="0"/>
              <a:t>Order 2016 (SSI 2016/7)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70C0"/>
                </a:solidFill>
              </a:rPr>
              <a:t>Main changes</a:t>
            </a:r>
          </a:p>
          <a:p>
            <a:r>
              <a:rPr lang="en-GB" sz="2400" dirty="0">
                <a:solidFill>
                  <a:srgbClr val="0070C0"/>
                </a:solidFill>
              </a:rPr>
              <a:t>RO must not knowingly appoint polling or count staff who have been employed by or on behalf of a candidate.</a:t>
            </a:r>
          </a:p>
          <a:p>
            <a:r>
              <a:rPr lang="en-GB" sz="2400" dirty="0">
                <a:solidFill>
                  <a:srgbClr val="0070C0"/>
                </a:solidFill>
              </a:rPr>
              <a:t>Applies the existing provisions relating to </a:t>
            </a:r>
            <a:r>
              <a:rPr lang="en-GB" sz="2400" dirty="0" smtClean="0">
                <a:solidFill>
                  <a:srgbClr val="0070C0"/>
                </a:solidFill>
              </a:rPr>
              <a:t>secrecy </a:t>
            </a:r>
            <a:r>
              <a:rPr lang="en-GB" sz="2400" dirty="0">
                <a:solidFill>
                  <a:srgbClr val="0070C0"/>
                </a:solidFill>
              </a:rPr>
              <a:t>and admission to polling stations to 16 and 17 year olds.</a:t>
            </a:r>
          </a:p>
          <a:p>
            <a:r>
              <a:rPr lang="en-GB" sz="2400" dirty="0">
                <a:solidFill>
                  <a:srgbClr val="0070C0"/>
                </a:solidFill>
              </a:rPr>
              <a:t>Allows 16 and 17 year olds to assist voters with disabilities.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12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en-GB" sz="3200" b="1" dirty="0"/>
              <a:t>The Representation of the People (Absent Voting at Local Government Elections) (Scotland) Amendment Regulations </a:t>
            </a:r>
            <a:r>
              <a:rPr lang="en-GB" sz="3200" b="1" dirty="0" smtClean="0"/>
              <a:t>2016 </a:t>
            </a:r>
            <a:br>
              <a:rPr lang="en-GB" sz="3200" b="1" dirty="0" smtClean="0"/>
            </a:br>
            <a:r>
              <a:rPr lang="en-GB" sz="3200" b="1" dirty="0" smtClean="0"/>
              <a:t>(SSI 2016/8)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70C0"/>
                </a:solidFill>
              </a:rPr>
              <a:t>Main changes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Reduces the minimum age for attesting an application for a proxy vote to 16.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Protection of information on young voters unless required for the purposes of a local government election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39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prstClr val="black"/>
                </a:solidFill>
              </a:rPr>
              <a:t>The Representation of the People (Variation of Limit of Candidates’ Local Government Election Expenses) (Scotland) Order </a:t>
            </a:r>
            <a:r>
              <a:rPr lang="en-GB" sz="3200" b="1" dirty="0" smtClean="0">
                <a:solidFill>
                  <a:prstClr val="black"/>
                </a:solidFill>
              </a:rPr>
              <a:t>2016 (SSI 2016/263)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marL="0" lvl="0" indent="0">
              <a:buNone/>
            </a:pPr>
            <a:endParaRPr lang="en-GB" sz="2400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Main </a:t>
            </a:r>
            <a:r>
              <a:rPr lang="en-GB" sz="2400" b="1" dirty="0">
                <a:solidFill>
                  <a:srgbClr val="0070C0"/>
                </a:solidFill>
              </a:rPr>
              <a:t>changes</a:t>
            </a:r>
          </a:p>
          <a:p>
            <a:pPr lvl="0"/>
            <a:r>
              <a:rPr lang="en-GB" sz="2400" dirty="0" smtClean="0">
                <a:solidFill>
                  <a:srgbClr val="0070C0"/>
                </a:solidFill>
              </a:rPr>
              <a:t>Updates the maximum amount of a candidate’s election expenses.</a:t>
            </a:r>
            <a:endParaRPr lang="en-GB" sz="2400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7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en-GB" sz="3200" b="1" dirty="0"/>
              <a:t>The Representation of the People (Absent Voting at Local Government Elections) (Scotland) Amendment (No. 2) Regulations </a:t>
            </a:r>
            <a:r>
              <a:rPr lang="en-GB" sz="3200" b="1" dirty="0" smtClean="0"/>
              <a:t>2016 (SSI 2016/264)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Main </a:t>
            </a:r>
            <a:r>
              <a:rPr lang="en-GB" sz="2400" b="1" dirty="0">
                <a:solidFill>
                  <a:srgbClr val="0070C0"/>
                </a:solidFill>
              </a:rPr>
              <a:t>changes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Emergency proxies extended to those applying on the basis of occupation, service or employment.  Application must be attested.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Voter to be informed of reason for rejection of a postal ballot statement.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ERO can request a new signature.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31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prstClr val="black"/>
                </a:solidFill>
              </a:rPr>
              <a:t>The Representation of the People (Postal Voting for Local Government Elections) (Scotland) Amendment Regulations </a:t>
            </a:r>
            <a:r>
              <a:rPr lang="en-GB" sz="3200" b="1" dirty="0" smtClean="0">
                <a:solidFill>
                  <a:prstClr val="black"/>
                </a:solidFill>
              </a:rPr>
              <a:t>2016 (SSI 2016/353)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Main changes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Postal ballot packs to be issued as soon as possible.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Deadline of 5pm on the day of poll for the replacement of lost or not received postal ballot packs.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59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Scottish Local Government Elections Amendment (No. 2) Order </a:t>
            </a:r>
            <a:r>
              <a:rPr lang="en-GB" sz="3600" b="1" dirty="0" smtClean="0"/>
              <a:t>2016 (SSI 2016/354)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Main changes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Requirement to include notice describing the voting process in each polling booth.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At the count ROs have to make copies of the ballot paper verification statement available.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Clarification that if the unique identifying mark can’t be read electronically, but can be read manually then the vote counts.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Candidate’s expenses which are attributable to a candidate’s disability are excluded from their election expenses.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Some forms have been updated.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41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>Mette Christensen</DisplayName>
        <AccountId>336</AccountId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FNCT-146-2058</_dlc_DocId>
    <_dlc_DocIdUrl xmlns="59f2ac4d-bc1b-4a76-93f7-e962465fc57b">
      <Url>http://skynet/dm/Functions/ta/_layouts/DocIdRedir.aspx?ID=FNCT-146-2058</Url>
      <Description>FNCT-146-2058</Description>
    </_dlc_DocIdUrl>
  </documentManagement>
</p:properties>
</file>

<file path=customXml/itemProps1.xml><?xml version="1.0" encoding="utf-8"?>
<ds:datastoreItem xmlns:ds="http://schemas.openxmlformats.org/officeDocument/2006/customXml" ds:itemID="{A78EEA85-0093-4A97-AF5A-F09352CE105D}"/>
</file>

<file path=customXml/itemProps2.xml><?xml version="1.0" encoding="utf-8"?>
<ds:datastoreItem xmlns:ds="http://schemas.openxmlformats.org/officeDocument/2006/customXml" ds:itemID="{5E12E492-CB01-49EC-8A32-79213E0ACC8D}"/>
</file>

<file path=customXml/itemProps3.xml><?xml version="1.0" encoding="utf-8"?>
<ds:datastoreItem xmlns:ds="http://schemas.openxmlformats.org/officeDocument/2006/customXml" ds:itemID="{6C3CC60C-99B7-4CB2-9A62-08AC57F56DE9}"/>
</file>

<file path=customXml/itemProps4.xml><?xml version="1.0" encoding="utf-8"?>
<ds:datastoreItem xmlns:ds="http://schemas.openxmlformats.org/officeDocument/2006/customXml" ds:itemID="{838C9DB9-B1EB-4423-9620-ED09EC855E5E}"/>
</file>

<file path=customXml/itemProps5.xml><?xml version="1.0" encoding="utf-8"?>
<ds:datastoreItem xmlns:ds="http://schemas.openxmlformats.org/officeDocument/2006/customXml" ds:itemID="{538EC12E-D7B0-44A7-9CBF-513E005FFB60}"/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542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Scottish Local Government elections Election:  What has changed in Legislation?</vt:lpstr>
      <vt:lpstr>Secondary legislation since 2012</vt:lpstr>
      <vt:lpstr>Scottish Local Government Elections Amendment Order 2016 (SSI 2016/7)</vt:lpstr>
      <vt:lpstr>The Representation of the People (Absent Voting at Local Government Elections) (Scotland) Amendment Regulations 2016  (SSI 2016/8)</vt:lpstr>
      <vt:lpstr>The Representation of the People (Variation of Limit of Candidates’ Local Government Election Expenses) (Scotland) Order 2016 (SSI 2016/263)</vt:lpstr>
      <vt:lpstr>The Representation of the People (Absent Voting at Local Government Elections) (Scotland) Amendment (No. 2) Regulations 2016 (SSI 2016/264)</vt:lpstr>
      <vt:lpstr>The Representation of the People (Postal Voting for Local Government Elections) (Scotland) Amendment Regulations 2016 (SSI 2016/353)</vt:lpstr>
      <vt:lpstr>Scottish Local Government Elections Amendment (No. 2) Order 2016 (SSI 2016/354)</vt:lpstr>
    </vt:vector>
  </TitlesOfParts>
  <Company>City of Edinburgh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Roddy Angus Legislation</dc:title>
  <dc:creator>Chris Highcock</dc:creator>
  <cp:lastModifiedBy>Roddy Angus</cp:lastModifiedBy>
  <cp:revision>148</cp:revision>
  <cp:lastPrinted>2016-12-19T14:31:37Z</cp:lastPrinted>
  <dcterms:created xsi:type="dcterms:W3CDTF">2014-11-18T09:46:26Z</dcterms:created>
  <dcterms:modified xsi:type="dcterms:W3CDTF">2016-12-19T14:36:21Z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0x010100DBF22B2F9E624BBA857B72BB0A0E43030047A170BF56D84028BBD1AE15D54364B9007364DFDBE94BE54599771DBE1E767953</vt:lpwstr>
  </property>
  <property fmtid="{D5CDD505-2E9C-101B-9397-08002B2CF9AE}" pid="3" name="_dlc_DocIdItemGuid">
    <vt:lpwstr>1d241063-fd43-4b79-bdae-92ae0d1c9b47</vt:lpwstr>
  </property>
  <property fmtid="{D5CDD505-2E9C-101B-9397-08002B2CF9AE}" pid="4" name="Financial_x0020_year">
    <vt:lpwstr/>
  </property>
  <property fmtid="{D5CDD505-2E9C-101B-9397-08002B2CF9AE}" pid="5" name="Audience1">
    <vt:lpwstr>1;#All staff|1a1e0e6e-8d96-4235-ac5f-9f1dcc3600b0</vt:lpwstr>
  </property>
  <property fmtid="{D5CDD505-2E9C-101B-9397-08002B2CF9AE}" pid="6" name="Countries">
    <vt:lpwstr>47;#Scotland|7896b347-8f24-42d4-9779-392f273074b5</vt:lpwstr>
  </property>
  <property fmtid="{D5CDD505-2E9C-101B-9397-08002B2CF9AE}" pid="7" name="Order">
    <vt:r8>205800</vt:r8>
  </property>
  <property fmtid="{D5CDD505-2E9C-101B-9397-08002B2CF9AE}" pid="8" name="TaxKeyword">
    <vt:lpwstr/>
  </property>
  <property fmtid="{D5CDD505-2E9C-101B-9397-08002B2CF9AE}" pid="9" name="ECSubject">
    <vt:lpwstr>66;#Local government elections|5a21ae26-924a-4744-a4dc-0e03c1213209</vt:lpwstr>
  </property>
  <property fmtid="{D5CDD505-2E9C-101B-9397-08002B2CF9AE}" pid="10" name="Calendar_x0020_Year">
    <vt:lpwstr>2471;#2017|e743382d-a956-4c3d-b21e-8f088efd99a3</vt:lpwstr>
  </property>
  <property fmtid="{D5CDD505-2E9C-101B-9397-08002B2CF9AE}" pid="11" name="GPMS marking">
    <vt:lpwstr>801;#Official|77462fb2-11a1-4cd5-8628-4e6081b9477e</vt:lpwstr>
  </property>
  <property fmtid="{D5CDD505-2E9C-101B-9397-08002B2CF9AE}" pid="12" name="GPMS_x0020_marking">
    <vt:lpwstr>801;#Official|77462fb2-11a1-4cd5-8628-4e6081b9477e</vt:lpwstr>
  </property>
  <property fmtid="{D5CDD505-2E9C-101B-9397-08002B2CF9AE}" pid="13" name="TaxKeywordTaxHTField">
    <vt:lpwstr/>
  </property>
  <property fmtid="{D5CDD505-2E9C-101B-9397-08002B2CF9AE}" pid="14" name="Calendar Year">
    <vt:lpwstr>2471</vt:lpwstr>
  </property>
  <property fmtid="{D5CDD505-2E9C-101B-9397-08002B2CF9AE}" pid="15" name="Financial year">
    <vt:lpwstr/>
  </property>
</Properties>
</file>