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7" r:id="rId2"/>
    <p:sldId id="313" r:id="rId3"/>
    <p:sldId id="319" r:id="rId4"/>
    <p:sldId id="320" r:id="rId5"/>
    <p:sldId id="321" r:id="rId6"/>
    <p:sldId id="322" r:id="rId7"/>
    <p:sldId id="323" r:id="rId8"/>
    <p:sldId id="314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64" autoAdjust="0"/>
  </p:normalViewPr>
  <p:slideViewPr>
    <p:cSldViewPr>
      <p:cViewPr>
        <p:scale>
          <a:sx n="60" d="100"/>
          <a:sy n="60" d="100"/>
        </p:scale>
        <p:origin x="-1164" y="-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E174-1FB5-48B5-B8DD-A76568989C61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ED55-D200-466A-818A-8140908D75C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25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1248"/>
            <a:ext cx="1979712" cy="1196752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259632" cy="105273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1248"/>
            <a:ext cx="1979712" cy="1196752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77272"/>
            <a:ext cx="1259632" cy="98072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6988A-1214-4E21-A2C9-DCD3BEEB84DE}" type="datetimeFigureOut">
              <a:rPr lang="en-GB" smtClean="0"/>
              <a:pPr/>
              <a:t>19/12/2016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gislation.gov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728192"/>
          </a:xfrm>
        </p:spPr>
        <p:txBody>
          <a:bodyPr>
            <a:noAutofit/>
          </a:bodyPr>
          <a:lstStyle/>
          <a:p>
            <a:r>
              <a:rPr lang="en-GB" sz="3200" b="1" dirty="0" smtClean="0"/>
              <a:t>Scottish </a:t>
            </a:r>
            <a:r>
              <a:rPr lang="en-GB" sz="3200" b="1" dirty="0" smtClean="0"/>
              <a:t>Local Government elections </a:t>
            </a:r>
            <a:r>
              <a:rPr lang="en-GB" sz="3200" b="1" dirty="0" smtClean="0"/>
              <a:t>Election: </a:t>
            </a:r>
            <a:br>
              <a:rPr lang="en-GB" sz="3200" b="1" dirty="0" smtClean="0"/>
            </a:br>
            <a:r>
              <a:rPr lang="en-GB" sz="3200" b="1" dirty="0" smtClean="0"/>
              <a:t>What has changed in Legislation?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3744416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endParaRPr lang="en-GB" dirty="0" smtClean="0"/>
          </a:p>
          <a:p>
            <a:r>
              <a:rPr lang="en-GB" sz="2400" dirty="0" smtClean="0">
                <a:solidFill>
                  <a:srgbClr val="0070C0"/>
                </a:solidFill>
              </a:rPr>
              <a:t>Generally </a:t>
            </a:r>
            <a:r>
              <a:rPr lang="en-GB" sz="2400" dirty="0" smtClean="0">
                <a:solidFill>
                  <a:srgbClr val="0070C0"/>
                </a:solidFill>
              </a:rPr>
              <a:t>same provisions as for </a:t>
            </a:r>
            <a:r>
              <a:rPr lang="en-GB" sz="2400" dirty="0" smtClean="0">
                <a:solidFill>
                  <a:srgbClr val="0070C0"/>
                </a:solidFill>
              </a:rPr>
              <a:t>3 </a:t>
            </a:r>
            <a:r>
              <a:rPr lang="en-GB" sz="2400" dirty="0" smtClean="0">
                <a:solidFill>
                  <a:srgbClr val="0070C0"/>
                </a:solidFill>
              </a:rPr>
              <a:t>May </a:t>
            </a:r>
            <a:r>
              <a:rPr lang="en-GB" sz="2400" dirty="0" smtClean="0">
                <a:solidFill>
                  <a:srgbClr val="0070C0"/>
                </a:solidFill>
              </a:rPr>
              <a:t>2012 elections; </a:t>
            </a:r>
            <a:r>
              <a:rPr lang="en-GB" sz="2400" dirty="0" smtClean="0">
                <a:solidFill>
                  <a:srgbClr val="0070C0"/>
                </a:solidFill>
              </a:rPr>
              <a:t>but some important </a:t>
            </a:r>
            <a:r>
              <a:rPr lang="en-GB" sz="2400" dirty="0" smtClean="0">
                <a:solidFill>
                  <a:srgbClr val="0070C0"/>
                </a:solidFill>
              </a:rPr>
              <a:t>changes which reflect</a:t>
            </a:r>
            <a:endParaRPr lang="en-GB" sz="2400" dirty="0" smtClean="0">
              <a:solidFill>
                <a:srgbClr val="0070C0"/>
              </a:solidFill>
            </a:endParaRPr>
          </a:p>
          <a:p>
            <a:pPr lvl="1"/>
            <a:r>
              <a:rPr lang="en-GB" sz="2400" dirty="0">
                <a:solidFill>
                  <a:srgbClr val="0070C0"/>
                </a:solidFill>
              </a:rPr>
              <a:t>e</a:t>
            </a:r>
            <a:r>
              <a:rPr lang="en-GB" sz="2400" dirty="0" smtClean="0">
                <a:solidFill>
                  <a:srgbClr val="0070C0"/>
                </a:solidFill>
              </a:rPr>
              <a:t>xtension of franchise to 16 and 17 year olds; and</a:t>
            </a:r>
          </a:p>
          <a:p>
            <a:pPr lvl="1"/>
            <a:r>
              <a:rPr lang="en-GB" sz="2400" dirty="0" smtClean="0">
                <a:solidFill>
                  <a:srgbClr val="0070C0"/>
                </a:solidFill>
              </a:rPr>
              <a:t>developments </a:t>
            </a:r>
            <a:r>
              <a:rPr lang="en-GB" sz="2400" dirty="0">
                <a:solidFill>
                  <a:srgbClr val="0070C0"/>
                </a:solidFill>
              </a:rPr>
              <a:t>at other </a:t>
            </a:r>
            <a:r>
              <a:rPr lang="en-GB" sz="2400" dirty="0" smtClean="0">
                <a:solidFill>
                  <a:srgbClr val="0070C0"/>
                </a:solidFill>
              </a:rPr>
              <a:t>elections</a:t>
            </a:r>
            <a:endParaRPr lang="en-GB" sz="2400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57150" indent="0">
              <a:buNone/>
            </a:pPr>
            <a:r>
              <a:rPr lang="en-GB" sz="2200" dirty="0" smtClean="0">
                <a:solidFill>
                  <a:srgbClr val="0070C0"/>
                </a:solidFill>
              </a:rPr>
              <a:t>Further details of significant changes can be found in the Policy </a:t>
            </a:r>
            <a:r>
              <a:rPr lang="en-GB" sz="2200" dirty="0" smtClean="0">
                <a:solidFill>
                  <a:srgbClr val="0070C0"/>
                </a:solidFill>
              </a:rPr>
              <a:t>Notes </a:t>
            </a:r>
            <a:r>
              <a:rPr lang="en-GB" sz="2200" dirty="0" smtClean="0">
                <a:solidFill>
                  <a:srgbClr val="0070C0"/>
                </a:solidFill>
              </a:rPr>
              <a:t>to the </a:t>
            </a:r>
            <a:r>
              <a:rPr lang="en-GB" sz="2200" dirty="0" smtClean="0">
                <a:solidFill>
                  <a:srgbClr val="0070C0"/>
                </a:solidFill>
              </a:rPr>
              <a:t>individual instruments </a:t>
            </a:r>
            <a:r>
              <a:rPr lang="en-GB" sz="2200" dirty="0" smtClean="0">
                <a:solidFill>
                  <a:srgbClr val="0070C0"/>
                </a:solidFill>
              </a:rPr>
              <a:t>which </a:t>
            </a:r>
            <a:r>
              <a:rPr lang="en-GB" sz="2200" dirty="0" smtClean="0">
                <a:solidFill>
                  <a:srgbClr val="0070C0"/>
                </a:solidFill>
              </a:rPr>
              <a:t>are </a:t>
            </a:r>
            <a:r>
              <a:rPr lang="en-GB" sz="2200" dirty="0">
                <a:solidFill>
                  <a:srgbClr val="0070C0"/>
                </a:solidFill>
              </a:rPr>
              <a:t>available </a:t>
            </a:r>
            <a:r>
              <a:rPr lang="en-GB" sz="2200" dirty="0" smtClean="0">
                <a:solidFill>
                  <a:srgbClr val="0070C0"/>
                </a:solidFill>
              </a:rPr>
              <a:t>on the </a:t>
            </a:r>
            <a:r>
              <a:rPr lang="en-GB" sz="2200" dirty="0" smtClean="0">
                <a:hlinkClick r:id="rId2"/>
              </a:rPr>
              <a:t>www.legislation.gov.uk</a:t>
            </a:r>
            <a:r>
              <a:rPr lang="en-GB" sz="2200" dirty="0" smtClean="0"/>
              <a:t> </a:t>
            </a:r>
            <a:r>
              <a:rPr lang="en-GB" sz="2200" dirty="0" smtClean="0">
                <a:solidFill>
                  <a:srgbClr val="0070C0"/>
                </a:solidFill>
              </a:rPr>
              <a:t>website.</a:t>
            </a:r>
            <a:endParaRPr lang="en-GB" sz="2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sz="3200" b="1" dirty="0" smtClean="0"/>
              <a:t>Secondary legislation since 2012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968552"/>
          </a:xfrm>
        </p:spPr>
        <p:txBody>
          <a:bodyPr>
            <a:noAutofit/>
          </a:bodyPr>
          <a:lstStyle/>
          <a:p>
            <a:pPr lvl="0"/>
            <a:r>
              <a:rPr lang="en-GB" sz="2300" dirty="0">
                <a:solidFill>
                  <a:srgbClr val="0070C0"/>
                </a:solidFill>
              </a:rPr>
              <a:t>Scottish Local Government Elections Amendment </a:t>
            </a:r>
            <a:r>
              <a:rPr lang="en-GB" sz="2300" dirty="0" smtClean="0">
                <a:solidFill>
                  <a:srgbClr val="0070C0"/>
                </a:solidFill>
              </a:rPr>
              <a:t>Order 2016</a:t>
            </a:r>
          </a:p>
          <a:p>
            <a:pPr lvl="0"/>
            <a:r>
              <a:rPr lang="en-GB" sz="2300" dirty="0" smtClean="0">
                <a:solidFill>
                  <a:srgbClr val="0070C0"/>
                </a:solidFill>
              </a:rPr>
              <a:t>The </a:t>
            </a:r>
            <a:r>
              <a:rPr lang="en-GB" sz="2300" dirty="0">
                <a:solidFill>
                  <a:srgbClr val="0070C0"/>
                </a:solidFill>
              </a:rPr>
              <a:t>Representation of the People (Absent Voting at Local Government Elections) (Scotland) Amendment Regulations </a:t>
            </a:r>
            <a:r>
              <a:rPr lang="en-GB" sz="2300" dirty="0" smtClean="0">
                <a:solidFill>
                  <a:srgbClr val="0070C0"/>
                </a:solidFill>
              </a:rPr>
              <a:t>2016 </a:t>
            </a:r>
          </a:p>
          <a:p>
            <a:pPr lvl="0"/>
            <a:r>
              <a:rPr lang="en-GB" sz="2300" dirty="0" smtClean="0">
                <a:solidFill>
                  <a:srgbClr val="0070C0"/>
                </a:solidFill>
              </a:rPr>
              <a:t>The </a:t>
            </a:r>
            <a:r>
              <a:rPr lang="en-GB" sz="2300" dirty="0">
                <a:solidFill>
                  <a:srgbClr val="0070C0"/>
                </a:solidFill>
              </a:rPr>
              <a:t>Representation of the People (Variation of Limit of Candidates’ Local Government Election Expenses) (Scotland) Order </a:t>
            </a:r>
            <a:r>
              <a:rPr lang="en-GB" sz="2300" dirty="0" smtClean="0">
                <a:solidFill>
                  <a:srgbClr val="0070C0"/>
                </a:solidFill>
              </a:rPr>
              <a:t>2016</a:t>
            </a:r>
            <a:endParaRPr lang="en-GB" sz="2300" dirty="0">
              <a:solidFill>
                <a:srgbClr val="0070C0"/>
              </a:solidFill>
            </a:endParaRPr>
          </a:p>
          <a:p>
            <a:r>
              <a:rPr lang="en-GB" sz="2300" dirty="0">
                <a:solidFill>
                  <a:srgbClr val="0070C0"/>
                </a:solidFill>
              </a:rPr>
              <a:t>The Representation of the People (Absent Voting at Local Government Elections) (Scotland) Amendment (No. 2) Regulations </a:t>
            </a:r>
            <a:r>
              <a:rPr lang="en-GB" sz="2300" dirty="0" smtClean="0">
                <a:solidFill>
                  <a:srgbClr val="0070C0"/>
                </a:solidFill>
              </a:rPr>
              <a:t>2016 </a:t>
            </a:r>
          </a:p>
          <a:p>
            <a:pPr lvl="0"/>
            <a:r>
              <a:rPr lang="en-GB" sz="2300" dirty="0" smtClean="0">
                <a:solidFill>
                  <a:srgbClr val="0070C0"/>
                </a:solidFill>
              </a:rPr>
              <a:t>The </a:t>
            </a:r>
            <a:r>
              <a:rPr lang="en-GB" sz="2300" dirty="0">
                <a:solidFill>
                  <a:srgbClr val="0070C0"/>
                </a:solidFill>
              </a:rPr>
              <a:t>Representation of the People (Postal Voting for Local Government Elections) (Scotland) Amendment Regulations </a:t>
            </a:r>
            <a:r>
              <a:rPr lang="en-GB" sz="2300" dirty="0" smtClean="0">
                <a:solidFill>
                  <a:srgbClr val="0070C0"/>
                </a:solidFill>
              </a:rPr>
              <a:t>2016</a:t>
            </a:r>
            <a:endParaRPr lang="en-GB" sz="2300" dirty="0">
              <a:solidFill>
                <a:srgbClr val="0070C0"/>
              </a:solidFill>
            </a:endParaRPr>
          </a:p>
          <a:p>
            <a:pPr lvl="0"/>
            <a:r>
              <a:rPr lang="en-GB" sz="2300" dirty="0" smtClean="0">
                <a:solidFill>
                  <a:srgbClr val="0070C0"/>
                </a:solidFill>
              </a:rPr>
              <a:t>Scottish </a:t>
            </a:r>
            <a:r>
              <a:rPr lang="en-GB" sz="2300" dirty="0">
                <a:solidFill>
                  <a:srgbClr val="0070C0"/>
                </a:solidFill>
              </a:rPr>
              <a:t>Local Government Elections Amendment (No. 2) Order </a:t>
            </a:r>
            <a:r>
              <a:rPr lang="en-GB" sz="2300" dirty="0" smtClean="0">
                <a:solidFill>
                  <a:srgbClr val="0070C0"/>
                </a:solidFill>
              </a:rPr>
              <a:t>2016</a:t>
            </a:r>
            <a:endParaRPr lang="en-GB" sz="23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501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/>
              <a:t>Scottish Local Government Elections Amendment </a:t>
            </a:r>
            <a:r>
              <a:rPr lang="en-GB" sz="3200" b="1" dirty="0" smtClean="0"/>
              <a:t>Order 2016 (SSI 2016/7)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0070C0"/>
                </a:solidFill>
              </a:rPr>
              <a:t>Main changes</a:t>
            </a:r>
          </a:p>
          <a:p>
            <a:r>
              <a:rPr lang="en-GB" sz="2400" dirty="0">
                <a:solidFill>
                  <a:srgbClr val="0070C0"/>
                </a:solidFill>
              </a:rPr>
              <a:t>RO must not knowingly appoint polling or count staff who have been employed by or on behalf of a candidate.</a:t>
            </a:r>
          </a:p>
          <a:p>
            <a:r>
              <a:rPr lang="en-GB" sz="2400" dirty="0">
                <a:solidFill>
                  <a:srgbClr val="0070C0"/>
                </a:solidFill>
              </a:rPr>
              <a:t>Applies the existing provisions relating to </a:t>
            </a:r>
            <a:r>
              <a:rPr lang="en-GB" sz="2400" dirty="0" smtClean="0">
                <a:solidFill>
                  <a:srgbClr val="0070C0"/>
                </a:solidFill>
              </a:rPr>
              <a:t>secrecy </a:t>
            </a:r>
            <a:r>
              <a:rPr lang="en-GB" sz="2400" dirty="0">
                <a:solidFill>
                  <a:srgbClr val="0070C0"/>
                </a:solidFill>
              </a:rPr>
              <a:t>and admission to polling stations to 16 and 17 year olds.</a:t>
            </a:r>
          </a:p>
          <a:p>
            <a:r>
              <a:rPr lang="en-GB" sz="2400" dirty="0">
                <a:solidFill>
                  <a:srgbClr val="0070C0"/>
                </a:solidFill>
              </a:rPr>
              <a:t>Allows 16 and 17 year olds to assist voters with disabilities.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3127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r>
              <a:rPr lang="en-GB" sz="3200" b="1" dirty="0"/>
              <a:t>The Representation of the People (Absent Voting at Local Government Elections) (Scotland) Amendment Regulations </a:t>
            </a:r>
            <a:r>
              <a:rPr lang="en-GB" sz="3200" b="1" dirty="0" smtClean="0"/>
              <a:t>2016 </a:t>
            </a:r>
            <a:br>
              <a:rPr lang="en-GB" sz="3200" b="1" dirty="0" smtClean="0"/>
            </a:br>
            <a:r>
              <a:rPr lang="en-GB" sz="3200" b="1" dirty="0" smtClean="0"/>
              <a:t>(SSI 2016/8)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0070C0"/>
                </a:solidFill>
              </a:rPr>
              <a:t>Main changes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Reduces the minimum age for attesting an application for a proxy vote to 16.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Protection of information on young voters unless required for the purposes of a local government election</a:t>
            </a:r>
            <a:endParaRPr lang="en-GB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339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Autofit/>
          </a:bodyPr>
          <a:lstStyle/>
          <a:p>
            <a:r>
              <a:rPr lang="en-GB" sz="3200" b="1" dirty="0">
                <a:solidFill>
                  <a:prstClr val="black"/>
                </a:solidFill>
              </a:rPr>
              <a:t>The Representation of the People (Variation of Limit of Candidates’ Local Government Election Expenses) (Scotland) Order </a:t>
            </a:r>
            <a:r>
              <a:rPr lang="en-GB" sz="3200" b="1" dirty="0" smtClean="0">
                <a:solidFill>
                  <a:prstClr val="black"/>
                </a:solidFill>
              </a:rPr>
              <a:t>2016 (SSI 2016/263)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pPr marL="0" lvl="0" indent="0">
              <a:buNone/>
            </a:pPr>
            <a:endParaRPr lang="en-GB" sz="2400" b="1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GB" sz="2400" b="1" dirty="0" smtClean="0">
                <a:solidFill>
                  <a:srgbClr val="0070C0"/>
                </a:solidFill>
              </a:rPr>
              <a:t>Main </a:t>
            </a:r>
            <a:r>
              <a:rPr lang="en-GB" sz="2400" b="1" dirty="0">
                <a:solidFill>
                  <a:srgbClr val="0070C0"/>
                </a:solidFill>
              </a:rPr>
              <a:t>changes</a:t>
            </a:r>
          </a:p>
          <a:p>
            <a:pPr lvl="0"/>
            <a:r>
              <a:rPr lang="en-GB" sz="2400" dirty="0" smtClean="0">
                <a:solidFill>
                  <a:srgbClr val="0070C0"/>
                </a:solidFill>
              </a:rPr>
              <a:t>Updates the maximum amount of a candidate’s election expenses.</a:t>
            </a:r>
            <a:endParaRPr lang="en-GB" sz="2400" dirty="0">
              <a:solidFill>
                <a:srgbClr val="0070C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7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r>
              <a:rPr lang="en-GB" sz="3200" b="1" dirty="0"/>
              <a:t>The Representation of the People (Absent Voting at Local Government Elections) (Scotland) Amendment (No. 2) Regulations </a:t>
            </a:r>
            <a:r>
              <a:rPr lang="en-GB" sz="3200" b="1" dirty="0" smtClean="0"/>
              <a:t>2016 (SSI 2016/264)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en-GB" sz="2400" b="1" dirty="0" smtClean="0">
                <a:solidFill>
                  <a:srgbClr val="0070C0"/>
                </a:solidFill>
              </a:rPr>
              <a:t>Main </a:t>
            </a:r>
            <a:r>
              <a:rPr lang="en-GB" sz="2400" b="1" dirty="0">
                <a:solidFill>
                  <a:srgbClr val="0070C0"/>
                </a:solidFill>
              </a:rPr>
              <a:t>changes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Emergency proxies extended to those applying on the basis of occupation, service or employment.  Application must be attested.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Voter to be informed of reason for rejection of a postal ballot statement.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ERO can request a new signature.</a:t>
            </a:r>
            <a:endParaRPr lang="en-GB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531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en-GB" sz="3200" b="1" dirty="0">
                <a:solidFill>
                  <a:prstClr val="black"/>
                </a:solidFill>
              </a:rPr>
              <a:t>The Representation of the People (Postal Voting for Local Government Elections) (Scotland) Amendment Regulations </a:t>
            </a:r>
            <a:r>
              <a:rPr lang="en-GB" sz="3200" b="1" dirty="0" smtClean="0">
                <a:solidFill>
                  <a:prstClr val="black"/>
                </a:solidFill>
              </a:rPr>
              <a:t>2016 (SSI 2016/353)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r>
              <a:rPr lang="en-GB" sz="2400" b="1" dirty="0" smtClean="0">
                <a:solidFill>
                  <a:srgbClr val="0070C0"/>
                </a:solidFill>
              </a:rPr>
              <a:t>Main changes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Postal ballot packs to be issued as soon as possible.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Deadline of 5pm on the day of poll for the replacement of lost or not received postal ballot packs.</a:t>
            </a:r>
            <a:endParaRPr lang="en-GB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590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en-GB" sz="3600" b="1" dirty="0"/>
              <a:t>Scottish Local Government Elections Amendment (No. 2) Order </a:t>
            </a:r>
            <a:r>
              <a:rPr lang="en-GB" sz="3600" b="1" dirty="0" smtClean="0"/>
              <a:t>2016 (SSI 2016/354)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>
                <a:solidFill>
                  <a:srgbClr val="0070C0"/>
                </a:solidFill>
              </a:rPr>
              <a:t>Main changes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Requirement to include notice describing the voting process in each polling booth.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At the count ROs have to make copies of the ballot paper verification statement available.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Clarification that if the unique identifying mark can’t be read electronically, but can be read manually then the vote counts.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Candidate’s expenses which are attributable to a candidate’s disability are excluded from their election expenses.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Some forms have been updated.</a:t>
            </a:r>
            <a:endParaRPr lang="en-GB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741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3670c079-8b9c-4824-ae40-3b9cff66bbfa" ContentTypeId="0x010100DBF22B2F9E624BBA857B72BB0A0E43030047A170BF56D84028BBD1AE15D54364B9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DBF22B2F9E624BBA857B72BB0A0E43030047A170BF56D84028BBD1AE15D54364B9007364DFDBE94BE54599771DBE1E767953" ma:contentTypeVersion="628" ma:contentTypeDescription="Word Document Content Type" ma:contentTypeScope="" ma:versionID="fb8d67269a1e833168f4cad9d529ad9e">
  <xsd:schema xmlns:xsd="http://www.w3.org/2001/XMLSchema" xmlns:xs="http://www.w3.org/2001/XMLSchema" xmlns:p="http://schemas.microsoft.com/office/2006/metadata/properties" xmlns:ns2="baee7444-1920-4882-a7e4-354e0bb124a7" xmlns:ns3="bc90169a-923b-41ac-982e-76cb1e36c5ab" xmlns:ns4="9c5b7532-e3ca-476b-a7af-f7cb57a9bce5" xmlns:ns5="e67714ae-5cca-4d80-a049-b4b1f0ec46d0" xmlns:ns6="59f2ac4d-bc1b-4a76-93f7-e962465fc57b" targetNamespace="http://schemas.microsoft.com/office/2006/metadata/properties" ma:root="true" ma:fieldsID="e370bb679c441f25ac2a30ee70b1e576" ns2:_="" ns3:_="" ns4:_="" ns5:_="" ns6:_="">
    <xsd:import namespace="baee7444-1920-4882-a7e4-354e0bb124a7"/>
    <xsd:import namespace="bc90169a-923b-41ac-982e-76cb1e36c5ab"/>
    <xsd:import namespace="9c5b7532-e3ca-476b-a7af-f7cb57a9bce5"/>
    <xsd:import namespace="e67714ae-5cca-4d80-a049-b4b1f0ec46d0"/>
    <xsd:import namespace="59f2ac4d-bc1b-4a76-93f7-e962465fc57b"/>
    <xsd:element name="properties">
      <xsd:complexType>
        <xsd:sequence>
          <xsd:element name="documentManagement">
            <xsd:complexType>
              <xsd:all>
                <xsd:element ref="ns3:Owner" minOccurs="0"/>
                <xsd:element ref="ns4:Retention"/>
                <xsd:element ref="ns4:ArticleName" minOccurs="0"/>
                <xsd:element ref="ns5:TaxCatchAllLabel" minOccurs="0"/>
                <xsd:element ref="ns2:k8d136f7c151492e9a8c9a3ff7eb0306" minOccurs="0"/>
                <xsd:element ref="ns2:b9ca678d06974d1b9a589aa70f41520a" minOccurs="0"/>
                <xsd:element ref="ns2:o4f6c70134b64a99b8a9c18b6cabc6d3" minOccurs="0"/>
                <xsd:element ref="ns2:j4f12893337a4eac9e2d2c696f543b80" minOccurs="0"/>
                <xsd:element ref="ns2:b78556a5ab004a83993a9660bce6152c" minOccurs="0"/>
                <xsd:element ref="ns5:TaxCatchAll" minOccurs="0"/>
                <xsd:element ref="ns2:j5093c87c62f4e2ea96105d295eed61a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e7444-1920-4882-a7e4-354e0bb124a7" elementFormDefault="qualified">
    <xsd:import namespace="http://schemas.microsoft.com/office/2006/documentManagement/types"/>
    <xsd:import namespace="http://schemas.microsoft.com/office/infopath/2007/PartnerControls"/>
    <xsd:element name="k8d136f7c151492e9a8c9a3ff7eb0306" ma:index="13" ma:taxonomy="true" ma:internalName="k8d136f7c151492e9a8c9a3ff7eb0306" ma:taxonomyFieldName="ECSubject" ma:displayName="ECSubject" ma:default="" ma:fieldId="{48d136f7-c151-492e-9a8c-9a3ff7eb0306}" ma:taxonomyMulti="true" ma:sspId="3670c079-8b9c-4824-ae40-3b9cff66bbfa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15" ma:taxonomy="true" ma:internalName="b9ca678d06974d1b9a589aa70f41520a" ma:taxonomyFieldName="Countries" ma:displayName="Country" ma:default="2;#UK wide|6834a7d2-fb91-47b3-99a3-3181df52306f" ma:fieldId="{b9ca678d-0697-4d1b-9a58-9aa70f41520a}" ma:taxonomyMulti="true" ma:sspId="3670c079-8b9c-4824-ae40-3b9cff66bbfa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17" nillable="true" ma:taxonomy="true" ma:internalName="o4f6c70134b64a99b8a9c18b6cabc6d3" ma:taxonomyFieldName="Calendar_x0020_Year" ma:displayName="Calendar Year" ma:default="" ma:fieldId="{84f6c701-34b6-4a99-b8a9-c18b6cabc6d3}" ma:sspId="3670c079-8b9c-4824-ae40-3b9cff66bbfa" ma:termSetId="edba5c96-86f2-4f08-a5c2-e39c740b56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19" nillable="true" ma:taxonomy="true" ma:internalName="j4f12893337a4eac9e2d2c696f543b80" ma:taxonomyFieldName="Financial_x0020_year" ma:displayName="Financial year" ma:default="" ma:fieldId="{34f12893-337a-4eac-9e2d-2c696f543b80}" ma:sspId="3670c079-8b9c-4824-ae40-3b9cff66bbfa" ma:termSetId="e63f34e3-1607-4f97-aade-c4ace54ed8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78556a5ab004a83993a9660bce6152c" ma:index="21" nillable="true" ma:taxonomy="true" ma:internalName="b78556a5ab004a83993a9660bce6152c" ma:taxonomyFieldName="Audience1" ma:displayName="Audience" ma:default="1;#All staff|1a1e0e6e-8d96-4235-ac5f-9f1dcc3600b0" ma:fieldId="{b78556a5-ab00-4a83-993a-9660bce6152c}" ma:taxonomyMulti="true" ma:sspId="3670c079-8b9c-4824-ae40-3b9cff66bbfa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93c87c62f4e2ea96105d295eed61a" ma:index="23" ma:taxonomy="true" ma:internalName="j5093c87c62f4e2ea96105d295eed61a" ma:taxonomyFieldName="GPMS_x0020_marking" ma:displayName="GPMS marking" ma:default="801;#Official|77462fb2-11a1-4cd5-8628-4e6081b9477e" ma:fieldId="{35093c87-c62f-4e2e-a961-05d295eed61a}" ma:sspId="3670c079-8b9c-4824-ae40-3b9cff66bbfa" ma:termSetId="1f343abd-db6c-4475-a574-cc7b5b5bde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0169a-923b-41ac-982e-76cb1e36c5ab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b7532-e3ca-476b-a7af-f7cb57a9bce5" elementFormDefault="qualified">
    <xsd:import namespace="http://schemas.microsoft.com/office/2006/documentManagement/types"/>
    <xsd:import namespace="http://schemas.microsoft.com/office/infopath/2007/PartnerControls"/>
    <xsd:element name="Retention" ma:index="4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14ae-5cca-4d80-a049-b4b1f0ec46d0" elementFormDefault="qualified">
    <xsd:import namespace="http://schemas.microsoft.com/office/2006/documentManagement/types"/>
    <xsd:import namespace="http://schemas.microsoft.com/office/infopath/2007/PartnerControls"/>
    <xsd:element name="TaxCatchAllLabel" ma:index="11" nillable="true" ma:displayName="Taxonomy Catch All Column1" ma:description="" ma:hidden="true" ma:list="{52721013-1a77-43df-ac95-984a83b59650}" ma:internalName="TaxCatchAllLabel" ma:readOnly="true" ma:showField="CatchAllDataLabel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description="" ma:hidden="true" ma:list="{52721013-1a77-43df-ac95-984a83b59650}" ma:internalName="TaxCatchAll" ma:showField="CatchAllData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2ac4d-bc1b-4a76-93f7-e962465fc57b" elementFormDefault="qualified">
    <xsd:import namespace="http://schemas.microsoft.com/office/2006/documentManagement/types"/>
    <xsd:import namespace="http://schemas.microsoft.com/office/infopath/2007/PartnerControls"/>
    <xsd:element name="_dlc_DocId" ma:index="2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Scotland</TermName>
          <TermId xmlns="http://schemas.microsoft.com/office/infopath/2007/PartnerControls">7896b347-8f24-42d4-9779-392f273074b5</TermId>
        </TermInfo>
      </Terms>
    </b9ca678d06974d1b9a589aa70f41520a>
    <Owner xmlns="bc90169a-923b-41ac-982e-76cb1e36c5ab">
      <UserInfo>
        <DisplayName>Mette Christensen</DisplayName>
        <AccountId>336</AccountId>
        <AccountType/>
      </UserInfo>
    </Owner>
    <o4f6c70134b64a99b8a9c18b6cabc6d3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</TermName>
          <TermId xmlns="http://schemas.microsoft.com/office/infopath/2007/PartnerControls">e743382d-a956-4c3d-b21e-8f088efd99a3</TermId>
        </TermInfo>
      </Terms>
    </o4f6c70134b64a99b8a9c18b6cabc6d3>
    <ArticleName xmlns="9c5b7532-e3ca-476b-a7af-f7cb57a9bce5" xsi:nil="true"/>
    <j4f12893337a4eac9e2d2c696f543b80 xmlns="baee7444-1920-4882-a7e4-354e0bb124a7">
      <Terms xmlns="http://schemas.microsoft.com/office/infopath/2007/PartnerControls"/>
    </j4f12893337a4eac9e2d2c696f543b80>
    <TaxCatchAll xmlns="e67714ae-5cca-4d80-a049-b4b1f0ec46d0">
      <Value>801</Value>
      <Value>2471</Value>
      <Value>47</Value>
      <Value>1</Value>
      <Value>66</Value>
    </TaxCatchAll>
    <j5093c87c62f4e2ea96105d295eed61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9c5b7532-e3ca-476b-a7af-f7cb57a9bce5">7 years</Retention>
    <k8d136f7c151492e9a8c9a3ff7eb0306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 government elections</TermName>
          <TermId xmlns="http://schemas.microsoft.com/office/infopath/2007/PartnerControls">5a21ae26-924a-4744-a4dc-0e03c1213209</TermId>
        </TermInfo>
      </Terms>
    </k8d136f7c151492e9a8c9a3ff7eb0306>
    <b78556a5ab004a83993a9660bce6152c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59f2ac4d-bc1b-4a76-93f7-e962465fc57b">FNCT-146-2058</_dlc_DocId>
    <_dlc_DocIdUrl xmlns="59f2ac4d-bc1b-4a76-93f7-e962465fc57b">
      <Url>http://skynet/dm/Functions/ta/_layouts/DocIdRedir.aspx?ID=FNCT-146-2058</Url>
      <Description>FNCT-146-2058</Description>
    </_dlc_DocIdUrl>
  </documentManagement>
</p:properties>
</file>

<file path=customXml/itemProps1.xml><?xml version="1.0" encoding="utf-8"?>
<ds:datastoreItem xmlns:ds="http://schemas.openxmlformats.org/officeDocument/2006/customXml" ds:itemID="{A78EEA85-0093-4A97-AF5A-F09352CE105D}"/>
</file>

<file path=customXml/itemProps2.xml><?xml version="1.0" encoding="utf-8"?>
<ds:datastoreItem xmlns:ds="http://schemas.openxmlformats.org/officeDocument/2006/customXml" ds:itemID="{5E12E492-CB01-49EC-8A32-79213E0ACC8D}"/>
</file>

<file path=customXml/itemProps3.xml><?xml version="1.0" encoding="utf-8"?>
<ds:datastoreItem xmlns:ds="http://schemas.openxmlformats.org/officeDocument/2006/customXml" ds:itemID="{6C3CC60C-99B7-4CB2-9A62-08AC57F56DE9}"/>
</file>

<file path=customXml/itemProps4.xml><?xml version="1.0" encoding="utf-8"?>
<ds:datastoreItem xmlns:ds="http://schemas.openxmlformats.org/officeDocument/2006/customXml" ds:itemID="{838C9DB9-B1EB-4423-9620-ED09EC855E5E}"/>
</file>

<file path=customXml/itemProps5.xml><?xml version="1.0" encoding="utf-8"?>
<ds:datastoreItem xmlns:ds="http://schemas.openxmlformats.org/officeDocument/2006/customXml" ds:itemID="{538EC12E-D7B0-44A7-9CBF-513E005FFB60}"/>
</file>

<file path=docProps/app.xml><?xml version="1.0" encoding="utf-8"?>
<Properties xmlns="http://schemas.openxmlformats.org/officeDocument/2006/extended-properties" xmlns:vt="http://schemas.openxmlformats.org/officeDocument/2006/docPropsVTypes">
  <TotalTime>1975</TotalTime>
  <Words>542</Words>
  <Application>Microsoft Office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Scottish Local Government elections Election:  What has changed in Legislation?</vt:lpstr>
      <vt:lpstr>Secondary legislation since 2012</vt:lpstr>
      <vt:lpstr>Scottish Local Government Elections Amendment Order 2016 (SSI 2016/7)</vt:lpstr>
      <vt:lpstr>The Representation of the People (Absent Voting at Local Government Elections) (Scotland) Amendment Regulations 2016  (SSI 2016/8)</vt:lpstr>
      <vt:lpstr>The Representation of the People (Variation of Limit of Candidates’ Local Government Election Expenses) (Scotland) Order 2016 (SSI 2016/263)</vt:lpstr>
      <vt:lpstr>The Representation of the People (Absent Voting at Local Government Elections) (Scotland) Amendment (No. 2) Regulations 2016 (SSI 2016/264)</vt:lpstr>
      <vt:lpstr>The Representation of the People (Postal Voting for Local Government Elections) (Scotland) Amendment Regulations 2016 (SSI 2016/353)</vt:lpstr>
      <vt:lpstr>Scottish Local Government Elections Amendment (No. 2) Order 2016 (SSI 2016/354)</vt:lpstr>
    </vt:vector>
  </TitlesOfParts>
  <Company>City of Edinburgh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Roddy Angus Legislation</dc:title>
  <dc:creator>Chris Highcock</dc:creator>
  <cp:lastModifiedBy>Roddy Angus</cp:lastModifiedBy>
  <cp:revision>148</cp:revision>
  <cp:lastPrinted>2016-12-19T14:31:37Z</cp:lastPrinted>
  <dcterms:created xsi:type="dcterms:W3CDTF">2014-11-18T09:46:26Z</dcterms:created>
  <dcterms:modified xsi:type="dcterms:W3CDTF">2016-12-19T14:36:21Z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0x010100DBF22B2F9E624BBA857B72BB0A0E43030047A170BF56D84028BBD1AE15D54364B9007364DFDBE94BE54599771DBE1E767953</vt:lpwstr>
  </property>
  <property fmtid="{D5CDD505-2E9C-101B-9397-08002B2CF9AE}" pid="3" name="_dlc_DocIdItemGuid">
    <vt:lpwstr>1d241063-fd43-4b79-bdae-92ae0d1c9b47</vt:lpwstr>
  </property>
  <property fmtid="{D5CDD505-2E9C-101B-9397-08002B2CF9AE}" pid="4" name="Financial_x0020_year">
    <vt:lpwstr/>
  </property>
  <property fmtid="{D5CDD505-2E9C-101B-9397-08002B2CF9AE}" pid="5" name="Audience1">
    <vt:lpwstr>1;#All staff|1a1e0e6e-8d96-4235-ac5f-9f1dcc3600b0</vt:lpwstr>
  </property>
  <property fmtid="{D5CDD505-2E9C-101B-9397-08002B2CF9AE}" pid="6" name="Countries">
    <vt:lpwstr>47;#Scotland|7896b347-8f24-42d4-9779-392f273074b5</vt:lpwstr>
  </property>
  <property fmtid="{D5CDD505-2E9C-101B-9397-08002B2CF9AE}" pid="7" name="Order">
    <vt:r8>205800</vt:r8>
  </property>
  <property fmtid="{D5CDD505-2E9C-101B-9397-08002B2CF9AE}" pid="8" name="TaxKeyword">
    <vt:lpwstr/>
  </property>
  <property fmtid="{D5CDD505-2E9C-101B-9397-08002B2CF9AE}" pid="9" name="ECSubject">
    <vt:lpwstr>66;#Local government elections|5a21ae26-924a-4744-a4dc-0e03c1213209</vt:lpwstr>
  </property>
  <property fmtid="{D5CDD505-2E9C-101B-9397-08002B2CF9AE}" pid="10" name="Calendar_x0020_Year">
    <vt:lpwstr>2471;#2017|e743382d-a956-4c3d-b21e-8f088efd99a3</vt:lpwstr>
  </property>
  <property fmtid="{D5CDD505-2E9C-101B-9397-08002B2CF9AE}" pid="11" name="GPMS marking">
    <vt:lpwstr>801;#Official|77462fb2-11a1-4cd5-8628-4e6081b9477e</vt:lpwstr>
  </property>
  <property fmtid="{D5CDD505-2E9C-101B-9397-08002B2CF9AE}" pid="12" name="GPMS_x0020_marking">
    <vt:lpwstr>801;#Official|77462fb2-11a1-4cd5-8628-4e6081b9477e</vt:lpwstr>
  </property>
  <property fmtid="{D5CDD505-2E9C-101B-9397-08002B2CF9AE}" pid="13" name="TaxKeywordTaxHTField">
    <vt:lpwstr/>
  </property>
  <property fmtid="{D5CDD505-2E9C-101B-9397-08002B2CF9AE}" pid="14" name="Calendar Year">
    <vt:lpwstr>2471</vt:lpwstr>
  </property>
  <property fmtid="{D5CDD505-2E9C-101B-9397-08002B2CF9AE}" pid="15" name="Financial year">
    <vt:lpwstr/>
  </property>
</Properties>
</file>