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1" r:id="rId2"/>
    <p:sldId id="317" r:id="rId3"/>
    <p:sldId id="318" r:id="rId4"/>
    <p:sldId id="319" r:id="rId5"/>
    <p:sldId id="320" r:id="rId6"/>
    <p:sldId id="32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64" autoAdjust="0"/>
  </p:normalViewPr>
  <p:slideViewPr>
    <p:cSldViewPr>
      <p:cViewPr>
        <p:scale>
          <a:sx n="60" d="100"/>
          <a:sy n="60" d="100"/>
        </p:scale>
        <p:origin x="-2040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66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17" Type="http://schemas.openxmlformats.org/officeDocument/2006/relationships/customXml" Target="../customXml/item5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4E174-1FB5-48B5-B8DD-A76568989C61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2ED55-D200-466A-818A-8140908D75C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1225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594311-C0A3-4045-AFB6-E766306B7648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0"/>
            <a:ext cx="1619672" cy="980728"/>
          </a:xfrm>
          <a:prstGeom prst="rect">
            <a:avLst/>
          </a:prstGeom>
          <a:noFill/>
        </p:spPr>
      </p:pic>
      <p:pic>
        <p:nvPicPr>
          <p:cNvPr id="11" name="Picture 10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3608" cy="90872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0"/>
            <a:ext cx="1691680" cy="1052736"/>
          </a:xfrm>
          <a:prstGeom prst="rect">
            <a:avLst/>
          </a:prstGeom>
          <a:noFill/>
        </p:spPr>
      </p:pic>
      <p:pic>
        <p:nvPicPr>
          <p:cNvPr id="11" name="Picture 10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3608" cy="90872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467544" y="1628800"/>
            <a:ext cx="8424936" cy="1470025"/>
          </a:xfrm>
        </p:spPr>
        <p:txBody>
          <a:bodyPr>
            <a:no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sv-FI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Directions from the Convener of the EMB </a:t>
            </a:r>
            <a:endParaRPr lang="en-GB" altLang="en-US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3501008"/>
            <a:ext cx="6400800" cy="1872208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en-GB" dirty="0" smtClean="0"/>
          </a:p>
          <a:p>
            <a:r>
              <a:rPr lang="en-GB" sz="5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 Highcock </a:t>
            </a:r>
          </a:p>
          <a:p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Secretary to the EMB</a:t>
            </a:r>
          </a:p>
          <a:p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Depute Returning Officer  City of Edinburgh Council 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752528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Local Electoral Administration (Scotland) Act 2011 gave </a:t>
            </a:r>
          </a:p>
          <a:p>
            <a:pPr lvl="1"/>
            <a:r>
              <a:rPr lang="en-GB" dirty="0" smtClean="0"/>
              <a:t>The Board “the general function of </a:t>
            </a:r>
            <a:r>
              <a:rPr lang="en-GB" b="1" dirty="0" smtClean="0"/>
              <a:t>co-ordinating </a:t>
            </a:r>
            <a:r>
              <a:rPr lang="en-GB" dirty="0" smtClean="0"/>
              <a:t>the administration of Local Government elections in Scotland</a:t>
            </a:r>
          </a:p>
          <a:p>
            <a:pPr lvl="1"/>
            <a:r>
              <a:rPr lang="en-GB" dirty="0" smtClean="0"/>
              <a:t>The Convener power to make directions to </a:t>
            </a:r>
            <a:r>
              <a:rPr lang="en-GB" dirty="0" err="1" smtClean="0"/>
              <a:t>ROs</a:t>
            </a:r>
            <a:r>
              <a:rPr lang="en-GB" dirty="0" smtClean="0"/>
              <a:t> and EROs</a:t>
            </a:r>
          </a:p>
          <a:p>
            <a:r>
              <a:rPr lang="en-GB" dirty="0" smtClean="0"/>
              <a:t>Overall Objective – Confidence in the Results</a:t>
            </a:r>
          </a:p>
          <a:p>
            <a:pPr lvl="1"/>
            <a:r>
              <a:rPr lang="en-GB" dirty="0" smtClean="0"/>
              <a:t>Consistency in voter experience</a:t>
            </a:r>
          </a:p>
          <a:p>
            <a:pPr lvl="1"/>
            <a:r>
              <a:rPr lang="en-GB" dirty="0" smtClean="0"/>
              <a:t>Resilience in Planning</a:t>
            </a:r>
          </a:p>
          <a:p>
            <a:r>
              <a:rPr lang="en-GB" dirty="0" smtClean="0"/>
              <a:t>Same framework as in recent years</a:t>
            </a:r>
          </a:p>
          <a:p>
            <a:pPr lvl="1"/>
            <a:r>
              <a:rPr lang="en-GB" dirty="0" smtClean="0"/>
              <a:t>Template adopted by CCO for EU Referendum</a:t>
            </a:r>
          </a:p>
          <a:p>
            <a:endParaRPr lang="en-GB" dirty="0" smtClean="0"/>
          </a:p>
          <a:p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 of the Directions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9654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EMB </a:t>
            </a:r>
            <a:r>
              <a:rPr lang="en-GB" dirty="0" smtClean="0"/>
              <a:t>has </a:t>
            </a:r>
            <a:r>
              <a:rPr lang="en-GB" dirty="0" smtClean="0"/>
              <a:t>an overall responsibility for these elections</a:t>
            </a:r>
          </a:p>
          <a:p>
            <a:r>
              <a:rPr lang="en-GB" dirty="0" smtClean="0"/>
              <a:t>Directions give </a:t>
            </a:r>
            <a:r>
              <a:rPr lang="en-GB" dirty="0" smtClean="0"/>
              <a:t>the Convener an assurance </a:t>
            </a:r>
            <a:r>
              <a:rPr lang="en-GB" dirty="0" smtClean="0"/>
              <a:t>of</a:t>
            </a:r>
          </a:p>
          <a:p>
            <a:pPr lvl="1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Consistency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smtClean="0"/>
              <a:t>in the voter facing elements</a:t>
            </a:r>
          </a:p>
          <a:p>
            <a:pPr lvl="1"/>
            <a:r>
              <a:rPr lang="en-GB" dirty="0" smtClean="0"/>
              <a:t>Adequate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contingency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smtClean="0"/>
              <a:t>planning and resilience</a:t>
            </a:r>
          </a:p>
          <a:p>
            <a:r>
              <a:rPr lang="en-GB" dirty="0" smtClean="0"/>
              <a:t>The “usual ones”</a:t>
            </a:r>
          </a:p>
          <a:p>
            <a:pPr lvl="1"/>
            <a:r>
              <a:rPr lang="en-GB" dirty="0" smtClean="0"/>
              <a:t>Ballot Paper Colour</a:t>
            </a:r>
          </a:p>
          <a:p>
            <a:pPr lvl="1"/>
            <a:r>
              <a:rPr lang="en-GB" dirty="0" smtClean="0"/>
              <a:t>Official Mark</a:t>
            </a:r>
          </a:p>
          <a:p>
            <a:pPr lvl="1"/>
            <a:r>
              <a:rPr lang="en-GB" dirty="0" smtClean="0"/>
              <a:t>Key dates for Notice of Election, poll card dispatch and postal pack dispatch </a:t>
            </a:r>
          </a:p>
          <a:p>
            <a:pPr lvl="1"/>
            <a:r>
              <a:rPr lang="en-GB" dirty="0" smtClean="0"/>
              <a:t>Count Timing (start between 8:00am and </a:t>
            </a:r>
            <a:r>
              <a:rPr lang="en-GB" dirty="0" smtClean="0"/>
              <a:t>9:30am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Royal Mail Sweep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29600" cy="1143000"/>
          </a:xfrm>
        </p:spPr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Directions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new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Performance Management Framework (PMF)</a:t>
            </a:r>
          </a:p>
          <a:p>
            <a:pPr lvl="1"/>
            <a:r>
              <a:rPr lang="en-GB" dirty="0" smtClean="0"/>
              <a:t>Combined with RO monitoring from Electoral Commission</a:t>
            </a:r>
          </a:p>
          <a:p>
            <a:r>
              <a:rPr lang="en-GB" dirty="0" smtClean="0"/>
              <a:t>Schedule/ Timeline for print products </a:t>
            </a:r>
          </a:p>
          <a:p>
            <a:pPr lvl="1"/>
            <a:r>
              <a:rPr lang="en-GB" dirty="0" smtClean="0"/>
              <a:t>Deadlines, determination, data upload, proofing, dispatch</a:t>
            </a:r>
          </a:p>
          <a:p>
            <a:r>
              <a:rPr lang="en-GB" dirty="0" smtClean="0"/>
              <a:t>Results collation</a:t>
            </a:r>
          </a:p>
          <a:p>
            <a:pPr lvl="1"/>
            <a:r>
              <a:rPr lang="en-GB" dirty="0" smtClean="0"/>
              <a:t>Data collection</a:t>
            </a:r>
          </a:p>
          <a:p>
            <a:pPr lvl="1"/>
            <a:r>
              <a:rPr lang="en-GB" dirty="0" smtClean="0"/>
              <a:t>More detail later today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Directions 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Issued on 7 November 2016</a:t>
            </a:r>
          </a:p>
          <a:p>
            <a:r>
              <a:rPr lang="en-GB" dirty="0" smtClean="0"/>
              <a:t>Timeline issued 19 December 2016</a:t>
            </a:r>
          </a:p>
          <a:p>
            <a:pPr lvl="1"/>
            <a:r>
              <a:rPr lang="en-GB" dirty="0" smtClean="0"/>
              <a:t>Both on EMB website</a:t>
            </a:r>
          </a:p>
          <a:p>
            <a:r>
              <a:rPr lang="en-GB" dirty="0" smtClean="0"/>
              <a:t>Exception Procedure</a:t>
            </a:r>
          </a:p>
          <a:p>
            <a:pPr lvl="1"/>
            <a:r>
              <a:rPr lang="en-GB" dirty="0" smtClean="0"/>
              <a:t>Directions have force of law</a:t>
            </a:r>
          </a:p>
          <a:p>
            <a:pPr lvl="1"/>
            <a:r>
              <a:rPr lang="en-GB" dirty="0" smtClean="0"/>
              <a:t>If a direction can’t be met </a:t>
            </a:r>
            <a:r>
              <a:rPr lang="en-GB" dirty="0" smtClean="0"/>
              <a:t>you must contact </a:t>
            </a:r>
            <a:r>
              <a:rPr lang="en-GB" dirty="0" smtClean="0"/>
              <a:t>EMB to </a:t>
            </a:r>
            <a:r>
              <a:rPr lang="en-GB" dirty="0" smtClean="0"/>
              <a:t>explain – in writing - how </a:t>
            </a:r>
            <a:r>
              <a:rPr lang="en-GB" dirty="0" smtClean="0"/>
              <a:t>your alternative approach will provide appropriate consistency and contingency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211144" cy="1143000"/>
          </a:xfrm>
        </p:spPr>
        <p:txBody>
          <a:bodyPr>
            <a:normAutofit/>
          </a:bodyPr>
          <a:lstStyle/>
          <a:p>
            <a:pPr algn="l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directed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“expected”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68052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Supply of verification </a:t>
            </a:r>
            <a:r>
              <a:rPr lang="en-GB" dirty="0" smtClean="0"/>
              <a:t>reports (</a:t>
            </a:r>
            <a:r>
              <a:rPr lang="en-GB" dirty="0" smtClean="0"/>
              <a:t>statutory </a:t>
            </a:r>
            <a:r>
              <a:rPr lang="en-GB" dirty="0" smtClean="0"/>
              <a:t>requirement)</a:t>
            </a:r>
            <a:endParaRPr lang="en-GB" dirty="0" smtClean="0"/>
          </a:p>
          <a:p>
            <a:r>
              <a:rPr lang="en-GB" dirty="0" smtClean="0"/>
              <a:t>Full verification – unused, </a:t>
            </a:r>
            <a:r>
              <a:rPr lang="en-GB" dirty="0" smtClean="0"/>
              <a:t>spoiled  (</a:t>
            </a:r>
            <a:r>
              <a:rPr lang="en-GB" dirty="0" smtClean="0"/>
              <a:t>statutory </a:t>
            </a:r>
            <a:r>
              <a:rPr lang="en-GB" dirty="0" smtClean="0"/>
              <a:t>requirements)</a:t>
            </a:r>
            <a:endParaRPr lang="en-GB" dirty="0" smtClean="0"/>
          </a:p>
          <a:p>
            <a:r>
              <a:rPr lang="en-GB" dirty="0" smtClean="0"/>
              <a:t>Preparation of papers for scanning</a:t>
            </a:r>
          </a:p>
          <a:p>
            <a:pPr lvl="1"/>
            <a:r>
              <a:rPr lang="en-GB" dirty="0" smtClean="0"/>
              <a:t>Plan </a:t>
            </a:r>
            <a:r>
              <a:rPr lang="en-GB" dirty="0" smtClean="0"/>
              <a:t>carefully how </a:t>
            </a:r>
            <a:r>
              <a:rPr lang="en-GB" dirty="0" smtClean="0"/>
              <a:t>many people you will need</a:t>
            </a:r>
          </a:p>
          <a:p>
            <a:r>
              <a:rPr lang="en-GB" dirty="0" smtClean="0"/>
              <a:t>Proofing to </a:t>
            </a:r>
            <a:r>
              <a:rPr lang="en-GB" dirty="0" smtClean="0"/>
              <a:t>deadlines</a:t>
            </a:r>
          </a:p>
          <a:p>
            <a:pPr lvl="1"/>
            <a:r>
              <a:rPr lang="en-GB" dirty="0" smtClean="0"/>
              <a:t>Schedule has been circulated</a:t>
            </a:r>
            <a:endParaRPr lang="en-GB" dirty="0" smtClean="0"/>
          </a:p>
          <a:p>
            <a:r>
              <a:rPr lang="en-GB" dirty="0" smtClean="0"/>
              <a:t>Sufficient ballot boxes</a:t>
            </a:r>
          </a:p>
          <a:p>
            <a:r>
              <a:rPr lang="en-GB" dirty="0" smtClean="0"/>
              <a:t>Enough polling stations to avoid queues</a:t>
            </a:r>
          </a:p>
          <a:p>
            <a:r>
              <a:rPr lang="en-GB" dirty="0" smtClean="0"/>
              <a:t>Adequate papers to provide </a:t>
            </a:r>
            <a:r>
              <a:rPr lang="en-GB" dirty="0" smtClean="0"/>
              <a:t>sufficient contingency </a:t>
            </a:r>
            <a:r>
              <a:rPr lang="en-GB" dirty="0" smtClean="0"/>
              <a:t>– 100% of electorate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Word Document" ma:contentTypeID="0x010100DBF22B2F9E624BBA857B72BB0A0E43030047A170BF56D84028BBD1AE15D54364B9007364DFDBE94BE54599771DBE1E767953" ma:contentTypeVersion="628" ma:contentTypeDescription="Word Document Content Type" ma:contentTypeScope="" ma:versionID="fb8d67269a1e833168f4cad9d529ad9e">
  <xsd:schema xmlns:xsd="http://www.w3.org/2001/XMLSchema" xmlns:xs="http://www.w3.org/2001/XMLSchema" xmlns:p="http://schemas.microsoft.com/office/2006/metadata/properties" xmlns:ns2="baee7444-1920-4882-a7e4-354e0bb124a7" xmlns:ns3="bc90169a-923b-41ac-982e-76cb1e36c5ab" xmlns:ns4="9c5b7532-e3ca-476b-a7af-f7cb57a9bce5" xmlns:ns5="e67714ae-5cca-4d80-a049-b4b1f0ec46d0" xmlns:ns6="59f2ac4d-bc1b-4a76-93f7-e962465fc57b" targetNamespace="http://schemas.microsoft.com/office/2006/metadata/properties" ma:root="true" ma:fieldsID="e370bb679c441f25ac2a30ee70b1e576" ns2:_="" ns3:_="" ns4:_="" ns5:_="" ns6:_="">
    <xsd:import namespace="baee7444-1920-4882-a7e4-354e0bb124a7"/>
    <xsd:import namespace="bc90169a-923b-41ac-982e-76cb1e36c5ab"/>
    <xsd:import namespace="9c5b7532-e3ca-476b-a7af-f7cb57a9bce5"/>
    <xsd:import namespace="e67714ae-5cca-4d80-a049-b4b1f0ec46d0"/>
    <xsd:import namespace="59f2ac4d-bc1b-4a76-93f7-e962465fc57b"/>
    <xsd:element name="properties">
      <xsd:complexType>
        <xsd:sequence>
          <xsd:element name="documentManagement">
            <xsd:complexType>
              <xsd:all>
                <xsd:element ref="ns3:Owner" minOccurs="0"/>
                <xsd:element ref="ns4:Retention"/>
                <xsd:element ref="ns4:ArticleName" minOccurs="0"/>
                <xsd:element ref="ns5:TaxCatchAllLabel" minOccurs="0"/>
                <xsd:element ref="ns2:k8d136f7c151492e9a8c9a3ff7eb0306" minOccurs="0"/>
                <xsd:element ref="ns2:b9ca678d06974d1b9a589aa70f41520a" minOccurs="0"/>
                <xsd:element ref="ns2:o4f6c70134b64a99b8a9c18b6cabc6d3" minOccurs="0"/>
                <xsd:element ref="ns2:j4f12893337a4eac9e2d2c696f543b80" minOccurs="0"/>
                <xsd:element ref="ns2:b78556a5ab004a83993a9660bce6152c" minOccurs="0"/>
                <xsd:element ref="ns5:TaxCatchAll" minOccurs="0"/>
                <xsd:element ref="ns2:j5093c87c62f4e2ea96105d295eed61a" minOccurs="0"/>
                <xsd:element ref="ns6:_dlc_DocId" minOccurs="0"/>
                <xsd:element ref="ns6:_dlc_DocIdUrl" minOccurs="0"/>
                <xsd:element ref="ns6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e7444-1920-4882-a7e4-354e0bb124a7" elementFormDefault="qualified">
    <xsd:import namespace="http://schemas.microsoft.com/office/2006/documentManagement/types"/>
    <xsd:import namespace="http://schemas.microsoft.com/office/infopath/2007/PartnerControls"/>
    <xsd:element name="k8d136f7c151492e9a8c9a3ff7eb0306" ma:index="13" ma:taxonomy="true" ma:internalName="k8d136f7c151492e9a8c9a3ff7eb0306" ma:taxonomyFieldName="ECSubject" ma:displayName="ECSubject" ma:default="" ma:fieldId="{48d136f7-c151-492e-9a8c-9a3ff7eb0306}" ma:taxonomyMulti="true" ma:sspId="3670c079-8b9c-4824-ae40-3b9cff66bbfa" ma:termSetId="0d5ca8a1-c45c-44af-a3cd-d024f1ba8d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ca678d06974d1b9a589aa70f41520a" ma:index="15" ma:taxonomy="true" ma:internalName="b9ca678d06974d1b9a589aa70f41520a" ma:taxonomyFieldName="Countries" ma:displayName="Country" ma:default="2;#UK wide|6834a7d2-fb91-47b3-99a3-3181df52306f" ma:fieldId="{b9ca678d-0697-4d1b-9a58-9aa70f41520a}" ma:taxonomyMulti="true" ma:sspId="3670c079-8b9c-4824-ae40-3b9cff66bbfa" ma:termSetId="84dafbee-6db0-42d8-9610-c7f28f591f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f6c70134b64a99b8a9c18b6cabc6d3" ma:index="17" nillable="true" ma:taxonomy="true" ma:internalName="o4f6c70134b64a99b8a9c18b6cabc6d3" ma:taxonomyFieldName="Calendar_x0020_Year" ma:displayName="Calendar Year" ma:default="" ma:fieldId="{84f6c701-34b6-4a99-b8a9-c18b6cabc6d3}" ma:sspId="3670c079-8b9c-4824-ae40-3b9cff66bbfa" ma:termSetId="edba5c96-86f2-4f08-a5c2-e39c740b56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4f12893337a4eac9e2d2c696f543b80" ma:index="19" nillable="true" ma:taxonomy="true" ma:internalName="j4f12893337a4eac9e2d2c696f543b80" ma:taxonomyFieldName="Financial_x0020_year" ma:displayName="Financial year" ma:default="" ma:fieldId="{34f12893-337a-4eac-9e2d-2c696f543b80}" ma:sspId="3670c079-8b9c-4824-ae40-3b9cff66bbfa" ma:termSetId="e63f34e3-1607-4f97-aade-c4ace54ed86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78556a5ab004a83993a9660bce6152c" ma:index="21" nillable="true" ma:taxonomy="true" ma:internalName="b78556a5ab004a83993a9660bce6152c" ma:taxonomyFieldName="Audience1" ma:displayName="Audience" ma:default="1;#All staff|1a1e0e6e-8d96-4235-ac5f-9f1dcc3600b0" ma:fieldId="{b78556a5-ab00-4a83-993a-9660bce6152c}" ma:taxonomyMulti="true" ma:sspId="3670c079-8b9c-4824-ae40-3b9cff66bbfa" ma:termSetId="12a82b95-0313-4ef6-8f09-a1fc7e7a52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5093c87c62f4e2ea96105d295eed61a" ma:index="23" ma:taxonomy="true" ma:internalName="j5093c87c62f4e2ea96105d295eed61a" ma:taxonomyFieldName="GPMS_x0020_marking" ma:displayName="GPMS marking" ma:default="801;#Official|77462fb2-11a1-4cd5-8628-4e6081b9477e" ma:fieldId="{35093c87-c62f-4e2e-a961-05d295eed61a}" ma:sspId="3670c079-8b9c-4824-ae40-3b9cff66bbfa" ma:termSetId="1f343abd-db6c-4475-a574-cc7b5b5bdee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0169a-923b-41ac-982e-76cb1e36c5ab" elementFormDefault="qualified">
    <xsd:import namespace="http://schemas.microsoft.com/office/2006/documentManagement/types"/>
    <xsd:import namespace="http://schemas.microsoft.com/office/infopath/2007/PartnerControls"/>
    <xsd:element name="Owner" ma:index="3" nillable="true" ma:displayName="Owner" ma:list="UserInfo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b7532-e3ca-476b-a7af-f7cb57a9bce5" elementFormDefault="qualified">
    <xsd:import namespace="http://schemas.microsoft.com/office/2006/documentManagement/types"/>
    <xsd:import namespace="http://schemas.microsoft.com/office/infopath/2007/PartnerControls"/>
    <xsd:element name="Retention" ma:index="4" ma:displayName="Retention" ma:default="7 years" ma:internalName="Retention">
      <xsd:simpleType>
        <xsd:restriction base="dms:Choice">
          <xsd:enumeration value="6 months"/>
          <xsd:enumeration value="1 year"/>
          <xsd:enumeration value="3 years"/>
          <xsd:enumeration value="7 years"/>
          <xsd:enumeration value="12 years"/>
          <xsd:enumeration value="100 years"/>
        </xsd:restriction>
      </xsd:simpleType>
    </xsd:element>
    <xsd:element name="ArticleName" ma:index="10" nillable="true" ma:displayName="Name" ma:hidden="true" ma:internalName="ArticleName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714ae-5cca-4d80-a049-b4b1f0ec46d0" elementFormDefault="qualified">
    <xsd:import namespace="http://schemas.microsoft.com/office/2006/documentManagement/types"/>
    <xsd:import namespace="http://schemas.microsoft.com/office/infopath/2007/PartnerControls"/>
    <xsd:element name="TaxCatchAllLabel" ma:index="11" nillable="true" ma:displayName="Taxonomy Catch All Column1" ma:description="" ma:hidden="true" ma:list="{52721013-1a77-43df-ac95-984a83b59650}" ma:internalName="TaxCatchAllLabel" ma:readOnly="true" ma:showField="CatchAllDataLabel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description="" ma:hidden="true" ma:list="{52721013-1a77-43df-ac95-984a83b59650}" ma:internalName="TaxCatchAll" ma:showField="CatchAllData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f2ac4d-bc1b-4a76-93f7-e962465fc57b" elementFormDefault="qualified">
    <xsd:import namespace="http://schemas.microsoft.com/office/2006/documentManagement/types"/>
    <xsd:import namespace="http://schemas.microsoft.com/office/infopath/2007/PartnerControls"/>
    <xsd:element name="_dlc_DocId" ma:index="25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3670c079-8b9c-4824-ae40-3b9cff66bbfa" ContentTypeId="0x010100DBF22B2F9E624BBA857B72BB0A0E43030047A170BF56D84028BBD1AE15D54364B9" PreviousValue="false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9ca678d06974d1b9a589aa70f41520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Scotland</TermName>
          <TermId xmlns="http://schemas.microsoft.com/office/infopath/2007/PartnerControls">7896b347-8f24-42d4-9779-392f273074b5</TermId>
        </TermInfo>
      </Terms>
    </b9ca678d06974d1b9a589aa70f41520a>
    <Owner xmlns="bc90169a-923b-41ac-982e-76cb1e36c5ab">
      <UserInfo>
        <DisplayName/>
        <AccountId xsi:nil="true"/>
        <AccountType/>
      </UserInfo>
    </Owner>
    <o4f6c70134b64a99b8a9c18b6cabc6d3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2017</TermName>
          <TermId xmlns="http://schemas.microsoft.com/office/infopath/2007/PartnerControls">e743382d-a956-4c3d-b21e-8f088efd99a3</TermId>
        </TermInfo>
      </Terms>
    </o4f6c70134b64a99b8a9c18b6cabc6d3>
    <ArticleName xmlns="9c5b7532-e3ca-476b-a7af-f7cb57a9bce5" xsi:nil="true"/>
    <j4f12893337a4eac9e2d2c696f543b80 xmlns="baee7444-1920-4882-a7e4-354e0bb124a7">
      <Terms xmlns="http://schemas.microsoft.com/office/infopath/2007/PartnerControls"/>
    </j4f12893337a4eac9e2d2c696f543b80>
    <TaxCatchAll xmlns="e67714ae-5cca-4d80-a049-b4b1f0ec46d0">
      <Value>801</Value>
      <Value>2471</Value>
      <Value>47</Value>
      <Value>1</Value>
      <Value>66</Value>
    </TaxCatchAll>
    <j5093c87c62f4e2ea96105d295eed61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77462fb2-11a1-4cd5-8628-4e6081b9477e</TermId>
        </TermInfo>
      </Terms>
    </j5093c87c62f4e2ea96105d295eed61a>
    <Retention xmlns="9c5b7532-e3ca-476b-a7af-f7cb57a9bce5">7 years</Retention>
    <k8d136f7c151492e9a8c9a3ff7eb0306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 government elections</TermName>
          <TermId xmlns="http://schemas.microsoft.com/office/infopath/2007/PartnerControls">5a21ae26-924a-4744-a4dc-0e03c1213209</TermId>
        </TermInfo>
      </Terms>
    </k8d136f7c151492e9a8c9a3ff7eb0306>
    <b78556a5ab004a83993a9660bce6152c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 staff</TermName>
          <TermId xmlns="http://schemas.microsoft.com/office/infopath/2007/PartnerControls">1a1e0e6e-8d96-4235-ac5f-9f1dcc3600b0</TermId>
        </TermInfo>
      </Terms>
    </b78556a5ab004a83993a9660bce6152c>
    <_dlc_DocId xmlns="59f2ac4d-bc1b-4a76-93f7-e962465fc57b">FNCT-146-2080</_dlc_DocId>
    <_dlc_DocIdUrl xmlns="59f2ac4d-bc1b-4a76-93f7-e962465fc57b">
      <Url>http://skynet/dm/Functions/ta/_layouts/DocIdRedir.aspx?ID=FNCT-146-2080</Url>
      <Description>FNCT-146-2080</Description>
    </_dlc_DocIdUrl>
  </documentManagement>
</p:properties>
</file>

<file path=customXml/itemProps1.xml><?xml version="1.0" encoding="utf-8"?>
<ds:datastoreItem xmlns:ds="http://schemas.openxmlformats.org/officeDocument/2006/customXml" ds:itemID="{FC9256A0-2869-4BAA-A19B-8BD91F5A4A0F}"/>
</file>

<file path=customXml/itemProps2.xml><?xml version="1.0" encoding="utf-8"?>
<ds:datastoreItem xmlns:ds="http://schemas.openxmlformats.org/officeDocument/2006/customXml" ds:itemID="{C3ABEBCE-AF89-4D6D-BC15-2B736B07FD45}"/>
</file>

<file path=customXml/itemProps3.xml><?xml version="1.0" encoding="utf-8"?>
<ds:datastoreItem xmlns:ds="http://schemas.openxmlformats.org/officeDocument/2006/customXml" ds:itemID="{1C29611D-825D-4C14-BB62-33CBDCD403ED}"/>
</file>

<file path=customXml/itemProps4.xml><?xml version="1.0" encoding="utf-8"?>
<ds:datastoreItem xmlns:ds="http://schemas.openxmlformats.org/officeDocument/2006/customXml" ds:itemID="{1561F24A-9DE2-4292-9D3A-71B6BDA9DC63}"/>
</file>

<file path=customXml/itemProps5.xml><?xml version="1.0" encoding="utf-8"?>
<ds:datastoreItem xmlns:ds="http://schemas.openxmlformats.org/officeDocument/2006/customXml" ds:itemID="{0BDA290C-400E-4333-A025-27A218B78CC0}"/>
</file>

<file path=docProps/app.xml><?xml version="1.0" encoding="utf-8"?>
<Properties xmlns="http://schemas.openxmlformats.org/officeDocument/2006/extended-properties" xmlns:vt="http://schemas.openxmlformats.org/officeDocument/2006/docPropsVTypes">
  <TotalTime>2055</TotalTime>
  <Words>296</Words>
  <Application>Microsoft Office PowerPoint</Application>
  <PresentationFormat>On-screen Show (4:3)</PresentationFormat>
  <Paragraphs>53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Directions from the Convener of the EMB </vt:lpstr>
      <vt:lpstr>Background</vt:lpstr>
      <vt:lpstr>Purpose of the Directions</vt:lpstr>
      <vt:lpstr>Directions – new ones</vt:lpstr>
      <vt:lpstr>Directions </vt:lpstr>
      <vt:lpstr>Not directed but “expected”</vt:lpstr>
    </vt:vector>
  </TitlesOfParts>
  <Company>City of Edinburgh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060117directions</dc:title>
  <dc:creator>Chris Highcock</dc:creator>
  <cp:lastModifiedBy>Chris Highcock</cp:lastModifiedBy>
  <cp:revision>160</cp:revision>
  <dcterms:created xsi:type="dcterms:W3CDTF">2014-11-18T09:46:26Z</dcterms:created>
  <dcterms:modified xsi:type="dcterms:W3CDTF">2017-01-06T10:04:15Z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1225301631</vt:i4>
  </property>
  <property fmtid="{D5CDD505-2E9C-101B-9397-08002B2CF9AE}" pid="3" name="_NewReviewCycle">
    <vt:lpwstr/>
  </property>
  <property fmtid="{D5CDD505-2E9C-101B-9397-08002B2CF9AE}" pid="4" name="_EmailSubject">
    <vt:lpwstr>Powerpoint Presentation</vt:lpwstr>
  </property>
  <property fmtid="{D5CDD505-2E9C-101B-9397-08002B2CF9AE}" pid="5" name="_AuthorEmail">
    <vt:lpwstr>Chris.Highcock@edinburgh.gov.uk</vt:lpwstr>
  </property>
  <property fmtid="{D5CDD505-2E9C-101B-9397-08002B2CF9AE}" pid="6" name="_AuthorEmailDisplayName">
    <vt:lpwstr>Chris Highcock</vt:lpwstr>
  </property>
  <property fmtid="{D5CDD505-2E9C-101B-9397-08002B2CF9AE}" pid="7" name="_PreviousAdHocReviewCycleID">
    <vt:i4>-2086659560</vt:i4>
  </property>
  <property fmtid="{D5CDD505-2E9C-101B-9397-08002B2CF9AE}" pid="8" name="ContentTypeId">
    <vt:lpwstr>0x010100DBF22B2F9E624BBA857B72BB0A0E43030047A170BF56D84028BBD1AE15D54364B9007364DFDBE94BE54599771DBE1E767953</vt:lpwstr>
  </property>
  <property fmtid="{D5CDD505-2E9C-101B-9397-08002B2CF9AE}" pid="9" name="_dlc_DocIdItemGuid">
    <vt:lpwstr>e200a773-8930-4d98-aa78-83d2ae7d3b3d</vt:lpwstr>
  </property>
  <property fmtid="{D5CDD505-2E9C-101B-9397-08002B2CF9AE}" pid="10" name="Financial_x0020_year">
    <vt:lpwstr/>
  </property>
  <property fmtid="{D5CDD505-2E9C-101B-9397-08002B2CF9AE}" pid="11" name="Audience1">
    <vt:lpwstr>1;#All staff|1a1e0e6e-8d96-4235-ac5f-9f1dcc3600b0</vt:lpwstr>
  </property>
  <property fmtid="{D5CDD505-2E9C-101B-9397-08002B2CF9AE}" pid="12" name="Countries">
    <vt:lpwstr>47;#Scotland|7896b347-8f24-42d4-9779-392f273074b5</vt:lpwstr>
  </property>
  <property fmtid="{D5CDD505-2E9C-101B-9397-08002B2CF9AE}" pid="13" name="Order">
    <vt:r8>208000</vt:r8>
  </property>
  <property fmtid="{D5CDD505-2E9C-101B-9397-08002B2CF9AE}" pid="14" name="TaxKeyword">
    <vt:lpwstr/>
  </property>
  <property fmtid="{D5CDD505-2E9C-101B-9397-08002B2CF9AE}" pid="15" name="ECSubject">
    <vt:lpwstr>66;#Local government elections|5a21ae26-924a-4744-a4dc-0e03c1213209</vt:lpwstr>
  </property>
  <property fmtid="{D5CDD505-2E9C-101B-9397-08002B2CF9AE}" pid="16" name="Calendar_x0020_Year">
    <vt:lpwstr>2471;#2017|e743382d-a956-4c3d-b21e-8f088efd99a3</vt:lpwstr>
  </property>
  <property fmtid="{D5CDD505-2E9C-101B-9397-08002B2CF9AE}" pid="17" name="GPMS marking">
    <vt:lpwstr>801;#Official|77462fb2-11a1-4cd5-8628-4e6081b9477e</vt:lpwstr>
  </property>
  <property fmtid="{D5CDD505-2E9C-101B-9397-08002B2CF9AE}" pid="18" name="GPMS_x0020_marking">
    <vt:lpwstr>801;#Official|77462fb2-11a1-4cd5-8628-4e6081b9477e</vt:lpwstr>
  </property>
  <property fmtid="{D5CDD505-2E9C-101B-9397-08002B2CF9AE}" pid="19" name="TaxKeywordTaxHTField">
    <vt:lpwstr/>
  </property>
  <property fmtid="{D5CDD505-2E9C-101B-9397-08002B2CF9AE}" pid="20" name="Calendar Year">
    <vt:lpwstr>2471</vt:lpwstr>
  </property>
  <property fmtid="{D5CDD505-2E9C-101B-9397-08002B2CF9AE}" pid="21" name="Financial year">
    <vt:lpwstr/>
  </property>
</Properties>
</file>