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1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64" autoAdjust="0"/>
  </p:normalViewPr>
  <p:slideViewPr>
    <p:cSldViewPr>
      <p:cViewPr>
        <p:scale>
          <a:sx n="60" d="100"/>
          <a:sy n="60" d="100"/>
        </p:scale>
        <p:origin x="-2040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E174-1FB5-48B5-B8DD-A76568989C61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ED55-D200-466A-818A-8140908D75C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51225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594311-C0A3-4045-AFB6-E766306B7648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24328" y="0"/>
            <a:ext cx="1619672" cy="980728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3608" cy="90872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691680" cy="1052736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3608" cy="90872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6988A-1214-4E21-A2C9-DCD3BEEB84DE}" type="datetimeFigureOut">
              <a:rPr lang="en-GB" smtClean="0"/>
              <a:pPr/>
              <a:t>06/01/2017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8424936" cy="1470025"/>
          </a:xfrm>
        </p:spPr>
        <p:txBody>
          <a:bodyPr>
            <a:no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sv-FI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 Processes</a:t>
            </a:r>
            <a:br>
              <a:rPr lang="sv-FI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FI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Managing an STV Count</a:t>
            </a:r>
            <a:br>
              <a:rPr lang="sv-FI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altLang="en-U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3501008"/>
            <a:ext cx="6400800" cy="1872208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en-GB" dirty="0" smtClean="0"/>
          </a:p>
          <a:p>
            <a:r>
              <a:rPr lang="en-GB" sz="5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Stuart Galloway</a:t>
            </a:r>
          </a:p>
          <a:p>
            <a:r>
              <a:rPr lang="en-GB" sz="5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</a:t>
            </a:r>
          </a:p>
          <a:p>
            <a:r>
              <a:rPr lang="en-GB" sz="5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Dundee City Council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 and Declaration Process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3761259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RO can’t do everything</a:t>
            </a:r>
          </a:p>
          <a:p>
            <a:r>
              <a:rPr lang="en-GB" dirty="0" smtClean="0"/>
              <a:t>Delegation to DRO’s</a:t>
            </a:r>
          </a:p>
          <a:p>
            <a:r>
              <a:rPr lang="en-GB" dirty="0" smtClean="0"/>
              <a:t>Pre-Count Check</a:t>
            </a:r>
          </a:p>
          <a:p>
            <a:r>
              <a:rPr lang="en-GB" dirty="0" smtClean="0"/>
              <a:t>Run Count</a:t>
            </a:r>
          </a:p>
          <a:p>
            <a:r>
              <a:rPr lang="en-GB" dirty="0" smtClean="0"/>
              <a:t>Separate area for Candidates/Agents</a:t>
            </a:r>
          </a:p>
          <a:p>
            <a:r>
              <a:rPr lang="en-GB" dirty="0" smtClean="0"/>
              <a:t>Sensitivity in briefing candidates</a:t>
            </a:r>
          </a:p>
          <a:p>
            <a:pPr lvl="1"/>
            <a:r>
              <a:rPr lang="en-GB" dirty="0" smtClean="0"/>
              <a:t>Explain the STV result to them clearly</a:t>
            </a:r>
          </a:p>
          <a:p>
            <a:pPr lvl="1"/>
            <a:r>
              <a:rPr lang="en-GB" dirty="0" smtClean="0"/>
              <a:t>Area to brief them in private</a:t>
            </a:r>
          </a:p>
          <a:p>
            <a:pPr lvl="1"/>
            <a:r>
              <a:rPr lang="en-GB" dirty="0" smtClean="0"/>
              <a:t>Let them understand and digest  the results</a:t>
            </a:r>
          </a:p>
          <a:p>
            <a:r>
              <a:rPr lang="en-GB" dirty="0" smtClean="0"/>
              <a:t>Declaration and Announcement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976442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 Declaration and Count Close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32037"/>
            <a:ext cx="8229600" cy="3473227"/>
          </a:xfrm>
        </p:spPr>
        <p:txBody>
          <a:bodyPr>
            <a:normAutofit/>
          </a:bodyPr>
          <a:lstStyle/>
          <a:p>
            <a:r>
              <a:rPr lang="en-GB" dirty="0" smtClean="0"/>
              <a:t>Production of Reports and Data Export</a:t>
            </a:r>
          </a:p>
          <a:p>
            <a:r>
              <a:rPr lang="en-GB" dirty="0" smtClean="0"/>
              <a:t>Publication on Website</a:t>
            </a:r>
          </a:p>
          <a:p>
            <a:r>
              <a:rPr lang="en-GB" dirty="0" smtClean="0"/>
              <a:t>What is being published and when</a:t>
            </a:r>
          </a:p>
          <a:p>
            <a:r>
              <a:rPr lang="en-GB" dirty="0" smtClean="0"/>
              <a:t>EMB website</a:t>
            </a:r>
          </a:p>
          <a:p>
            <a:pPr lvl="1"/>
            <a:r>
              <a:rPr lang="en-GB" dirty="0" smtClean="0"/>
              <a:t>Data collection of results</a:t>
            </a:r>
          </a:p>
          <a:p>
            <a:r>
              <a:rPr lang="en-GB" dirty="0" smtClean="0"/>
              <a:t>Cleardown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651578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 of Poll 1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en-GB" dirty="0" smtClean="0"/>
              <a:t>Receipt of Boxes etc</a:t>
            </a:r>
          </a:p>
          <a:p>
            <a:r>
              <a:rPr lang="en-GB" dirty="0" smtClean="0"/>
              <a:t>Reconciliation and Storing</a:t>
            </a:r>
          </a:p>
          <a:p>
            <a:r>
              <a:rPr lang="en-GB" dirty="0" smtClean="0"/>
              <a:t>Check of BP Accounts</a:t>
            </a:r>
          </a:p>
          <a:p>
            <a:r>
              <a:rPr lang="en-GB" dirty="0"/>
              <a:t>Identify Potential </a:t>
            </a:r>
            <a:r>
              <a:rPr lang="en-GB" dirty="0" smtClean="0"/>
              <a:t>Errors</a:t>
            </a:r>
          </a:p>
          <a:p>
            <a:r>
              <a:rPr lang="en-GB" dirty="0"/>
              <a:t>Check of Unused and Spoilt </a:t>
            </a:r>
            <a:r>
              <a:rPr lang="en-GB" dirty="0" smtClean="0"/>
              <a:t>BP’s and Partial Completion of Verification Statement</a:t>
            </a:r>
            <a:endParaRPr lang="en-GB" dirty="0"/>
          </a:p>
          <a:p>
            <a:r>
              <a:rPr lang="en-GB" dirty="0" smtClean="0"/>
              <a:t>Batch Trays labelled and in order</a:t>
            </a:r>
          </a:p>
        </p:txBody>
      </p:sp>
    </p:spTree>
    <p:extLst>
      <p:ext uri="{BB962C8B-B14F-4D97-AF65-F5344CB8AC3E}">
        <p14:creationId xmlns="" xmlns:p14="http://schemas.microsoft.com/office/powerpoint/2010/main" val="1428795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 of Poll 2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Final PI Check</a:t>
            </a:r>
          </a:p>
          <a:p>
            <a:pPr lvl="1"/>
            <a:r>
              <a:rPr lang="en-GB" dirty="0" smtClean="0"/>
              <a:t>invite Agents	</a:t>
            </a:r>
          </a:p>
          <a:p>
            <a:r>
              <a:rPr lang="en-GB" dirty="0" smtClean="0"/>
              <a:t>Consider the need to move to Count Venue</a:t>
            </a:r>
          </a:p>
          <a:p>
            <a:r>
              <a:rPr lang="en-GB" dirty="0" smtClean="0"/>
              <a:t>Remember to invite Agents if checking Unused and Spoilt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889067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of the Count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Responsibilities</a:t>
            </a:r>
          </a:p>
          <a:p>
            <a:r>
              <a:rPr lang="en-GB" dirty="0" smtClean="0"/>
              <a:t>Relationships</a:t>
            </a:r>
          </a:p>
          <a:p>
            <a:r>
              <a:rPr lang="en-GB" dirty="0" smtClean="0"/>
              <a:t>Use of Management Screen</a:t>
            </a:r>
          </a:p>
          <a:p>
            <a:r>
              <a:rPr lang="en-GB" dirty="0" smtClean="0"/>
              <a:t>Workflow</a:t>
            </a:r>
          </a:p>
          <a:p>
            <a:r>
              <a:rPr lang="en-GB" dirty="0" smtClean="0"/>
              <a:t>Announcements – Good PA System</a:t>
            </a:r>
            <a:endParaRPr lang="en-GB" dirty="0"/>
          </a:p>
          <a:p>
            <a:r>
              <a:rPr lang="en-GB" dirty="0" smtClean="0"/>
              <a:t>Need for flexible Supervisory Staff who know the entire process</a:t>
            </a:r>
          </a:p>
          <a:p>
            <a:r>
              <a:rPr lang="en-GB" dirty="0" smtClean="0"/>
              <a:t>Reduce Bottlenecks</a:t>
            </a:r>
          </a:p>
          <a:p>
            <a:r>
              <a:rPr lang="en-GB" dirty="0" smtClean="0"/>
              <a:t>RO can’t do everything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732379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Opening of Boxes and Batching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Where?</a:t>
            </a:r>
          </a:p>
          <a:p>
            <a:r>
              <a:rPr lang="en-GB" dirty="0" smtClean="0"/>
              <a:t>Large enough area</a:t>
            </a:r>
          </a:p>
          <a:p>
            <a:r>
              <a:rPr lang="en-GB" dirty="0"/>
              <a:t>Candidates/Agents</a:t>
            </a:r>
          </a:p>
          <a:p>
            <a:r>
              <a:rPr lang="en-GB" dirty="0" smtClean="0"/>
              <a:t>Staff up fully</a:t>
            </a:r>
          </a:p>
          <a:p>
            <a:pPr algn="ctr">
              <a:buNone/>
            </a:pPr>
            <a:r>
              <a:rPr lang="en-GB" sz="3600" b="1" dirty="0" smtClean="0"/>
              <a:t>Plan for 30 BP’s sorted per minute per pair</a:t>
            </a:r>
          </a:p>
          <a:p>
            <a:r>
              <a:rPr lang="en-GB" dirty="0" smtClean="0"/>
              <a:t>Transfer of batches to Registration</a:t>
            </a:r>
          </a:p>
          <a:p>
            <a:r>
              <a:rPr lang="en-GB" dirty="0" smtClean="0"/>
              <a:t>Ward order?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139373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Accuracy when inputting</a:t>
            </a:r>
          </a:p>
          <a:p>
            <a:r>
              <a:rPr lang="en-GB" dirty="0" smtClean="0"/>
              <a:t>Double check</a:t>
            </a:r>
          </a:p>
          <a:p>
            <a:r>
              <a:rPr lang="en-GB" dirty="0" smtClean="0"/>
              <a:t>Batches to “Awaiting Scanning”</a:t>
            </a:r>
          </a:p>
          <a:p>
            <a:r>
              <a:rPr lang="en-GB" dirty="0" smtClean="0"/>
              <a:t>Handover to Marshall</a:t>
            </a:r>
          </a:p>
          <a:p>
            <a:r>
              <a:rPr lang="en-GB" dirty="0" smtClean="0"/>
              <a:t>All Postal Vote batches available for Registration immediately</a:t>
            </a:r>
          </a:p>
          <a:p>
            <a:r>
              <a:rPr lang="en-GB" dirty="0" smtClean="0"/>
              <a:t>Establish the flow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23169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Scanning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Need to keep scanning going</a:t>
            </a:r>
          </a:p>
          <a:p>
            <a:r>
              <a:rPr lang="en-GB" dirty="0" smtClean="0"/>
              <a:t>Scan batches in agreed order</a:t>
            </a:r>
          </a:p>
          <a:p>
            <a:r>
              <a:rPr lang="en-GB" dirty="0" smtClean="0"/>
              <a:t>Transporting to “Scanning Complete”</a:t>
            </a:r>
          </a:p>
          <a:p>
            <a:r>
              <a:rPr lang="en-GB" dirty="0" smtClean="0"/>
              <a:t>Managing re-scans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93895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Verification/Reconciliation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Checking</a:t>
            </a:r>
          </a:p>
          <a:p>
            <a:r>
              <a:rPr lang="en-GB" dirty="0" smtClean="0"/>
              <a:t>Dealing with mismatches</a:t>
            </a:r>
          </a:p>
          <a:p>
            <a:r>
              <a:rPr lang="en-GB" dirty="0" smtClean="0"/>
              <a:t>Tolerances</a:t>
            </a:r>
          </a:p>
          <a:p>
            <a:r>
              <a:rPr lang="en-GB" dirty="0" smtClean="0"/>
              <a:t>Managing re-scans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117032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Adjudication and RO Adjudication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17646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Teams of Two?</a:t>
            </a:r>
          </a:p>
          <a:p>
            <a:r>
              <a:rPr lang="en-GB" dirty="0" smtClean="0"/>
              <a:t>Spare Staff for breaks</a:t>
            </a:r>
          </a:p>
          <a:p>
            <a:r>
              <a:rPr lang="en-GB" dirty="0"/>
              <a:t>Adjudication Rates</a:t>
            </a:r>
          </a:p>
          <a:p>
            <a:r>
              <a:rPr lang="en-GB" dirty="0" smtClean="0"/>
              <a:t>RO Adjudications bottleneck</a:t>
            </a:r>
          </a:p>
          <a:p>
            <a:r>
              <a:rPr lang="en-GB" dirty="0"/>
              <a:t>RO can’t do everything</a:t>
            </a:r>
          </a:p>
          <a:p>
            <a:r>
              <a:rPr lang="en-GB" dirty="0" smtClean="0"/>
              <a:t>DRO’s with full </a:t>
            </a:r>
            <a:r>
              <a:rPr lang="en-GB" dirty="0" smtClean="0"/>
              <a:t>powers</a:t>
            </a:r>
          </a:p>
          <a:p>
            <a:endParaRPr lang="en-GB" dirty="0" smtClean="0"/>
          </a:p>
          <a:p>
            <a:r>
              <a:rPr lang="en-GB" dirty="0" smtClean="0"/>
              <a:t>Manual entries and retrieving papers</a:t>
            </a:r>
            <a:endParaRPr lang="en-GB" dirty="0" smtClean="0"/>
          </a:p>
        </p:txBody>
      </p:sp>
    </p:spTree>
    <p:extLst>
      <p:ext uri="{BB962C8B-B14F-4D97-AF65-F5344CB8AC3E}">
        <p14:creationId xmlns="" xmlns:p14="http://schemas.microsoft.com/office/powerpoint/2010/main" val="1597149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DBF22B2F9E624BBA857B72BB0A0E43030047A170BF56D84028BBD1AE15D54364B9007364DFDBE94BE54599771DBE1E767953" ma:contentTypeVersion="628" ma:contentTypeDescription="Word Document Content Type" ma:contentTypeScope="" ma:versionID="fb8d67269a1e833168f4cad9d529ad9e">
  <xsd:schema xmlns:xsd="http://www.w3.org/2001/XMLSchema" xmlns:xs="http://www.w3.org/2001/XMLSchema" xmlns:p="http://schemas.microsoft.com/office/2006/metadata/properties" xmlns:ns2="baee7444-1920-4882-a7e4-354e0bb124a7" xmlns:ns3="bc90169a-923b-41ac-982e-76cb1e36c5ab" xmlns:ns4="9c5b7532-e3ca-476b-a7af-f7cb57a9bce5" xmlns:ns5="e67714ae-5cca-4d80-a049-b4b1f0ec46d0" xmlns:ns6="59f2ac4d-bc1b-4a76-93f7-e962465fc57b" targetNamespace="http://schemas.microsoft.com/office/2006/metadata/properties" ma:root="true" ma:fieldsID="e370bb679c441f25ac2a30ee70b1e576" ns2:_="" ns3:_="" ns4:_="" ns5:_="" ns6:_="">
    <xsd:import namespace="baee7444-1920-4882-a7e4-354e0bb124a7"/>
    <xsd:import namespace="bc90169a-923b-41ac-982e-76cb1e36c5ab"/>
    <xsd:import namespace="9c5b7532-e3ca-476b-a7af-f7cb57a9bce5"/>
    <xsd:import namespace="e67714ae-5cca-4d80-a049-b4b1f0ec46d0"/>
    <xsd:import namespace="59f2ac4d-bc1b-4a76-93f7-e962465fc57b"/>
    <xsd:element name="properties">
      <xsd:complexType>
        <xsd:sequence>
          <xsd:element name="documentManagement">
            <xsd:complexType>
              <xsd:all>
                <xsd:element ref="ns3:Owner" minOccurs="0"/>
                <xsd:element ref="ns4:Retention"/>
                <xsd:element ref="ns4:ArticleName" minOccurs="0"/>
                <xsd:element ref="ns5:TaxCatchAllLabel" minOccurs="0"/>
                <xsd:element ref="ns2:k8d136f7c151492e9a8c9a3ff7eb0306" minOccurs="0"/>
                <xsd:element ref="ns2:b9ca678d06974d1b9a589aa70f41520a" minOccurs="0"/>
                <xsd:element ref="ns2:o4f6c70134b64a99b8a9c18b6cabc6d3" minOccurs="0"/>
                <xsd:element ref="ns2:j4f12893337a4eac9e2d2c696f543b80" minOccurs="0"/>
                <xsd:element ref="ns2:b78556a5ab004a83993a9660bce6152c" minOccurs="0"/>
                <xsd:element ref="ns5:TaxCatchAll" minOccurs="0"/>
                <xsd:element ref="ns2:j5093c87c62f4e2ea96105d295eed61a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e7444-1920-4882-a7e4-354e0bb124a7" elementFormDefault="qualified">
    <xsd:import namespace="http://schemas.microsoft.com/office/2006/documentManagement/types"/>
    <xsd:import namespace="http://schemas.microsoft.com/office/infopath/2007/PartnerControls"/>
    <xsd:element name="k8d136f7c151492e9a8c9a3ff7eb0306" ma:index="13" ma:taxonomy="true" ma:internalName="k8d136f7c151492e9a8c9a3ff7eb0306" ma:taxonomyFieldName="ECSubject" ma:displayName="ECSubject" ma:default="" ma:fieldId="{48d136f7-c151-492e-9a8c-9a3ff7eb0306}" ma:taxonomyMulti="true" ma:sspId="3670c079-8b9c-4824-ae40-3b9cff66bbfa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15" ma:taxonomy="true" ma:internalName="b9ca678d06974d1b9a589aa70f41520a" ma:taxonomyFieldName="Countries" ma:displayName="Country" ma:default="2;#UK wide|6834a7d2-fb91-47b3-99a3-3181df52306f" ma:fieldId="{b9ca678d-0697-4d1b-9a58-9aa70f41520a}" ma:taxonomyMulti="true" ma:sspId="3670c079-8b9c-4824-ae40-3b9cff66bbfa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17" nillable="true" ma:taxonomy="true" ma:internalName="o4f6c70134b64a99b8a9c18b6cabc6d3" ma:taxonomyFieldName="Calendar_x0020_Year" ma:displayName="Calendar Year" ma:default="" ma:fieldId="{84f6c701-34b6-4a99-b8a9-c18b6cabc6d3}" ma:sspId="3670c079-8b9c-4824-ae40-3b9cff66bbfa" ma:termSetId="edba5c96-86f2-4f08-a5c2-e39c740b56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19" nillable="true" ma:taxonomy="true" ma:internalName="j4f12893337a4eac9e2d2c696f543b80" ma:taxonomyFieldName="Financial_x0020_year" ma:displayName="Financial year" ma:default="" ma:fieldId="{34f12893-337a-4eac-9e2d-2c696f543b80}" ma:sspId="3670c079-8b9c-4824-ae40-3b9cff66bbfa" ma:termSetId="e63f34e3-1607-4f97-aade-c4ace54ed8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78556a5ab004a83993a9660bce6152c" ma:index="21" nillable="true" ma:taxonomy="true" ma:internalName="b78556a5ab004a83993a9660bce6152c" ma:taxonomyFieldName="Audience1" ma:displayName="Audience" ma:default="1;#All staff|1a1e0e6e-8d96-4235-ac5f-9f1dcc3600b0" ma:fieldId="{b78556a5-ab00-4a83-993a-9660bce6152c}" ma:taxonomyMulti="true" ma:sspId="3670c079-8b9c-4824-ae40-3b9cff66bbfa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93c87c62f4e2ea96105d295eed61a" ma:index="23" ma:taxonomy="true" ma:internalName="j5093c87c62f4e2ea96105d295eed61a" ma:taxonomyFieldName="GPMS_x0020_marking" ma:displayName="GPMS marking" ma:default="801;#Official|77462fb2-11a1-4cd5-8628-4e6081b9477e" ma:fieldId="{35093c87-c62f-4e2e-a961-05d295eed61a}" ma:sspId="3670c079-8b9c-4824-ae40-3b9cff66bbfa" ma:termSetId="1f343abd-db6c-4475-a574-cc7b5b5bde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0169a-923b-41ac-982e-76cb1e36c5ab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b7532-e3ca-476b-a7af-f7cb57a9bce5" elementFormDefault="qualified">
    <xsd:import namespace="http://schemas.microsoft.com/office/2006/documentManagement/types"/>
    <xsd:import namespace="http://schemas.microsoft.com/office/infopath/2007/PartnerControls"/>
    <xsd:element name="Retention" ma:index="4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14ae-5cca-4d80-a049-b4b1f0ec46d0" elementFormDefault="qualified">
    <xsd:import namespace="http://schemas.microsoft.com/office/2006/documentManagement/types"/>
    <xsd:import namespace="http://schemas.microsoft.com/office/infopath/2007/PartnerControls"/>
    <xsd:element name="TaxCatchAllLabel" ma:index="11" nillable="true" ma:displayName="Taxonomy Catch All Column1" ma:description="" ma:hidden="true" ma:list="{52721013-1a77-43df-ac95-984a83b59650}" ma:internalName="TaxCatchAllLabel" ma:readOnly="true" ma:showField="CatchAllDataLabel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description="" ma:hidden="true" ma:list="{52721013-1a77-43df-ac95-984a83b59650}" ma:internalName="TaxCatchAll" ma:showField="CatchAllData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2ac4d-bc1b-4a76-93f7-e962465fc57b" elementFormDefault="qualified">
    <xsd:import namespace="http://schemas.microsoft.com/office/2006/documentManagement/types"/>
    <xsd:import namespace="http://schemas.microsoft.com/office/infopath/2007/PartnerControls"/>
    <xsd:element name="_dlc_DocId" ma:index="2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3670c079-8b9c-4824-ae40-3b9cff66bbfa" ContentTypeId="0x010100DBF22B2F9E624BBA857B72BB0A0E43030047A170BF56D84028BBD1AE15D54364B9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Scotland</TermName>
          <TermId xmlns="http://schemas.microsoft.com/office/infopath/2007/PartnerControls">7896b347-8f24-42d4-9779-392f273074b5</TermId>
        </TermInfo>
      </Terms>
    </b9ca678d06974d1b9a589aa70f41520a>
    <Owner xmlns="bc90169a-923b-41ac-982e-76cb1e36c5ab">
      <UserInfo>
        <DisplayName/>
        <AccountId xsi:nil="true"/>
        <AccountType/>
      </UserInfo>
    </Owner>
    <o4f6c70134b64a99b8a9c18b6cabc6d3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</TermName>
          <TermId xmlns="http://schemas.microsoft.com/office/infopath/2007/PartnerControls">e743382d-a956-4c3d-b21e-8f088efd99a3</TermId>
        </TermInfo>
      </Terms>
    </o4f6c70134b64a99b8a9c18b6cabc6d3>
    <ArticleName xmlns="9c5b7532-e3ca-476b-a7af-f7cb57a9bce5" xsi:nil="true"/>
    <j4f12893337a4eac9e2d2c696f543b80 xmlns="baee7444-1920-4882-a7e4-354e0bb124a7">
      <Terms xmlns="http://schemas.microsoft.com/office/infopath/2007/PartnerControls"/>
    </j4f12893337a4eac9e2d2c696f543b80>
    <TaxCatchAll xmlns="e67714ae-5cca-4d80-a049-b4b1f0ec46d0">
      <Value>801</Value>
      <Value>2471</Value>
      <Value>47</Value>
      <Value>1</Value>
      <Value>66</Value>
    </TaxCatchAll>
    <j5093c87c62f4e2ea96105d295eed61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9c5b7532-e3ca-476b-a7af-f7cb57a9bce5">7 years</Retention>
    <k8d136f7c151492e9a8c9a3ff7eb0306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 government elections</TermName>
          <TermId xmlns="http://schemas.microsoft.com/office/infopath/2007/PartnerControls">5a21ae26-924a-4744-a4dc-0e03c1213209</TermId>
        </TermInfo>
      </Terms>
    </k8d136f7c151492e9a8c9a3ff7eb0306>
    <b78556a5ab004a83993a9660bce6152c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59f2ac4d-bc1b-4a76-93f7-e962465fc57b">FNCT-146-2081</_dlc_DocId>
    <_dlc_DocIdUrl xmlns="59f2ac4d-bc1b-4a76-93f7-e962465fc57b">
      <Url>http://skynet/dm/Functions/ta/_layouts/DocIdRedir.aspx?ID=FNCT-146-2081</Url>
      <Description>FNCT-146-2081</Description>
    </_dlc_DocIdUrl>
  </documentManagement>
</p:properties>
</file>

<file path=customXml/itemProps1.xml><?xml version="1.0" encoding="utf-8"?>
<ds:datastoreItem xmlns:ds="http://schemas.openxmlformats.org/officeDocument/2006/customXml" ds:itemID="{BBEC2DEB-7228-4406-BAC6-2DF8FD7C7B1C}"/>
</file>

<file path=customXml/itemProps2.xml><?xml version="1.0" encoding="utf-8"?>
<ds:datastoreItem xmlns:ds="http://schemas.openxmlformats.org/officeDocument/2006/customXml" ds:itemID="{06A4AB37-738E-4753-AAB6-E9F453336960}"/>
</file>

<file path=customXml/itemProps3.xml><?xml version="1.0" encoding="utf-8"?>
<ds:datastoreItem xmlns:ds="http://schemas.openxmlformats.org/officeDocument/2006/customXml" ds:itemID="{D70890B3-77A7-4CCA-89B2-0D0B8F69D46C}"/>
</file>

<file path=customXml/itemProps4.xml><?xml version="1.0" encoding="utf-8"?>
<ds:datastoreItem xmlns:ds="http://schemas.openxmlformats.org/officeDocument/2006/customXml" ds:itemID="{192BDB12-7822-40C3-877C-7F99E4B30F76}"/>
</file>

<file path=customXml/itemProps5.xml><?xml version="1.0" encoding="utf-8"?>
<ds:datastoreItem xmlns:ds="http://schemas.openxmlformats.org/officeDocument/2006/customXml" ds:itemID="{197F4995-16FC-4EDC-BD99-CF892F52ADEF}"/>
</file>

<file path=docProps/app.xml><?xml version="1.0" encoding="utf-8"?>
<Properties xmlns="http://schemas.openxmlformats.org/officeDocument/2006/extended-properties" xmlns:vt="http://schemas.openxmlformats.org/officeDocument/2006/docPropsVTypes">
  <TotalTime>2069</TotalTime>
  <Words>266</Words>
  <Application>Microsoft Office PowerPoint</Application>
  <PresentationFormat>On-screen Show (4:3)</PresentationFormat>
  <Paragraphs>79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Count Processes Managing an STV Count </vt:lpstr>
      <vt:lpstr>Close of Poll 1</vt:lpstr>
      <vt:lpstr>Close of Poll 2</vt:lpstr>
      <vt:lpstr>Management of the Count</vt:lpstr>
      <vt:lpstr>Opening of Boxes and Batching</vt:lpstr>
      <vt:lpstr>Registration </vt:lpstr>
      <vt:lpstr>Scanning</vt:lpstr>
      <vt:lpstr>Verification/Reconciliation</vt:lpstr>
      <vt:lpstr>Adjudication and RO Adjudication</vt:lpstr>
      <vt:lpstr>Count and Declaration Process</vt:lpstr>
      <vt:lpstr>Post Declaration and Count Close</vt:lpstr>
    </vt:vector>
  </TitlesOfParts>
  <Company>City of Edinburgh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060117Count management SG</dc:title>
  <dc:creator>Chris Highcock</dc:creator>
  <cp:lastModifiedBy>Chris Highcock</cp:lastModifiedBy>
  <cp:revision>167</cp:revision>
  <dcterms:created xsi:type="dcterms:W3CDTF">2014-11-18T09:46:26Z</dcterms:created>
  <dcterms:modified xsi:type="dcterms:W3CDTF">2017-01-06T11:54:39Z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-1158472832</vt:i4>
  </property>
  <property fmtid="{D5CDD505-2E9C-101B-9397-08002B2CF9AE}" pid="3" name="_NewReviewCycle">
    <vt:lpwstr/>
  </property>
  <property fmtid="{D5CDD505-2E9C-101B-9397-08002B2CF9AE}" pid="4" name="_EmailSubject">
    <vt:lpwstr>Powerpoint Presentation</vt:lpwstr>
  </property>
  <property fmtid="{D5CDD505-2E9C-101B-9397-08002B2CF9AE}" pid="5" name="_AuthorEmail">
    <vt:lpwstr>Chris.Highcock@edinburgh.gov.uk</vt:lpwstr>
  </property>
  <property fmtid="{D5CDD505-2E9C-101B-9397-08002B2CF9AE}" pid="6" name="_AuthorEmailDisplayName">
    <vt:lpwstr>Chris Highcock</vt:lpwstr>
  </property>
  <property fmtid="{D5CDD505-2E9C-101B-9397-08002B2CF9AE}" pid="7" name="_PreviousAdHocReviewCycleID">
    <vt:i4>-2086659560</vt:i4>
  </property>
  <property fmtid="{D5CDD505-2E9C-101B-9397-08002B2CF9AE}" pid="8" name="ContentTypeId">
    <vt:lpwstr>0x010100DBF22B2F9E624BBA857B72BB0A0E43030047A170BF56D84028BBD1AE15D54364B9007364DFDBE94BE54599771DBE1E767953</vt:lpwstr>
  </property>
  <property fmtid="{D5CDD505-2E9C-101B-9397-08002B2CF9AE}" pid="9" name="_dlc_DocIdItemGuid">
    <vt:lpwstr>b93fa302-74aa-483a-9de7-6346c018511d</vt:lpwstr>
  </property>
  <property fmtid="{D5CDD505-2E9C-101B-9397-08002B2CF9AE}" pid="10" name="Financial_x0020_year">
    <vt:lpwstr/>
  </property>
  <property fmtid="{D5CDD505-2E9C-101B-9397-08002B2CF9AE}" pid="11" name="Audience1">
    <vt:lpwstr>1;#All staff|1a1e0e6e-8d96-4235-ac5f-9f1dcc3600b0</vt:lpwstr>
  </property>
  <property fmtid="{D5CDD505-2E9C-101B-9397-08002B2CF9AE}" pid="12" name="Countries">
    <vt:lpwstr>47;#Scotland|7896b347-8f24-42d4-9779-392f273074b5</vt:lpwstr>
  </property>
  <property fmtid="{D5CDD505-2E9C-101B-9397-08002B2CF9AE}" pid="13" name="Order">
    <vt:r8>208100</vt:r8>
  </property>
  <property fmtid="{D5CDD505-2E9C-101B-9397-08002B2CF9AE}" pid="14" name="TaxKeyword">
    <vt:lpwstr/>
  </property>
  <property fmtid="{D5CDD505-2E9C-101B-9397-08002B2CF9AE}" pid="15" name="ECSubject">
    <vt:lpwstr>66;#Local government elections|5a21ae26-924a-4744-a4dc-0e03c1213209</vt:lpwstr>
  </property>
  <property fmtid="{D5CDD505-2E9C-101B-9397-08002B2CF9AE}" pid="16" name="Calendar_x0020_Year">
    <vt:lpwstr>2471;#2017|e743382d-a956-4c3d-b21e-8f088efd99a3</vt:lpwstr>
  </property>
  <property fmtid="{D5CDD505-2E9C-101B-9397-08002B2CF9AE}" pid="17" name="GPMS marking">
    <vt:lpwstr>801;#Official|77462fb2-11a1-4cd5-8628-4e6081b9477e</vt:lpwstr>
  </property>
  <property fmtid="{D5CDD505-2E9C-101B-9397-08002B2CF9AE}" pid="18" name="GPMS_x0020_marking">
    <vt:lpwstr>801;#Official|77462fb2-11a1-4cd5-8628-4e6081b9477e</vt:lpwstr>
  </property>
  <property fmtid="{D5CDD505-2E9C-101B-9397-08002B2CF9AE}" pid="19" name="TaxKeywordTaxHTField">
    <vt:lpwstr/>
  </property>
  <property fmtid="{D5CDD505-2E9C-101B-9397-08002B2CF9AE}" pid="20" name="Calendar Year">
    <vt:lpwstr>2471</vt:lpwstr>
  </property>
  <property fmtid="{D5CDD505-2E9C-101B-9397-08002B2CF9AE}" pid="21" name="Financial year">
    <vt:lpwstr/>
  </property>
</Properties>
</file>