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1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>
        <p:scale>
          <a:sx n="60" d="100"/>
          <a:sy n="60" d="100"/>
        </p:scale>
        <p:origin x="-2040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594311-C0A3-4045-AFB6-E766306B7648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980728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9087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052736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9087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424936" cy="1470025"/>
          </a:xfrm>
        </p:spPr>
        <p:txBody>
          <a:bodyPr>
            <a:no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 Processes</a:t>
            </a:r>
            <a:b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Managing an STV Count</a:t>
            </a:r>
            <a:b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alt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6400800" cy="1872208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r>
              <a:rPr lang="en-GB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Stuart Galloway</a:t>
            </a:r>
          </a:p>
          <a:p>
            <a:r>
              <a:rPr lang="en-GB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</a:t>
            </a:r>
          </a:p>
          <a:p>
            <a:r>
              <a:rPr lang="en-GB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Dundee City Council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 and Declaration Process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761259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RO can’t do everything</a:t>
            </a:r>
          </a:p>
          <a:p>
            <a:r>
              <a:rPr lang="en-GB" dirty="0" smtClean="0"/>
              <a:t>Delegation to DRO’s</a:t>
            </a:r>
          </a:p>
          <a:p>
            <a:r>
              <a:rPr lang="en-GB" dirty="0" smtClean="0"/>
              <a:t>Pre-Count Check</a:t>
            </a:r>
          </a:p>
          <a:p>
            <a:r>
              <a:rPr lang="en-GB" dirty="0" smtClean="0"/>
              <a:t>Run Count</a:t>
            </a:r>
          </a:p>
          <a:p>
            <a:r>
              <a:rPr lang="en-GB" dirty="0" smtClean="0"/>
              <a:t>Separate area for Candidates/Agents</a:t>
            </a:r>
          </a:p>
          <a:p>
            <a:r>
              <a:rPr lang="en-GB" dirty="0" smtClean="0"/>
              <a:t>Sensitivity in briefing candidates</a:t>
            </a:r>
          </a:p>
          <a:p>
            <a:pPr lvl="1"/>
            <a:r>
              <a:rPr lang="en-GB" dirty="0" smtClean="0"/>
              <a:t>Explain the STV result to them clearly</a:t>
            </a:r>
          </a:p>
          <a:p>
            <a:pPr lvl="1"/>
            <a:r>
              <a:rPr lang="en-GB" dirty="0" smtClean="0"/>
              <a:t>Area to brief them in private</a:t>
            </a:r>
          </a:p>
          <a:p>
            <a:pPr lvl="1"/>
            <a:r>
              <a:rPr lang="en-GB" dirty="0" smtClean="0"/>
              <a:t>Let them understand and digest  the results</a:t>
            </a:r>
          </a:p>
          <a:p>
            <a:r>
              <a:rPr lang="en-GB" dirty="0" smtClean="0"/>
              <a:t>Declaration and Announcement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976442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Declaration and Count Close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3473227"/>
          </a:xfrm>
        </p:spPr>
        <p:txBody>
          <a:bodyPr>
            <a:normAutofit/>
          </a:bodyPr>
          <a:lstStyle/>
          <a:p>
            <a:r>
              <a:rPr lang="en-GB" dirty="0" smtClean="0"/>
              <a:t>Production of Reports and Data Export</a:t>
            </a:r>
          </a:p>
          <a:p>
            <a:r>
              <a:rPr lang="en-GB" dirty="0" smtClean="0"/>
              <a:t>Publication on Website</a:t>
            </a:r>
          </a:p>
          <a:p>
            <a:r>
              <a:rPr lang="en-GB" dirty="0" smtClean="0"/>
              <a:t>What is being published and when</a:t>
            </a:r>
          </a:p>
          <a:p>
            <a:r>
              <a:rPr lang="en-GB" dirty="0" smtClean="0"/>
              <a:t>EMB website</a:t>
            </a:r>
          </a:p>
          <a:p>
            <a:pPr lvl="1"/>
            <a:r>
              <a:rPr lang="en-GB" dirty="0" smtClean="0"/>
              <a:t>Data collection of results</a:t>
            </a:r>
          </a:p>
          <a:p>
            <a:r>
              <a:rPr lang="en-GB" dirty="0" smtClean="0"/>
              <a:t>Cleardown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65157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 of Poll 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en-GB" dirty="0" smtClean="0"/>
              <a:t>Receipt of Boxes etc</a:t>
            </a:r>
          </a:p>
          <a:p>
            <a:r>
              <a:rPr lang="en-GB" dirty="0" smtClean="0"/>
              <a:t>Reconciliation and Storing</a:t>
            </a:r>
          </a:p>
          <a:p>
            <a:r>
              <a:rPr lang="en-GB" dirty="0" smtClean="0"/>
              <a:t>Check of BP Accounts</a:t>
            </a:r>
          </a:p>
          <a:p>
            <a:r>
              <a:rPr lang="en-GB" dirty="0"/>
              <a:t>Identify Potential </a:t>
            </a:r>
            <a:r>
              <a:rPr lang="en-GB" dirty="0" smtClean="0"/>
              <a:t>Errors</a:t>
            </a:r>
          </a:p>
          <a:p>
            <a:r>
              <a:rPr lang="en-GB" dirty="0"/>
              <a:t>Check of Unused and Spoilt </a:t>
            </a:r>
            <a:r>
              <a:rPr lang="en-GB" dirty="0" smtClean="0"/>
              <a:t>BP’s and Partial Completion of Verification Statement</a:t>
            </a:r>
            <a:endParaRPr lang="en-GB" dirty="0"/>
          </a:p>
          <a:p>
            <a:r>
              <a:rPr lang="en-GB" dirty="0" smtClean="0"/>
              <a:t>Batch Trays labelled and in order</a:t>
            </a:r>
          </a:p>
        </p:txBody>
      </p:sp>
    </p:spTree>
    <p:extLst>
      <p:ext uri="{BB962C8B-B14F-4D97-AF65-F5344CB8AC3E}">
        <p14:creationId xmlns="" xmlns:p14="http://schemas.microsoft.com/office/powerpoint/2010/main" val="142879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 of Poll 2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Final PI Check</a:t>
            </a:r>
          </a:p>
          <a:p>
            <a:pPr lvl="1"/>
            <a:r>
              <a:rPr lang="en-GB" dirty="0" smtClean="0"/>
              <a:t>invite Agents	</a:t>
            </a:r>
          </a:p>
          <a:p>
            <a:r>
              <a:rPr lang="en-GB" dirty="0" smtClean="0"/>
              <a:t>Consider the need to move to Count Venue</a:t>
            </a:r>
          </a:p>
          <a:p>
            <a:r>
              <a:rPr lang="en-GB" dirty="0" smtClean="0"/>
              <a:t>Remember to invite Agents if checking Unused and Spoilt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88906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of the Count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Responsibilities</a:t>
            </a:r>
          </a:p>
          <a:p>
            <a:r>
              <a:rPr lang="en-GB" dirty="0" smtClean="0"/>
              <a:t>Relationships</a:t>
            </a:r>
          </a:p>
          <a:p>
            <a:r>
              <a:rPr lang="en-GB" dirty="0" smtClean="0"/>
              <a:t>Use of Management Screen</a:t>
            </a:r>
          </a:p>
          <a:p>
            <a:r>
              <a:rPr lang="en-GB" dirty="0" smtClean="0"/>
              <a:t>Workflow</a:t>
            </a:r>
          </a:p>
          <a:p>
            <a:r>
              <a:rPr lang="en-GB" dirty="0" smtClean="0"/>
              <a:t>Announcements – Good PA System</a:t>
            </a:r>
            <a:endParaRPr lang="en-GB" dirty="0"/>
          </a:p>
          <a:p>
            <a:r>
              <a:rPr lang="en-GB" dirty="0" smtClean="0"/>
              <a:t>Need for flexible Supervisory Staff who know the entire process</a:t>
            </a:r>
          </a:p>
          <a:p>
            <a:r>
              <a:rPr lang="en-GB" dirty="0" smtClean="0"/>
              <a:t>Reduce Bottlenecks</a:t>
            </a:r>
          </a:p>
          <a:p>
            <a:r>
              <a:rPr lang="en-GB" dirty="0" smtClean="0"/>
              <a:t>RO can’t do everything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732379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Opening of Boxes and Batching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Where?</a:t>
            </a:r>
          </a:p>
          <a:p>
            <a:r>
              <a:rPr lang="en-GB" dirty="0" smtClean="0"/>
              <a:t>Large enough area</a:t>
            </a:r>
          </a:p>
          <a:p>
            <a:r>
              <a:rPr lang="en-GB" dirty="0"/>
              <a:t>Candidates/Agents</a:t>
            </a:r>
          </a:p>
          <a:p>
            <a:r>
              <a:rPr lang="en-GB" dirty="0" smtClean="0"/>
              <a:t>Staff up fully</a:t>
            </a:r>
          </a:p>
          <a:p>
            <a:pPr algn="ctr">
              <a:buNone/>
            </a:pPr>
            <a:r>
              <a:rPr lang="en-GB" sz="3600" b="1" dirty="0" smtClean="0"/>
              <a:t>Plan for 30 BP’s sorted per minute per pair</a:t>
            </a:r>
          </a:p>
          <a:p>
            <a:r>
              <a:rPr lang="en-GB" dirty="0" smtClean="0"/>
              <a:t>Transfer of batches to Registration</a:t>
            </a:r>
          </a:p>
          <a:p>
            <a:r>
              <a:rPr lang="en-GB" dirty="0" smtClean="0"/>
              <a:t>Ward order?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139373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Registration</a:t>
            </a:r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Accuracy when inputting</a:t>
            </a:r>
          </a:p>
          <a:p>
            <a:r>
              <a:rPr lang="en-GB" dirty="0" smtClean="0"/>
              <a:t>Double check</a:t>
            </a:r>
          </a:p>
          <a:p>
            <a:r>
              <a:rPr lang="en-GB" dirty="0" smtClean="0"/>
              <a:t>Batches to “Awaiting Scanning”</a:t>
            </a:r>
          </a:p>
          <a:p>
            <a:r>
              <a:rPr lang="en-GB" dirty="0" smtClean="0"/>
              <a:t>Handover to Marshall</a:t>
            </a:r>
          </a:p>
          <a:p>
            <a:r>
              <a:rPr lang="en-GB" dirty="0" smtClean="0"/>
              <a:t>All Postal Vote batches available for Registration immediately</a:t>
            </a:r>
          </a:p>
          <a:p>
            <a:r>
              <a:rPr lang="en-GB" dirty="0" smtClean="0"/>
              <a:t>Establish the flow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23169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Scanning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Need to keep scanning going</a:t>
            </a:r>
          </a:p>
          <a:p>
            <a:r>
              <a:rPr lang="en-GB" dirty="0" smtClean="0"/>
              <a:t>Scan batches in agreed order</a:t>
            </a:r>
          </a:p>
          <a:p>
            <a:r>
              <a:rPr lang="en-GB" dirty="0" smtClean="0"/>
              <a:t>Transporting to “Scanning Complete”</a:t>
            </a:r>
          </a:p>
          <a:p>
            <a:r>
              <a:rPr lang="en-GB" dirty="0" smtClean="0"/>
              <a:t>Managing re-scans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3895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Verification/Reconciliation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Checking</a:t>
            </a:r>
          </a:p>
          <a:p>
            <a:r>
              <a:rPr lang="en-GB" dirty="0" smtClean="0"/>
              <a:t>Dealing with mismatches</a:t>
            </a:r>
          </a:p>
          <a:p>
            <a:r>
              <a:rPr lang="en-GB" dirty="0" smtClean="0"/>
              <a:t>Tolerances</a:t>
            </a:r>
          </a:p>
          <a:p>
            <a:r>
              <a:rPr lang="en-GB" dirty="0" smtClean="0"/>
              <a:t>Managing re-scans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117032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and RO Adjudication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17646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Teams of Two?</a:t>
            </a:r>
          </a:p>
          <a:p>
            <a:r>
              <a:rPr lang="en-GB" dirty="0" smtClean="0"/>
              <a:t>Spare Staff for breaks</a:t>
            </a:r>
          </a:p>
          <a:p>
            <a:r>
              <a:rPr lang="en-GB" dirty="0"/>
              <a:t>Adjudication Rates</a:t>
            </a:r>
          </a:p>
          <a:p>
            <a:r>
              <a:rPr lang="en-GB" dirty="0" smtClean="0"/>
              <a:t>RO Adjudications bottleneck</a:t>
            </a:r>
          </a:p>
          <a:p>
            <a:r>
              <a:rPr lang="en-GB" dirty="0"/>
              <a:t>RO can’t do everything</a:t>
            </a:r>
          </a:p>
          <a:p>
            <a:r>
              <a:rPr lang="en-GB" dirty="0" smtClean="0"/>
              <a:t>DRO’s with full </a:t>
            </a:r>
            <a:r>
              <a:rPr lang="en-GB" dirty="0" smtClean="0"/>
              <a:t>powers</a:t>
            </a:r>
          </a:p>
          <a:p>
            <a:endParaRPr lang="en-GB" dirty="0" smtClean="0"/>
          </a:p>
          <a:p>
            <a:r>
              <a:rPr lang="en-GB" dirty="0" smtClean="0"/>
              <a:t>Manual entries and retrieving papers</a:t>
            </a:r>
            <a:endParaRPr lang="en-GB" dirty="0" smtClean="0"/>
          </a:p>
        </p:txBody>
      </p:sp>
    </p:spTree>
    <p:extLst>
      <p:ext uri="{BB962C8B-B14F-4D97-AF65-F5344CB8AC3E}">
        <p14:creationId xmlns="" xmlns:p14="http://schemas.microsoft.com/office/powerpoint/2010/main" val="1597149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FNCT-146-2081</_dlc_DocId>
    <_dlc_DocIdUrl xmlns="59f2ac4d-bc1b-4a76-93f7-e962465fc57b">
      <Url>http://skynet/dm/Functions/ta/_layouts/DocIdRedir.aspx?ID=FNCT-146-2081</Url>
      <Description>FNCT-146-2081</Description>
    </_dlc_DocIdUrl>
  </documentManagement>
</p:properties>
</file>

<file path=customXml/itemProps1.xml><?xml version="1.0" encoding="utf-8"?>
<ds:datastoreItem xmlns:ds="http://schemas.openxmlformats.org/officeDocument/2006/customXml" ds:itemID="{BBEC2DEB-7228-4406-BAC6-2DF8FD7C7B1C}"/>
</file>

<file path=customXml/itemProps2.xml><?xml version="1.0" encoding="utf-8"?>
<ds:datastoreItem xmlns:ds="http://schemas.openxmlformats.org/officeDocument/2006/customXml" ds:itemID="{06A4AB37-738E-4753-AAB6-E9F453336960}"/>
</file>

<file path=customXml/itemProps3.xml><?xml version="1.0" encoding="utf-8"?>
<ds:datastoreItem xmlns:ds="http://schemas.openxmlformats.org/officeDocument/2006/customXml" ds:itemID="{D70890B3-77A7-4CCA-89B2-0D0B8F69D46C}"/>
</file>

<file path=customXml/itemProps4.xml><?xml version="1.0" encoding="utf-8"?>
<ds:datastoreItem xmlns:ds="http://schemas.openxmlformats.org/officeDocument/2006/customXml" ds:itemID="{192BDB12-7822-40C3-877C-7F99E4B30F76}"/>
</file>

<file path=customXml/itemProps5.xml><?xml version="1.0" encoding="utf-8"?>
<ds:datastoreItem xmlns:ds="http://schemas.openxmlformats.org/officeDocument/2006/customXml" ds:itemID="{197F4995-16FC-4EDC-BD99-CF892F52ADEF}"/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266</Words>
  <Application>Microsoft Office PowerPoint</Application>
  <PresentationFormat>On-screen Show (4:3)</PresentationFormat>
  <Paragraphs>79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Count Processes Managing an STV Count </vt:lpstr>
      <vt:lpstr>Close of Poll 1</vt:lpstr>
      <vt:lpstr>Close of Poll 2</vt:lpstr>
      <vt:lpstr>Management of the Count</vt:lpstr>
      <vt:lpstr>Opening of Boxes and Batching</vt:lpstr>
      <vt:lpstr>Registration </vt:lpstr>
      <vt:lpstr>Scanning</vt:lpstr>
      <vt:lpstr>Verification/Reconciliation</vt:lpstr>
      <vt:lpstr>Adjudication and RO Adjudication</vt:lpstr>
      <vt:lpstr>Count and Declaration Process</vt:lpstr>
      <vt:lpstr>Post Declaration and Count Close</vt:lpstr>
    </vt:vector>
  </TitlesOfParts>
  <Company>City of Edinburgh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060117Count management SG</dc:title>
  <dc:creator>Chris Highcock</dc:creator>
  <cp:lastModifiedBy>Chris Highcock</cp:lastModifiedBy>
  <cp:revision>167</cp:revision>
  <dcterms:created xsi:type="dcterms:W3CDTF">2014-11-18T09:46:26Z</dcterms:created>
  <dcterms:modified xsi:type="dcterms:W3CDTF">2017-01-06T11:54:39Z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-1158472832</vt:i4>
  </property>
  <property fmtid="{D5CDD505-2E9C-101B-9397-08002B2CF9AE}" pid="3" name="_NewReviewCycle">
    <vt:lpwstr/>
  </property>
  <property fmtid="{D5CDD505-2E9C-101B-9397-08002B2CF9AE}" pid="4" name="_EmailSubject">
    <vt:lpwstr>Powerpoint Presentation</vt:lpwstr>
  </property>
  <property fmtid="{D5CDD505-2E9C-101B-9397-08002B2CF9AE}" pid="5" name="_AuthorEmail">
    <vt:lpwstr>Chris.Highcock@edinburgh.gov.uk</vt:lpwstr>
  </property>
  <property fmtid="{D5CDD505-2E9C-101B-9397-08002B2CF9AE}" pid="6" name="_AuthorEmailDisplayName">
    <vt:lpwstr>Chris Highcock</vt:lpwstr>
  </property>
  <property fmtid="{D5CDD505-2E9C-101B-9397-08002B2CF9AE}" pid="7" name="_PreviousAdHocReviewCycleID">
    <vt:i4>-2086659560</vt:i4>
  </property>
  <property fmtid="{D5CDD505-2E9C-101B-9397-08002B2CF9AE}" pid="8" name="ContentTypeId">
    <vt:lpwstr>0x010100DBF22B2F9E624BBA857B72BB0A0E43030047A170BF56D84028BBD1AE15D54364B9007364DFDBE94BE54599771DBE1E767953</vt:lpwstr>
  </property>
  <property fmtid="{D5CDD505-2E9C-101B-9397-08002B2CF9AE}" pid="9" name="_dlc_DocIdItemGuid">
    <vt:lpwstr>b93fa302-74aa-483a-9de7-6346c018511d</vt:lpwstr>
  </property>
  <property fmtid="{D5CDD505-2E9C-101B-9397-08002B2CF9AE}" pid="10" name="Financial_x0020_year">
    <vt:lpwstr/>
  </property>
  <property fmtid="{D5CDD505-2E9C-101B-9397-08002B2CF9AE}" pid="11" name="Audience1">
    <vt:lpwstr>1;#All staff|1a1e0e6e-8d96-4235-ac5f-9f1dcc3600b0</vt:lpwstr>
  </property>
  <property fmtid="{D5CDD505-2E9C-101B-9397-08002B2CF9AE}" pid="12" name="Countries">
    <vt:lpwstr>47;#Scotland|7896b347-8f24-42d4-9779-392f273074b5</vt:lpwstr>
  </property>
  <property fmtid="{D5CDD505-2E9C-101B-9397-08002B2CF9AE}" pid="13" name="Order">
    <vt:r8>208100</vt:r8>
  </property>
  <property fmtid="{D5CDD505-2E9C-101B-9397-08002B2CF9AE}" pid="14" name="TaxKeyword">
    <vt:lpwstr/>
  </property>
  <property fmtid="{D5CDD505-2E9C-101B-9397-08002B2CF9AE}" pid="15" name="ECSubject">
    <vt:lpwstr>66;#Local government elections|5a21ae26-924a-4744-a4dc-0e03c1213209</vt:lpwstr>
  </property>
  <property fmtid="{D5CDD505-2E9C-101B-9397-08002B2CF9AE}" pid="16" name="Calendar_x0020_Year">
    <vt:lpwstr>2471;#2017|e743382d-a956-4c3d-b21e-8f088efd99a3</vt:lpwstr>
  </property>
  <property fmtid="{D5CDD505-2E9C-101B-9397-08002B2CF9AE}" pid="17" name="GPMS marking">
    <vt:lpwstr>801;#Official|77462fb2-11a1-4cd5-8628-4e6081b9477e</vt:lpwstr>
  </property>
  <property fmtid="{D5CDD505-2E9C-101B-9397-08002B2CF9AE}" pid="18" name="GPMS_x0020_marking">
    <vt:lpwstr>801;#Official|77462fb2-11a1-4cd5-8628-4e6081b9477e</vt:lpwstr>
  </property>
  <property fmtid="{D5CDD505-2E9C-101B-9397-08002B2CF9AE}" pid="19" name="TaxKeywordTaxHTField">
    <vt:lpwstr/>
  </property>
  <property fmtid="{D5CDD505-2E9C-101B-9397-08002B2CF9AE}" pid="20" name="Calendar Year">
    <vt:lpwstr>2471</vt:lpwstr>
  </property>
  <property fmtid="{D5CDD505-2E9C-101B-9397-08002B2CF9AE}" pid="21" name="Financial year">
    <vt:lpwstr/>
  </property>
</Properties>
</file>