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18"/>
  </p:notesMasterIdLst>
  <p:handoutMasterIdLst>
    <p:handoutMasterId r:id="rId19"/>
  </p:handoutMasterIdLst>
  <p:sldIdLst>
    <p:sldId id="268" r:id="rId7"/>
    <p:sldId id="271" r:id="rId8"/>
    <p:sldId id="272" r:id="rId9"/>
    <p:sldId id="273" r:id="rId10"/>
    <p:sldId id="277" r:id="rId11"/>
    <p:sldId id="274" r:id="rId12"/>
    <p:sldId id="279" r:id="rId13"/>
    <p:sldId id="275" r:id="rId14"/>
    <p:sldId id="276" r:id="rId15"/>
    <p:sldId id="270" r:id="rId16"/>
    <p:sldId id="280" r:id="rId17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45" autoAdjust="0"/>
    <p:restoredTop sz="86364" autoAdjust="0"/>
  </p:normalViewPr>
  <p:slideViewPr>
    <p:cSldViewPr>
      <p:cViewPr>
        <p:scale>
          <a:sx n="60" d="100"/>
          <a:sy n="60" d="100"/>
        </p:scale>
        <p:origin x="-3084" y="-12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AEE6A7-27B2-4B53-A6EB-42846B76FCC5}" type="datetimeFigureOut">
              <a:rPr lang="en-GB" smtClean="0"/>
              <a:pPr/>
              <a:t>11/01/2017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F08B2-541A-4DF3-86AA-8D4969117A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257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160EAD-8A3D-4E5B-8089-E5BEFC0351CE}" type="datetimeFigureOut">
              <a:rPr lang="en-GB" smtClean="0"/>
              <a:pPr/>
              <a:t>11/01/2017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993184-33D0-43C8-8889-0F6FBAFB1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352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9B5DB-CD05-48F8-BCB0-4B715B19027D}" type="datetime1">
              <a:rPr lang="en-GB" smtClean="0"/>
              <a:t>11/01/2017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0DC3-A28C-41F8-8341-BB28A719A3E5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 descr="EMB logo small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9512" y="116632"/>
            <a:ext cx="1403648" cy="1097062"/>
          </a:xfrm>
          <a:prstGeom prst="rect">
            <a:avLst/>
          </a:prstGeom>
        </p:spPr>
      </p:pic>
      <p:pic>
        <p:nvPicPr>
          <p:cNvPr id="1026" name="Picture 2" descr="englishEC-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80451" y="0"/>
            <a:ext cx="2263549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8E45-CBDF-4880-820D-537F498455A9}" type="datetime1">
              <a:rPr lang="en-GB" smtClean="0"/>
              <a:t>11/01/2017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0DC3-A28C-41F8-8341-BB28A719A3E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03593-5442-4147-BF45-E7A9EFC0F1F4}" type="datetime1">
              <a:rPr lang="en-GB" smtClean="0"/>
              <a:t>11/01/2017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0DC3-A28C-41F8-8341-BB28A719A3E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ADB6C-594A-433A-BAAB-C97F8B806AFB}" type="datetime1">
              <a:rPr lang="en-GB" smtClean="0"/>
              <a:t>11/01/2017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0DC3-A28C-41F8-8341-BB28A719A3E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C6E-13D1-4DA4-B38E-9CA177E31736}" type="datetime1">
              <a:rPr lang="en-GB" smtClean="0"/>
              <a:t>11/01/2017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0DC3-A28C-41F8-8341-BB28A719A3E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F11E-4745-416D-8AC0-1F1ACD60DDA4}" type="datetime1">
              <a:rPr lang="en-GB" smtClean="0"/>
              <a:t>11/01/2017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0DC3-A28C-41F8-8341-BB28A719A3E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4C605-8473-4B01-9AC9-B737422E7875}" type="datetime1">
              <a:rPr lang="en-GB" smtClean="0"/>
              <a:t>11/01/2017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0DC3-A28C-41F8-8341-BB28A719A3E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0AB1D-1A82-484F-9B8D-12AD61E47B27}" type="datetime1">
              <a:rPr lang="en-GB" smtClean="0"/>
              <a:t>11/01/2017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0DC3-A28C-41F8-8341-BB28A719A3E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E1DBB-8A51-4235-86A4-A9400F5DE2D6}" type="datetime1">
              <a:rPr lang="en-GB" smtClean="0"/>
              <a:t>11/01/2017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0DC3-A28C-41F8-8341-BB28A719A3E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9E8D4-E935-4AE1-92CC-25900095AA45}" type="datetime1">
              <a:rPr lang="en-GB" smtClean="0"/>
              <a:t>11/01/2017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0DC3-A28C-41F8-8341-BB28A719A3E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AA938-97CC-4C32-892F-8A0DB760481E}" type="datetime1">
              <a:rPr lang="en-GB" smtClean="0"/>
              <a:t>11/01/2017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0DC3-A28C-41F8-8341-BB28A719A3E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C0CA4-63A8-4A8A-879C-BDFD41AC361F}" type="datetime1">
              <a:rPr lang="en-GB" smtClean="0"/>
              <a:t>11/01/2017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10DC3-A28C-41F8-8341-BB28A719A3E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280920" cy="2738735"/>
          </a:xfrm>
        </p:spPr>
        <p:txBody>
          <a:bodyPr>
            <a:noAutofit/>
          </a:bodyPr>
          <a:lstStyle/>
          <a:p>
            <a:r>
              <a:rPr lang="en-GB" b="1" dirty="0"/>
              <a:t>Electoral registration and delivering the Scottish </a:t>
            </a:r>
            <a:r>
              <a:rPr lang="en-GB" b="1" dirty="0" smtClean="0"/>
              <a:t>local government elections </a:t>
            </a:r>
            <a:br>
              <a:rPr lang="en-GB" b="1" dirty="0" smtClean="0"/>
            </a:br>
            <a:r>
              <a:rPr lang="en-GB" b="1" dirty="0" smtClean="0"/>
              <a:t>4 May 2017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861048"/>
            <a:ext cx="8712968" cy="2664296"/>
          </a:xfrm>
        </p:spPr>
        <p:txBody>
          <a:bodyPr>
            <a:normAutofit lnSpcReduction="10000"/>
          </a:bodyPr>
          <a:lstStyle/>
          <a:p>
            <a:pPr algn="l"/>
            <a:endParaRPr lang="en-GB" sz="2400" dirty="0" smtClean="0"/>
          </a:p>
          <a:p>
            <a:pPr algn="l"/>
            <a:endParaRPr lang="en-GB" sz="2400" dirty="0"/>
          </a:p>
          <a:p>
            <a:pPr algn="l"/>
            <a:endParaRPr lang="en-GB" sz="2400" dirty="0" smtClean="0"/>
          </a:p>
          <a:p>
            <a:pPr algn="l"/>
            <a:endParaRPr lang="en-GB" sz="2400" dirty="0"/>
          </a:p>
          <a:p>
            <a:r>
              <a:rPr lang="en-GB" sz="2800" dirty="0" smtClean="0">
                <a:solidFill>
                  <a:schemeClr val="tx1"/>
                </a:solidFill>
              </a:rPr>
              <a:t>Ian Milton</a:t>
            </a:r>
          </a:p>
          <a:p>
            <a:r>
              <a:rPr lang="en-GB" sz="2800" dirty="0" smtClean="0">
                <a:solidFill>
                  <a:schemeClr val="tx1"/>
                </a:solidFill>
              </a:rPr>
              <a:t>SAA </a:t>
            </a:r>
            <a:r>
              <a:rPr lang="en-GB" sz="2800" dirty="0">
                <a:solidFill>
                  <a:schemeClr val="tx1"/>
                </a:solidFill>
              </a:rPr>
              <a:t>Electoral Registration Committee</a:t>
            </a:r>
          </a:p>
          <a:p>
            <a:pPr algn="l"/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0DC3-A28C-41F8-8341-BB28A719A3E5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971600" y="5157192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607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280920" cy="1470025"/>
          </a:xfrm>
        </p:spPr>
        <p:txBody>
          <a:bodyPr>
            <a:noAutofit/>
          </a:bodyPr>
          <a:lstStyle/>
          <a:p>
            <a:r>
              <a:rPr lang="en-GB" b="1" dirty="0" smtClean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861048"/>
            <a:ext cx="8712968" cy="2664296"/>
          </a:xfrm>
        </p:spPr>
        <p:txBody>
          <a:bodyPr>
            <a:normAutofit fontScale="62500" lnSpcReduction="20000"/>
          </a:bodyPr>
          <a:lstStyle/>
          <a:p>
            <a:pPr algn="l"/>
            <a:endParaRPr lang="en-GB" sz="2400" dirty="0" smtClean="0"/>
          </a:p>
          <a:p>
            <a:pPr algn="l"/>
            <a:endParaRPr lang="en-GB" sz="2400" dirty="0"/>
          </a:p>
          <a:p>
            <a:pPr algn="l"/>
            <a:endParaRPr lang="en-GB" sz="2400" dirty="0" smtClean="0"/>
          </a:p>
          <a:p>
            <a:pPr algn="l"/>
            <a:endParaRPr lang="en-GB" sz="2400" dirty="0"/>
          </a:p>
          <a:p>
            <a:pPr algn="l"/>
            <a:endParaRPr lang="en-GB" sz="2400" dirty="0"/>
          </a:p>
          <a:p>
            <a:pPr algn="l"/>
            <a:endParaRPr lang="en-GB" sz="2400" dirty="0" smtClean="0"/>
          </a:p>
          <a:p>
            <a:pPr algn="l"/>
            <a:r>
              <a:rPr lang="en-GB" sz="2400" dirty="0" smtClean="0">
                <a:solidFill>
                  <a:schemeClr val="tx1"/>
                </a:solidFill>
              </a:rPr>
              <a:t>Ian H Milton</a:t>
            </a:r>
          </a:p>
          <a:p>
            <a:pPr algn="l"/>
            <a:r>
              <a:rPr lang="en-GB" sz="2400" dirty="0" smtClean="0">
                <a:solidFill>
                  <a:schemeClr val="tx1"/>
                </a:solidFill>
              </a:rPr>
              <a:t>Chairman SAA Electoral Registration Committee</a:t>
            </a:r>
          </a:p>
          <a:p>
            <a:pPr algn="l"/>
            <a:r>
              <a:rPr lang="en-GB" sz="2400" dirty="0" smtClean="0">
                <a:solidFill>
                  <a:schemeClr val="tx1"/>
                </a:solidFill>
              </a:rPr>
              <a:t>Member of Electoral Management Board for Scotland</a:t>
            </a:r>
          </a:p>
          <a:p>
            <a:pPr algn="l"/>
            <a:r>
              <a:rPr lang="en-GB" sz="2400" dirty="0" smtClean="0">
                <a:solidFill>
                  <a:schemeClr val="tx1"/>
                </a:solidFill>
              </a:rPr>
              <a:t>Grampian Assessor &amp; Electoral Registration Officer</a:t>
            </a:r>
          </a:p>
          <a:p>
            <a:pPr algn="l"/>
            <a:r>
              <a:rPr lang="en-GB" sz="2400" dirty="0" smtClean="0">
                <a:solidFill>
                  <a:schemeClr val="tx1"/>
                </a:solidFill>
              </a:rPr>
              <a:t>01224 664330         imilton@grampian-vjb.gov.uk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0DC3-A28C-41F8-8341-BB28A719A3E5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08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608930"/>
          </a:xfrm>
        </p:spPr>
        <p:txBody>
          <a:bodyPr>
            <a:normAutofit fontScale="90000"/>
          </a:bodyPr>
          <a:lstStyle/>
          <a:p>
            <a:r>
              <a:rPr lang="en-GB" sz="2200" dirty="0" smtClean="0"/>
              <a:t>A few thoughts – reproduced by kind permission of the Private Eye magazine and David Ziggy Greene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0DC3-A28C-41F8-8341-BB28A719A3E5}" type="slidenum">
              <a:rPr lang="en-GB" smtClean="0"/>
              <a:pPr/>
              <a:t>11</a:t>
            </a:fld>
            <a:endParaRPr lang="en-GB"/>
          </a:p>
        </p:txBody>
      </p:sp>
      <p:pic>
        <p:nvPicPr>
          <p:cNvPr id="4098" name="Picture 2" descr="C:\Users\ihm\AppData\Local\Microsoft\Windows\Temporary Internet Files\Content.Outlook\ESZPBE3V\Sceneheard ballots_1418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86890"/>
            <a:ext cx="8133255" cy="4170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5-Point Star 7"/>
          <p:cNvSpPr/>
          <p:nvPr/>
        </p:nvSpPr>
        <p:spPr>
          <a:xfrm>
            <a:off x="6629183" y="958279"/>
            <a:ext cx="216024" cy="19432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40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280920" cy="1470025"/>
          </a:xfrm>
        </p:spPr>
        <p:txBody>
          <a:bodyPr>
            <a:noAutofit/>
          </a:bodyPr>
          <a:lstStyle/>
          <a:p>
            <a:r>
              <a:rPr lang="en-GB" b="1" dirty="0" smtClean="0"/>
              <a:t>Key issues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861048"/>
            <a:ext cx="8712968" cy="2664296"/>
          </a:xfrm>
        </p:spPr>
        <p:txBody>
          <a:bodyPr>
            <a:normAutofit/>
          </a:bodyPr>
          <a:lstStyle/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prstClr val="black"/>
                </a:solidFill>
              </a:rPr>
              <a:t>R</a:t>
            </a:r>
            <a:r>
              <a:rPr lang="en-GB" dirty="0" smtClean="0">
                <a:solidFill>
                  <a:prstClr val="black"/>
                </a:solidFill>
              </a:rPr>
              <a:t>egisters </a:t>
            </a:r>
            <a:r>
              <a:rPr lang="en-GB" dirty="0">
                <a:solidFill>
                  <a:prstClr val="black"/>
                </a:solidFill>
              </a:rPr>
              <a:t>and election planning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prstClr val="black"/>
                </a:solidFill>
              </a:rPr>
              <a:t>15, 16 &amp; 17 yr olds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prstClr val="black"/>
                </a:solidFill>
              </a:rPr>
              <a:t>Timeline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prstClr val="black"/>
                </a:solidFill>
              </a:rPr>
              <a:t>Absent votes</a:t>
            </a:r>
          </a:p>
          <a:p>
            <a:pPr algn="l"/>
            <a:endParaRPr lang="en-GB" sz="2400" dirty="0" smtClean="0"/>
          </a:p>
          <a:p>
            <a:pPr algn="l"/>
            <a:endParaRPr lang="en-GB" sz="2400" dirty="0"/>
          </a:p>
          <a:p>
            <a:pPr algn="l"/>
            <a:endParaRPr lang="en-GB" sz="2400" dirty="0" smtClean="0"/>
          </a:p>
          <a:p>
            <a:pPr algn="l"/>
            <a:endParaRPr lang="en-GB" sz="2400" dirty="0"/>
          </a:p>
          <a:p>
            <a:pPr algn="l"/>
            <a:endParaRPr lang="en-GB" sz="2400" dirty="0"/>
          </a:p>
          <a:p>
            <a:pPr algn="l"/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0DC3-A28C-41F8-8341-BB28A719A3E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99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280920" cy="1470025"/>
          </a:xfrm>
        </p:spPr>
        <p:txBody>
          <a:bodyPr>
            <a:noAutofit/>
          </a:bodyPr>
          <a:lstStyle/>
          <a:p>
            <a:r>
              <a:rPr lang="en-GB" b="1" dirty="0"/>
              <a:t>R</a:t>
            </a:r>
            <a:r>
              <a:rPr lang="en-GB" b="1" dirty="0" smtClean="0"/>
              <a:t>egisters and election planning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861048"/>
            <a:ext cx="8712968" cy="2664296"/>
          </a:xfrm>
        </p:spPr>
        <p:txBody>
          <a:bodyPr>
            <a:normAutofit/>
          </a:bodyPr>
          <a:lstStyle/>
          <a:p>
            <a:pPr lvl="0" algn="l"/>
            <a:r>
              <a:rPr lang="en-GB" sz="2800" b="1" u="sng" dirty="0">
                <a:solidFill>
                  <a:prstClr val="black"/>
                </a:solidFill>
              </a:rPr>
              <a:t>1 December </a:t>
            </a:r>
            <a:r>
              <a:rPr lang="en-GB" sz="2800" b="1" u="sng" dirty="0" smtClean="0">
                <a:solidFill>
                  <a:prstClr val="black"/>
                </a:solidFill>
              </a:rPr>
              <a:t>2016</a:t>
            </a:r>
            <a:endParaRPr lang="en-GB" sz="2800" b="1" u="sng" dirty="0">
              <a:solidFill>
                <a:prstClr val="black"/>
              </a:solidFill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prstClr val="black"/>
                </a:solidFill>
              </a:rPr>
              <a:t>Grampian LG electorate </a:t>
            </a:r>
            <a:r>
              <a:rPr lang="en-GB" sz="1800" dirty="0" smtClean="0">
                <a:solidFill>
                  <a:prstClr val="black"/>
                </a:solidFill>
              </a:rPr>
              <a:t>increased </a:t>
            </a:r>
            <a:r>
              <a:rPr lang="en-GB" sz="1800" dirty="0">
                <a:solidFill>
                  <a:prstClr val="black"/>
                </a:solidFill>
              </a:rPr>
              <a:t>by </a:t>
            </a:r>
            <a:r>
              <a:rPr lang="en-GB" sz="1800" dirty="0" smtClean="0">
                <a:solidFill>
                  <a:prstClr val="black"/>
                </a:solidFill>
              </a:rPr>
              <a:t>1% </a:t>
            </a:r>
            <a:r>
              <a:rPr lang="en-GB" sz="1800" dirty="0">
                <a:solidFill>
                  <a:prstClr val="black"/>
                </a:solidFill>
              </a:rPr>
              <a:t>from </a:t>
            </a:r>
            <a:r>
              <a:rPr lang="en-GB" sz="1800" dirty="0" smtClean="0">
                <a:solidFill>
                  <a:prstClr val="black"/>
                </a:solidFill>
              </a:rPr>
              <a:t>435k </a:t>
            </a:r>
            <a:r>
              <a:rPr lang="en-GB" sz="1800" dirty="0">
                <a:solidFill>
                  <a:prstClr val="black"/>
                </a:solidFill>
              </a:rPr>
              <a:t>to </a:t>
            </a:r>
            <a:r>
              <a:rPr lang="en-GB" sz="1800" dirty="0" smtClean="0">
                <a:solidFill>
                  <a:prstClr val="black"/>
                </a:solidFill>
              </a:rPr>
              <a:t>439k (1/12/15 reduced by 2%)</a:t>
            </a:r>
            <a:endParaRPr lang="en-GB" sz="1800" dirty="0">
              <a:solidFill>
                <a:prstClr val="black"/>
              </a:solidFill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prstClr val="black"/>
                </a:solidFill>
              </a:rPr>
              <a:t>  2016 </a:t>
            </a:r>
            <a:r>
              <a:rPr lang="en-GB" sz="1800" dirty="0">
                <a:solidFill>
                  <a:prstClr val="black"/>
                </a:solidFill>
              </a:rPr>
              <a:t>canvass 	</a:t>
            </a:r>
            <a:endParaRPr lang="en-GB" sz="1800" dirty="0" smtClean="0">
              <a:solidFill>
                <a:prstClr val="black"/>
              </a:solidFill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prstClr val="black"/>
                </a:solidFill>
              </a:rPr>
              <a:t>Second full IER canvass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prstClr val="black"/>
                </a:solidFill>
              </a:rPr>
              <a:t>2 </a:t>
            </a:r>
            <a:r>
              <a:rPr lang="en-GB" sz="1800" dirty="0">
                <a:solidFill>
                  <a:prstClr val="black"/>
                </a:solidFill>
              </a:rPr>
              <a:t>stage process </a:t>
            </a:r>
            <a:r>
              <a:rPr lang="en-GB" sz="1800" dirty="0" smtClean="0">
                <a:solidFill>
                  <a:prstClr val="black"/>
                </a:solidFill>
              </a:rPr>
              <a:t>	- Stage </a:t>
            </a:r>
            <a:r>
              <a:rPr lang="en-GB" sz="1800" dirty="0">
                <a:solidFill>
                  <a:prstClr val="black"/>
                </a:solidFill>
              </a:rPr>
              <a:t>1 Household </a:t>
            </a:r>
            <a:r>
              <a:rPr lang="en-GB" sz="1800" dirty="0" smtClean="0">
                <a:solidFill>
                  <a:prstClr val="black"/>
                </a:solidFill>
              </a:rPr>
              <a:t>info/deletions/reviews</a:t>
            </a:r>
            <a:endParaRPr lang="en-GB" sz="1800" dirty="0">
              <a:solidFill>
                <a:prstClr val="black"/>
              </a:solidFill>
            </a:endParaRPr>
          </a:p>
          <a:p>
            <a:pPr lvl="0" algn="l"/>
            <a:r>
              <a:rPr lang="en-GB" sz="1800" dirty="0">
                <a:solidFill>
                  <a:prstClr val="black"/>
                </a:solidFill>
              </a:rPr>
              <a:t>		</a:t>
            </a:r>
            <a:r>
              <a:rPr lang="en-GB" sz="1800" dirty="0" smtClean="0">
                <a:solidFill>
                  <a:prstClr val="black"/>
                </a:solidFill>
              </a:rPr>
              <a:t>	- </a:t>
            </a:r>
            <a:r>
              <a:rPr lang="en-GB" sz="1800" dirty="0">
                <a:solidFill>
                  <a:prstClr val="black"/>
                </a:solidFill>
              </a:rPr>
              <a:t>Stage 2 Registration of new electors</a:t>
            </a:r>
          </a:p>
          <a:p>
            <a:pPr algn="l"/>
            <a:endParaRPr lang="en-GB" sz="2400" dirty="0" smtClean="0"/>
          </a:p>
          <a:p>
            <a:pPr algn="l"/>
            <a:endParaRPr lang="en-GB" sz="2400" dirty="0"/>
          </a:p>
          <a:p>
            <a:pPr algn="l"/>
            <a:endParaRPr lang="en-GB" sz="2400" dirty="0" smtClean="0"/>
          </a:p>
          <a:p>
            <a:pPr algn="l"/>
            <a:endParaRPr lang="en-GB" sz="2400" dirty="0"/>
          </a:p>
          <a:p>
            <a:pPr algn="l"/>
            <a:endParaRPr lang="en-GB" sz="2400" dirty="0"/>
          </a:p>
          <a:p>
            <a:pPr algn="l"/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0DC3-A28C-41F8-8341-BB28A719A3E5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85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280920" cy="1470025"/>
          </a:xfrm>
        </p:spPr>
        <p:txBody>
          <a:bodyPr>
            <a:noAutofit/>
          </a:bodyPr>
          <a:lstStyle/>
          <a:p>
            <a:r>
              <a:rPr lang="en-GB" b="1" dirty="0" smtClean="0"/>
              <a:t>Registers and election planning - electorate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861048"/>
            <a:ext cx="8712968" cy="2664296"/>
          </a:xfrm>
        </p:spPr>
        <p:txBody>
          <a:bodyPr>
            <a:normAutofit/>
          </a:bodyPr>
          <a:lstStyle/>
          <a:p>
            <a:pPr algn="l"/>
            <a:endParaRPr lang="en-GB" sz="2400" dirty="0" smtClean="0"/>
          </a:p>
          <a:p>
            <a:pPr algn="l"/>
            <a:endParaRPr lang="en-GB" sz="2400" dirty="0"/>
          </a:p>
          <a:p>
            <a:pPr algn="l"/>
            <a:endParaRPr lang="en-GB" sz="2400" dirty="0" smtClean="0"/>
          </a:p>
          <a:p>
            <a:pPr algn="l"/>
            <a:endParaRPr lang="en-GB" sz="2400" dirty="0"/>
          </a:p>
          <a:p>
            <a:pPr algn="l"/>
            <a:endParaRPr lang="en-GB" sz="2400" dirty="0"/>
          </a:p>
          <a:p>
            <a:pPr algn="l"/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0DC3-A28C-41F8-8341-BB28A719A3E5}" type="slidenum">
              <a:rPr lang="en-GB" smtClean="0"/>
              <a:pPr/>
              <a:t>4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975" y="3645024"/>
            <a:ext cx="4584700" cy="275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597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280920" cy="1470025"/>
          </a:xfrm>
        </p:spPr>
        <p:txBody>
          <a:bodyPr>
            <a:noAutofit/>
          </a:bodyPr>
          <a:lstStyle/>
          <a:p>
            <a:r>
              <a:rPr lang="en-GB" b="1" dirty="0" smtClean="0"/>
              <a:t>Registers and election planning – postal voters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861048"/>
            <a:ext cx="8712968" cy="2664296"/>
          </a:xfrm>
        </p:spPr>
        <p:txBody>
          <a:bodyPr>
            <a:normAutofit/>
          </a:bodyPr>
          <a:lstStyle/>
          <a:p>
            <a:pPr algn="l"/>
            <a:endParaRPr lang="en-GB" sz="2400" dirty="0" smtClean="0"/>
          </a:p>
          <a:p>
            <a:pPr algn="l"/>
            <a:endParaRPr lang="en-GB" sz="2400" dirty="0"/>
          </a:p>
          <a:p>
            <a:pPr algn="l"/>
            <a:endParaRPr lang="en-GB" sz="2400" dirty="0" smtClean="0"/>
          </a:p>
          <a:p>
            <a:pPr algn="l"/>
            <a:endParaRPr lang="en-GB" sz="2400" dirty="0"/>
          </a:p>
          <a:p>
            <a:pPr algn="l"/>
            <a:endParaRPr lang="en-GB" sz="2400" dirty="0"/>
          </a:p>
          <a:p>
            <a:pPr algn="l"/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0DC3-A28C-41F8-8341-BB28A719A3E5}" type="slidenum">
              <a:rPr lang="en-GB" smtClean="0"/>
              <a:pPr/>
              <a:t>5</a:t>
            </a:fld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0" y="3645024"/>
            <a:ext cx="4584700" cy="275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849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280920" cy="1470025"/>
          </a:xfrm>
        </p:spPr>
        <p:txBody>
          <a:bodyPr>
            <a:noAutofit/>
          </a:bodyPr>
          <a:lstStyle/>
          <a:p>
            <a:r>
              <a:rPr lang="en-GB" b="1" dirty="0">
                <a:solidFill>
                  <a:prstClr val="black"/>
                </a:solidFill>
              </a:rPr>
              <a:t>15, 16 &amp; 17 yr olds</a:t>
            </a:r>
            <a:endParaRPr lang="en-GB" b="1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861048"/>
            <a:ext cx="8712968" cy="2664296"/>
          </a:xfrm>
        </p:spPr>
        <p:txBody>
          <a:bodyPr>
            <a:normAutofit lnSpcReduction="10000"/>
          </a:bodyPr>
          <a:lstStyle/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prstClr val="black"/>
                </a:solidFill>
              </a:rPr>
              <a:t>Engagement, registration and verification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prstClr val="black"/>
                </a:solidFill>
              </a:rPr>
              <a:t>Election </a:t>
            </a:r>
            <a:r>
              <a:rPr lang="en-GB" dirty="0">
                <a:solidFill>
                  <a:prstClr val="black"/>
                </a:solidFill>
              </a:rPr>
              <a:t>registers – no attainment age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prstClr val="black"/>
                </a:solidFill>
              </a:rPr>
              <a:t>Absent voter lists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prstClr val="black"/>
                </a:solidFill>
              </a:rPr>
              <a:t>Supply of registers</a:t>
            </a:r>
            <a:endParaRPr lang="en-GB" dirty="0">
              <a:solidFill>
                <a:prstClr val="black"/>
              </a:solidFill>
            </a:endParaRPr>
          </a:p>
          <a:p>
            <a:pPr lvl="0" algn="l"/>
            <a:r>
              <a:rPr lang="en-GB" sz="2200" dirty="0">
                <a:solidFill>
                  <a:prstClr val="black"/>
                </a:solidFill>
              </a:rPr>
              <a:t>	</a:t>
            </a:r>
          </a:p>
          <a:p>
            <a:pPr algn="l"/>
            <a:endParaRPr lang="en-GB" sz="2400" dirty="0" smtClean="0"/>
          </a:p>
          <a:p>
            <a:pPr algn="l"/>
            <a:endParaRPr lang="en-GB" sz="2400" dirty="0"/>
          </a:p>
          <a:p>
            <a:pPr algn="l"/>
            <a:endParaRPr lang="en-GB" sz="2400" dirty="0" smtClean="0"/>
          </a:p>
          <a:p>
            <a:pPr algn="l"/>
            <a:endParaRPr lang="en-GB" sz="2400" dirty="0"/>
          </a:p>
          <a:p>
            <a:pPr algn="l"/>
            <a:endParaRPr lang="en-GB" sz="2400" dirty="0"/>
          </a:p>
          <a:p>
            <a:pPr algn="l"/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0DC3-A28C-41F8-8341-BB28A719A3E5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74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280920" cy="1470025"/>
          </a:xfrm>
        </p:spPr>
        <p:txBody>
          <a:bodyPr>
            <a:noAutofit/>
          </a:bodyPr>
          <a:lstStyle/>
          <a:p>
            <a:endParaRPr lang="en-GB" b="1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861048"/>
            <a:ext cx="8712968" cy="2664296"/>
          </a:xfrm>
        </p:spPr>
        <p:txBody>
          <a:bodyPr>
            <a:normAutofit/>
          </a:bodyPr>
          <a:lstStyle/>
          <a:p>
            <a:pPr lvl="0" algn="l"/>
            <a:r>
              <a:rPr lang="en-GB" sz="2200" dirty="0">
                <a:solidFill>
                  <a:prstClr val="black"/>
                </a:solidFill>
              </a:rPr>
              <a:t>	</a:t>
            </a:r>
          </a:p>
          <a:p>
            <a:pPr algn="l"/>
            <a:endParaRPr lang="en-GB" sz="2400" dirty="0" smtClean="0"/>
          </a:p>
          <a:p>
            <a:pPr algn="l"/>
            <a:endParaRPr lang="en-GB" sz="2400" dirty="0"/>
          </a:p>
          <a:p>
            <a:pPr algn="l"/>
            <a:endParaRPr lang="en-GB" sz="2400" dirty="0" smtClean="0"/>
          </a:p>
          <a:p>
            <a:pPr algn="l"/>
            <a:endParaRPr lang="en-GB" sz="2400" dirty="0"/>
          </a:p>
          <a:p>
            <a:pPr algn="l"/>
            <a:endParaRPr lang="en-GB" sz="2400" dirty="0"/>
          </a:p>
          <a:p>
            <a:pPr algn="l"/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0DC3-A28C-41F8-8341-BB28A719A3E5}" type="slidenum">
              <a:rPr lang="en-GB" smtClean="0"/>
              <a:pPr/>
              <a:t>7</a:t>
            </a:fld>
            <a:endParaRPr lang="en-GB"/>
          </a:p>
        </p:txBody>
      </p:sp>
      <p:grpSp>
        <p:nvGrpSpPr>
          <p:cNvPr id="5" name="Group 5"/>
          <p:cNvGrpSpPr>
            <a:grpSpLocks noChangeAspect="1"/>
          </p:cNvGrpSpPr>
          <p:nvPr/>
        </p:nvGrpSpPr>
        <p:grpSpPr bwMode="auto">
          <a:xfrm>
            <a:off x="-4429000" y="-15546587"/>
            <a:ext cx="10775562" cy="22404587"/>
            <a:chOff x="-4015" y="-11493"/>
            <a:chExt cx="11603" cy="24125"/>
          </a:xfrm>
        </p:grpSpPr>
        <p:sp>
          <p:nvSpPr>
            <p:cNvPr id="6" name="AutoShape 4"/>
            <p:cNvSpPr>
              <a:spLocks noChangeAspect="1" noChangeArrowheads="1" noTextEdit="1"/>
            </p:cNvSpPr>
            <p:nvPr/>
          </p:nvSpPr>
          <p:spPr bwMode="auto">
            <a:xfrm>
              <a:off x="-4015" y="-11493"/>
              <a:ext cx="11249" cy="237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0" y="5325"/>
              <a:ext cx="3438" cy="7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1845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280920" cy="1470025"/>
          </a:xfrm>
        </p:spPr>
        <p:txBody>
          <a:bodyPr>
            <a:noAutofit/>
          </a:bodyPr>
          <a:lstStyle/>
          <a:p>
            <a:r>
              <a:rPr lang="en-GB" b="1" dirty="0" smtClean="0">
                <a:solidFill>
                  <a:prstClr val="black"/>
                </a:solidFill>
              </a:rPr>
              <a:t>Timeline</a:t>
            </a:r>
            <a:endParaRPr lang="en-GB" b="1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573016"/>
            <a:ext cx="8712968" cy="2952328"/>
          </a:xfrm>
        </p:spPr>
        <p:txBody>
          <a:bodyPr>
            <a:normAutofit fontScale="77500" lnSpcReduction="20000"/>
          </a:bodyPr>
          <a:lstStyle/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prstClr val="black"/>
                </a:solidFill>
              </a:rPr>
              <a:t>EMB Convener Directions – consistency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prstClr val="black"/>
                </a:solidFill>
              </a:rPr>
              <a:t>All Scotland common deadline for first tranche of postal votes 29 March 2017 (SIENA registration application deadline).</a:t>
            </a:r>
            <a:endParaRPr lang="en-GB" dirty="0">
              <a:solidFill>
                <a:prstClr val="black"/>
              </a:solidFill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prstClr val="black"/>
                </a:solidFill>
              </a:rPr>
              <a:t>A</a:t>
            </a:r>
            <a:r>
              <a:rPr lang="en-GB" dirty="0" smtClean="0">
                <a:solidFill>
                  <a:prstClr val="black"/>
                </a:solidFill>
              </a:rPr>
              <a:t>ll </a:t>
            </a:r>
            <a:r>
              <a:rPr lang="en-GB" dirty="0">
                <a:solidFill>
                  <a:prstClr val="black"/>
                </a:solidFill>
              </a:rPr>
              <a:t>Scotland common date for s</a:t>
            </a:r>
            <a:r>
              <a:rPr lang="en-GB" dirty="0" smtClean="0">
                <a:solidFill>
                  <a:prstClr val="black"/>
                </a:solidFill>
              </a:rPr>
              <a:t>econd interim election notice of alteration (SIENA) –  7 April 2017 = E-17 EROs / E-16 ROs.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prstClr val="black"/>
                </a:solidFill>
              </a:rPr>
              <a:t>Easter Monday 17 April – final registration application deadline.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prstClr val="black"/>
                </a:solidFill>
              </a:rPr>
              <a:t>Wednesday 26 April </a:t>
            </a:r>
            <a:r>
              <a:rPr lang="en-GB" dirty="0">
                <a:solidFill>
                  <a:prstClr val="black"/>
                </a:solidFill>
              </a:rPr>
              <a:t>– </a:t>
            </a:r>
            <a:r>
              <a:rPr lang="en-GB" dirty="0" smtClean="0">
                <a:solidFill>
                  <a:prstClr val="black"/>
                </a:solidFill>
              </a:rPr>
              <a:t>Final notice of alteration published – Registers finalised.</a:t>
            </a:r>
            <a:endParaRPr lang="en-GB" dirty="0">
              <a:solidFill>
                <a:prstClr val="black"/>
              </a:solidFill>
            </a:endParaRPr>
          </a:p>
          <a:p>
            <a:pPr algn="l"/>
            <a:endParaRPr lang="en-GB" sz="2400" dirty="0"/>
          </a:p>
          <a:p>
            <a:pPr algn="l"/>
            <a:endParaRPr lang="en-GB" sz="2400" dirty="0" smtClean="0"/>
          </a:p>
          <a:p>
            <a:pPr algn="l"/>
            <a:endParaRPr lang="en-GB" sz="2400" dirty="0"/>
          </a:p>
          <a:p>
            <a:pPr algn="l"/>
            <a:endParaRPr lang="en-GB" sz="2400" dirty="0"/>
          </a:p>
          <a:p>
            <a:pPr algn="l"/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0DC3-A28C-41F8-8341-BB28A719A3E5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86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280920" cy="1470025"/>
          </a:xfrm>
        </p:spPr>
        <p:txBody>
          <a:bodyPr>
            <a:noAutofit/>
          </a:bodyPr>
          <a:lstStyle/>
          <a:p>
            <a:r>
              <a:rPr lang="en-GB" b="1" dirty="0" smtClean="0">
                <a:solidFill>
                  <a:prstClr val="black"/>
                </a:solidFill>
              </a:rPr>
              <a:t>Absent votes</a:t>
            </a:r>
            <a:endParaRPr lang="en-GB" b="1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573016"/>
            <a:ext cx="8712968" cy="2952328"/>
          </a:xfrm>
        </p:spPr>
        <p:txBody>
          <a:bodyPr>
            <a:normAutofit fontScale="70000" lnSpcReduction="20000"/>
          </a:bodyPr>
          <a:lstStyle/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sz="3000" dirty="0">
                <a:solidFill>
                  <a:prstClr val="black"/>
                </a:solidFill>
              </a:rPr>
              <a:t>Postal – cancellation/amendment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sz="3000" dirty="0">
                <a:solidFill>
                  <a:prstClr val="black"/>
                </a:solidFill>
              </a:rPr>
              <a:t>Proxy – proxy </a:t>
            </a:r>
            <a:r>
              <a:rPr lang="en-GB" sz="3000" dirty="0" smtClean="0">
                <a:solidFill>
                  <a:prstClr val="black"/>
                </a:solidFill>
              </a:rPr>
              <a:t>appointments – must be registered</a:t>
            </a:r>
            <a:endParaRPr lang="en-GB" sz="3000" dirty="0">
              <a:solidFill>
                <a:prstClr val="black"/>
              </a:solidFill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sz="3000" dirty="0">
                <a:solidFill>
                  <a:prstClr val="black"/>
                </a:solidFill>
              </a:rPr>
              <a:t>Emergency Proxy</a:t>
            </a:r>
          </a:p>
          <a:p>
            <a:pPr lvl="0" algn="l"/>
            <a:r>
              <a:rPr lang="en-GB" sz="3000" dirty="0">
                <a:solidFill>
                  <a:prstClr val="black"/>
                </a:solidFill>
              </a:rPr>
              <a:t>	</a:t>
            </a:r>
            <a:r>
              <a:rPr lang="en-GB" sz="3000" dirty="0" smtClean="0">
                <a:solidFill>
                  <a:prstClr val="black"/>
                </a:solidFill>
              </a:rPr>
              <a:t>Medical (disability)</a:t>
            </a:r>
          </a:p>
          <a:p>
            <a:pPr lvl="0" algn="l"/>
            <a:r>
              <a:rPr lang="en-GB" sz="3000" dirty="0">
                <a:solidFill>
                  <a:prstClr val="black"/>
                </a:solidFill>
              </a:rPr>
              <a:t>	</a:t>
            </a:r>
            <a:r>
              <a:rPr lang="en-GB" sz="3000" dirty="0" smtClean="0">
                <a:solidFill>
                  <a:prstClr val="black"/>
                </a:solidFill>
              </a:rPr>
              <a:t>AND</a:t>
            </a:r>
          </a:p>
          <a:p>
            <a:pPr lvl="0" algn="l"/>
            <a:r>
              <a:rPr lang="en-GB" sz="3000" dirty="0">
                <a:solidFill>
                  <a:prstClr val="black"/>
                </a:solidFill>
              </a:rPr>
              <a:t>	</a:t>
            </a:r>
            <a:r>
              <a:rPr lang="en-GB" sz="3000" dirty="0" smtClean="0">
                <a:solidFill>
                  <a:prstClr val="black"/>
                </a:solidFill>
              </a:rPr>
              <a:t>Occupation/Service/Employment</a:t>
            </a:r>
            <a:endParaRPr lang="en-GB" sz="3000" dirty="0">
              <a:solidFill>
                <a:prstClr val="black"/>
              </a:solidFill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sz="3000" dirty="0">
                <a:solidFill>
                  <a:prstClr val="black"/>
                </a:solidFill>
              </a:rPr>
              <a:t>Rejected postal votes – data to ERO </a:t>
            </a:r>
            <a:r>
              <a:rPr lang="en-GB" sz="3000" dirty="0" smtClean="0">
                <a:solidFill>
                  <a:prstClr val="black"/>
                </a:solidFill>
              </a:rPr>
              <a:t>before </a:t>
            </a:r>
            <a:r>
              <a:rPr lang="en-GB" sz="3000" dirty="0">
                <a:solidFill>
                  <a:prstClr val="black"/>
                </a:solidFill>
              </a:rPr>
              <a:t>sealing </a:t>
            </a:r>
            <a:r>
              <a:rPr lang="en-GB" sz="3000" dirty="0" smtClean="0">
                <a:solidFill>
                  <a:prstClr val="black"/>
                </a:solidFill>
              </a:rPr>
              <a:t>ready for 6 week chase up and canvass from 1 July</a:t>
            </a:r>
            <a:endParaRPr lang="en-GB" sz="3000" dirty="0">
              <a:solidFill>
                <a:prstClr val="black"/>
              </a:solidFill>
            </a:endParaRPr>
          </a:p>
          <a:p>
            <a:pPr lvl="0" algn="l"/>
            <a:r>
              <a:rPr lang="en-GB" sz="2200" dirty="0">
                <a:solidFill>
                  <a:prstClr val="black"/>
                </a:solidFill>
              </a:rPr>
              <a:t>	</a:t>
            </a:r>
          </a:p>
          <a:p>
            <a:pPr algn="l"/>
            <a:endParaRPr lang="en-GB" sz="2400" dirty="0" smtClean="0"/>
          </a:p>
          <a:p>
            <a:pPr algn="l"/>
            <a:endParaRPr lang="en-GB" sz="2400" dirty="0"/>
          </a:p>
          <a:p>
            <a:pPr algn="l"/>
            <a:endParaRPr lang="en-GB" sz="2400" dirty="0" smtClean="0"/>
          </a:p>
          <a:p>
            <a:pPr algn="l"/>
            <a:endParaRPr lang="en-GB" sz="2400" dirty="0"/>
          </a:p>
          <a:p>
            <a:pPr algn="l"/>
            <a:endParaRPr lang="en-GB" sz="2400" dirty="0"/>
          </a:p>
          <a:p>
            <a:pPr algn="l"/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0DC3-A28C-41F8-8341-BB28A719A3E5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58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9ca678d06974d1b9a589aa70f41520a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UK wide</TermName>
          <TermId xmlns="http://schemas.microsoft.com/office/infopath/2007/PartnerControls">6834a7d2-fb91-47b3-99a3-3181df52306f</TermId>
        </TermInfo>
      </Terms>
    </b9ca678d06974d1b9a589aa70f41520a>
    <Owner xmlns="bc90169a-923b-41ac-982e-76cb1e36c5ab">
      <UserInfo>
        <DisplayName>Sarah Mackie</DisplayName>
        <AccountId>179</AccountId>
        <AccountType/>
      </UserInfo>
    </Owner>
    <o4f6c70134b64a99b8a9c18b6cabc6d3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2017</TermName>
          <TermId xmlns="http://schemas.microsoft.com/office/infopath/2007/PartnerControls">e743382d-a956-4c3d-b21e-8f088efd99a3</TermId>
        </TermInfo>
      </Terms>
    </o4f6c70134b64a99b8a9c18b6cabc6d3>
    <ArticleName xmlns="9c5b7532-e3ca-476b-a7af-f7cb57a9bce5" xsi:nil="true"/>
    <j4f12893337a4eac9e2d2c696f543b80 xmlns="baee7444-1920-4882-a7e4-354e0bb124a7">
      <Terms xmlns="http://schemas.microsoft.com/office/infopath/2007/PartnerControls"/>
    </j4f12893337a4eac9e2d2c696f543b80>
    <TaxCatchAll xmlns="e67714ae-5cca-4d80-a049-b4b1f0ec46d0">
      <Value>801</Value>
      <Value>2471</Value>
      <Value>2</Value>
      <Value>1</Value>
      <Value>55</Value>
    </TaxCatchAll>
    <j5093c87c62f4e2ea96105d295eed61a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</TermName>
          <TermId xmlns="http://schemas.microsoft.com/office/infopath/2007/PartnerControls">77462fb2-11a1-4cd5-8628-4e6081b9477e</TermId>
        </TermInfo>
      </Terms>
    </j5093c87c62f4e2ea96105d295eed61a>
    <Retention xmlns="9c5b7532-e3ca-476b-a7af-f7cb57a9bce5">7 years</Retention>
    <k8d136f7c151492e9a8c9a3ff7eb0306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Electoral registration</TermName>
          <TermId xmlns="http://schemas.microsoft.com/office/infopath/2007/PartnerControls">a132e8c0-17a9-47ae-8278-73ed169518fe</TermId>
        </TermInfo>
      </Terms>
    </k8d136f7c151492e9a8c9a3ff7eb0306>
    <b78556a5ab004a83993a9660bce6152c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All staff</TermName>
          <TermId xmlns="http://schemas.microsoft.com/office/infopath/2007/PartnerControls">1a1e0e6e-8d96-4235-ac5f-9f1dcc3600b0</TermId>
        </TermInfo>
      </Terms>
    </b78556a5ab004a83993a9660bce6152c>
    <_dlc_DocId xmlns="59f2ac4d-bc1b-4a76-93f7-e962465fc57b">FNCT-146-2094</_dlc_DocId>
    <_dlc_DocIdUrl xmlns="59f2ac4d-bc1b-4a76-93f7-e962465fc57b">
      <Url>http://skynet/dm/Functions/ta/_layouts/DocIdRedir.aspx?ID=FNCT-146-2094</Url>
      <Description>FNCT-146-2094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Presentation" ma:contentTypeID="0x010100DBF22B2F9E624BBA857B72BB0A0E43030038DD10CDFDB54D58901FE92A262F7B140022718598DAA3FA4EA60E4A828E088C75" ma:contentTypeVersion="627" ma:contentTypeDescription="Presentation Content Type" ma:contentTypeScope="" ma:versionID="2db022e33ebead3132231a6c0e3dce5c">
  <xsd:schema xmlns:xsd="http://www.w3.org/2001/XMLSchema" xmlns:xs="http://www.w3.org/2001/XMLSchema" xmlns:p="http://schemas.microsoft.com/office/2006/metadata/properties" xmlns:ns2="baee7444-1920-4882-a7e4-354e0bb124a7" xmlns:ns3="bc90169a-923b-41ac-982e-76cb1e36c5ab" xmlns:ns4="9c5b7532-e3ca-476b-a7af-f7cb57a9bce5" xmlns:ns5="e67714ae-5cca-4d80-a049-b4b1f0ec46d0" xmlns:ns6="59f2ac4d-bc1b-4a76-93f7-e962465fc57b" targetNamespace="http://schemas.microsoft.com/office/2006/metadata/properties" ma:root="true" ma:fieldsID="140bae42786872b784555ea390f32c70" ns2:_="" ns3:_="" ns4:_="" ns5:_="" ns6:_="">
    <xsd:import namespace="baee7444-1920-4882-a7e4-354e0bb124a7"/>
    <xsd:import namespace="bc90169a-923b-41ac-982e-76cb1e36c5ab"/>
    <xsd:import namespace="9c5b7532-e3ca-476b-a7af-f7cb57a9bce5"/>
    <xsd:import namespace="e67714ae-5cca-4d80-a049-b4b1f0ec46d0"/>
    <xsd:import namespace="59f2ac4d-bc1b-4a76-93f7-e962465fc57b"/>
    <xsd:element name="properties">
      <xsd:complexType>
        <xsd:sequence>
          <xsd:element name="documentManagement">
            <xsd:complexType>
              <xsd:all>
                <xsd:element ref="ns3:Owner" minOccurs="0"/>
                <xsd:element ref="ns4:Retention"/>
                <xsd:element ref="ns4:ArticleName" minOccurs="0"/>
                <xsd:element ref="ns5:TaxCatchAllLabel" minOccurs="0"/>
                <xsd:element ref="ns2:k8d136f7c151492e9a8c9a3ff7eb0306" minOccurs="0"/>
                <xsd:element ref="ns2:b9ca678d06974d1b9a589aa70f41520a" minOccurs="0"/>
                <xsd:element ref="ns2:o4f6c70134b64a99b8a9c18b6cabc6d3" minOccurs="0"/>
                <xsd:element ref="ns2:j4f12893337a4eac9e2d2c696f543b80" minOccurs="0"/>
                <xsd:element ref="ns2:b78556a5ab004a83993a9660bce6152c" minOccurs="0"/>
                <xsd:element ref="ns5:TaxCatchAll" minOccurs="0"/>
                <xsd:element ref="ns2:j5093c87c62f4e2ea96105d295eed61a" minOccurs="0"/>
                <xsd:element ref="ns4:Retention"/>
                <xsd:element ref="ns3:Owner" minOccurs="0"/>
                <xsd:element ref="ns6:_dlc_DocId" minOccurs="0"/>
                <xsd:element ref="ns6:_dlc_DocIdUrl" minOccurs="0"/>
                <xsd:element ref="ns6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ee7444-1920-4882-a7e4-354e0bb124a7" elementFormDefault="qualified">
    <xsd:import namespace="http://schemas.microsoft.com/office/2006/documentManagement/types"/>
    <xsd:import namespace="http://schemas.microsoft.com/office/infopath/2007/PartnerControls"/>
    <xsd:element name="k8d136f7c151492e9a8c9a3ff7eb0306" ma:index="13" ma:taxonomy="true" ma:internalName="k8d136f7c151492e9a8c9a3ff7eb0306" ma:taxonomyFieldName="ECSubject" ma:displayName="ECSubject" ma:readOnly="false" ma:default="" ma:fieldId="{48d136f7-c151-492e-9a8c-9a3ff7eb0306}" ma:taxonomyMulti="true" ma:sspId="3670c079-8b9c-4824-ae40-3b9cff66bbfa" ma:termSetId="0d5ca8a1-c45c-44af-a3cd-d024f1ba8d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ca678d06974d1b9a589aa70f41520a" ma:index="15" ma:taxonomy="true" ma:internalName="b9ca678d06974d1b9a589aa70f41520a" ma:taxonomyFieldName="Countries" ma:displayName="Country" ma:default="2;#UK wide|6834a7d2-fb91-47b3-99a3-3181df52306f" ma:fieldId="{b9ca678d-0697-4d1b-9a58-9aa70f41520a}" ma:taxonomyMulti="true" ma:sspId="3670c079-8b9c-4824-ae40-3b9cff66bbfa" ma:termSetId="84dafbee-6db0-42d8-9610-c7f28f591f8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4f6c70134b64a99b8a9c18b6cabc6d3" ma:index="17" nillable="true" ma:taxonomy="true" ma:internalName="o4f6c70134b64a99b8a9c18b6cabc6d3" ma:taxonomyFieldName="Calendar_x0020_Year" ma:displayName="Calendar Year" ma:readOnly="false" ma:default="" ma:fieldId="{84f6c701-34b6-4a99-b8a9-c18b6cabc6d3}" ma:sspId="3670c079-8b9c-4824-ae40-3b9cff66bbfa" ma:termSetId="edba5c96-86f2-4f08-a5c2-e39c740b563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4f12893337a4eac9e2d2c696f543b80" ma:index="19" nillable="true" ma:taxonomy="true" ma:internalName="j4f12893337a4eac9e2d2c696f543b80" ma:taxonomyFieldName="Financial_x0020_year" ma:displayName="Financial year" ma:readOnly="false" ma:default="" ma:fieldId="{34f12893-337a-4eac-9e2d-2c696f543b80}" ma:sspId="3670c079-8b9c-4824-ae40-3b9cff66bbfa" ma:termSetId="e63f34e3-1607-4f97-aade-c4ace54ed86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78556a5ab004a83993a9660bce6152c" ma:index="21" nillable="true" ma:taxonomy="true" ma:internalName="b78556a5ab004a83993a9660bce6152c" ma:taxonomyFieldName="Audience1" ma:displayName="Audience" ma:default="1;#All staff|1a1e0e6e-8d96-4235-ac5f-9f1dcc3600b0" ma:fieldId="{b78556a5-ab00-4a83-993a-9660bce6152c}" ma:taxonomyMulti="true" ma:sspId="3670c079-8b9c-4824-ae40-3b9cff66bbfa" ma:termSetId="12a82b95-0313-4ef6-8f09-a1fc7e7a529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5093c87c62f4e2ea96105d295eed61a" ma:index="23" ma:taxonomy="true" ma:internalName="j5093c87c62f4e2ea96105d295eed61a" ma:taxonomyFieldName="GPMS_x0020_marking" ma:displayName="GPMS marking" ma:readOnly="false" ma:default="801;#Official|77462fb2-11a1-4cd5-8628-4e6081b9477e" ma:fieldId="{35093c87-c62f-4e2e-a961-05d295eed61a}" ma:sspId="3670c079-8b9c-4824-ae40-3b9cff66bbfa" ma:termSetId="1f343abd-db6c-4475-a574-cc7b5b5bdee2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90169a-923b-41ac-982e-76cb1e36c5ab" elementFormDefault="qualified">
    <xsd:import namespace="http://schemas.microsoft.com/office/2006/documentManagement/types"/>
    <xsd:import namespace="http://schemas.microsoft.com/office/infopath/2007/PartnerControls"/>
    <xsd:element name="Owner" ma:index="3" nillable="true" ma:displayName="Owner" ma:list="UserInfo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wner" ma:index="26" nillable="true" ma:displayName="Owner" ma:list="UserInfo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b7532-e3ca-476b-a7af-f7cb57a9bce5" elementFormDefault="qualified">
    <xsd:import namespace="http://schemas.microsoft.com/office/2006/documentManagement/types"/>
    <xsd:import namespace="http://schemas.microsoft.com/office/infopath/2007/PartnerControls"/>
    <xsd:element name="Retention" ma:index="4" ma:displayName="Retention" ma:default="7 years" ma:internalName="Retention">
      <xsd:simpleType>
        <xsd:restriction base="dms:Choice">
          <xsd:enumeration value="6 months"/>
          <xsd:enumeration value="1 year"/>
          <xsd:enumeration value="3 years"/>
          <xsd:enumeration value="7 years"/>
          <xsd:enumeration value="12 years"/>
          <xsd:enumeration value="100 years"/>
        </xsd:restriction>
      </xsd:simpleType>
    </xsd:element>
    <xsd:element name="ArticleName" ma:index="10" nillable="true" ma:displayName="Name" ma:hidden="true" ma:internalName="ArticleName" ma:readOnly="false">
      <xsd:simpleType>
        <xsd:restriction base="dms:Text"/>
      </xsd:simpleType>
    </xsd:element>
    <xsd:element name="Retention" ma:index="25" ma:displayName="Retention" ma:default="7 years" ma:internalName="Retention">
      <xsd:simpleType>
        <xsd:restriction base="dms:Choice">
          <xsd:enumeration value="6 months"/>
          <xsd:enumeration value="1 year"/>
          <xsd:enumeration value="3 years"/>
          <xsd:enumeration value="7 years"/>
          <xsd:enumeration value="12 years"/>
          <xsd:enumeration value="100 years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714ae-5cca-4d80-a049-b4b1f0ec46d0" elementFormDefault="qualified">
    <xsd:import namespace="http://schemas.microsoft.com/office/2006/documentManagement/types"/>
    <xsd:import namespace="http://schemas.microsoft.com/office/infopath/2007/PartnerControls"/>
    <xsd:element name="TaxCatchAllLabel" ma:index="11" nillable="true" ma:displayName="Taxonomy Catch All Column1" ma:description="" ma:hidden="true" ma:list="{52721013-1a77-43df-ac95-984a83b59650}" ma:internalName="TaxCatchAllLabel" ma:readOnly="true" ma:showField="CatchAllDataLabel" ma:web="59f2ac4d-bc1b-4a76-93f7-e962465fc5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2" nillable="true" ma:displayName="Taxonomy Catch All Column" ma:description="" ma:hidden="true" ma:list="{52721013-1a77-43df-ac95-984a83b59650}" ma:internalName="TaxCatchAll" ma:showField="CatchAllData" ma:web="59f2ac4d-bc1b-4a76-93f7-e962465fc5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f2ac4d-bc1b-4a76-93f7-e962465fc57b" elementFormDefault="qualified">
    <xsd:import namespace="http://schemas.microsoft.com/office/2006/documentManagement/types"/>
    <xsd:import namespace="http://schemas.microsoft.com/office/infopath/2007/PartnerControls"/>
    <xsd:element name="_dlc_DocId" ma:index="2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3670c079-8b9c-4824-ae40-3b9cff66bbfa" ContentTypeId="0x010100DBF22B2F9E624BBA857B72BB0A0E43030038DD10CDFDB54D58901FE92A262F7B14" PreviousValue="false"/>
</file>

<file path=customXml/itemProps1.xml><?xml version="1.0" encoding="utf-8"?>
<ds:datastoreItem xmlns:ds="http://schemas.openxmlformats.org/officeDocument/2006/customXml" ds:itemID="{E5AE8F2C-0F9E-458E-8BBD-AF4842F652FB}">
  <ds:schemaRefs>
    <ds:schemaRef ds:uri="bc90169a-923b-41ac-982e-76cb1e36c5ab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59f2ac4d-bc1b-4a76-93f7-e962465fc57b"/>
    <ds:schemaRef ds:uri="http://schemas.microsoft.com/office/2006/documentManagement/types"/>
    <ds:schemaRef ds:uri="9c5b7532-e3ca-476b-a7af-f7cb57a9bce5"/>
    <ds:schemaRef ds:uri="baee7444-1920-4882-a7e4-354e0bb124a7"/>
    <ds:schemaRef ds:uri="http://purl.org/dc/terms/"/>
    <ds:schemaRef ds:uri="http://schemas.microsoft.com/office/2006/metadata/properties"/>
    <ds:schemaRef ds:uri="e67714ae-5cca-4d80-a049-b4b1f0ec46d0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06963D6-3D9C-461D-8F09-7D5CBA6FDAE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E1FE3D-4FF3-4CCA-9509-ADDC7DD9722B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35476CCB-DB9C-4250-8F28-DE2E27FAAB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ee7444-1920-4882-a7e4-354e0bb124a7"/>
    <ds:schemaRef ds:uri="bc90169a-923b-41ac-982e-76cb1e36c5ab"/>
    <ds:schemaRef ds:uri="9c5b7532-e3ca-476b-a7af-f7cb57a9bce5"/>
    <ds:schemaRef ds:uri="e67714ae-5cca-4d80-a049-b4b1f0ec46d0"/>
    <ds:schemaRef ds:uri="59f2ac4d-bc1b-4a76-93f7-e962465fc5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163E1BE1-381A-4F26-AE32-5B29BC264864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2297</TotalTime>
  <Words>237</Words>
  <Application>Microsoft Office PowerPoint</Application>
  <PresentationFormat>On-screen Show (4:3)</PresentationFormat>
  <Paragraphs>98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Electoral registration and delivering the Scottish local government elections  4 May 2017</vt:lpstr>
      <vt:lpstr>Key issues</vt:lpstr>
      <vt:lpstr>Registers and election planning</vt:lpstr>
      <vt:lpstr>Registers and election planning - electorate</vt:lpstr>
      <vt:lpstr>Registers and election planning – postal voters</vt:lpstr>
      <vt:lpstr>15, 16 &amp; 17 yr olds</vt:lpstr>
      <vt:lpstr>PowerPoint Presentation</vt:lpstr>
      <vt:lpstr>Timeline</vt:lpstr>
      <vt:lpstr>Absent votes</vt:lpstr>
      <vt:lpstr>Questions?</vt:lpstr>
      <vt:lpstr>A few thoughts – reproduced by kind permission of the Private Eye magazine and David Ziggy Greene</vt:lpstr>
    </vt:vector>
  </TitlesOfParts>
  <Company>City of Edinburgh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Electoral Events in 2014/15</dc:title>
  <dc:creator>Chris Highcock</dc:creator>
  <cp:lastModifiedBy>Lindsey Hamilton</cp:lastModifiedBy>
  <cp:revision>171</cp:revision>
  <cp:lastPrinted>2014-06-03T13:52:29Z</cp:lastPrinted>
  <dcterms:created xsi:type="dcterms:W3CDTF">2013-11-07T13:23:19Z</dcterms:created>
  <dcterms:modified xsi:type="dcterms:W3CDTF">2017-01-11T13:52:43Z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0x010100DBF22B2F9E624BBA857B72BB0A0E43030038DD10CDFDB54D58901FE92A262F7B140022718598DAA3FA4EA60E4A828E088C75</vt:lpwstr>
  </property>
  <property fmtid="{D5CDD505-2E9C-101B-9397-08002B2CF9AE}" pid="4" name="_dlc_DocIdItemGuid">
    <vt:lpwstr>7d7e8586-71c5-4d4f-ae33-006b46aeecf2</vt:lpwstr>
  </property>
  <property fmtid="{D5CDD505-2E9C-101B-9397-08002B2CF9AE}" pid="5" name="Financial_x0020_year">
    <vt:lpwstr/>
  </property>
  <property fmtid="{D5CDD505-2E9C-101B-9397-08002B2CF9AE}" pid="6" name="Audience1">
    <vt:lpwstr>1;#All staff|1a1e0e6e-8d96-4235-ac5f-9f1dcc3600b0</vt:lpwstr>
  </property>
  <property fmtid="{D5CDD505-2E9C-101B-9397-08002B2CF9AE}" pid="7" name="Countries">
    <vt:lpwstr>2;#UK wide|6834a7d2-fb91-47b3-99a3-3181df52306f</vt:lpwstr>
  </property>
  <property fmtid="{D5CDD505-2E9C-101B-9397-08002B2CF9AE}" pid="8" name="TaxKeyword">
    <vt:lpwstr/>
  </property>
  <property fmtid="{D5CDD505-2E9C-101B-9397-08002B2CF9AE}" pid="9" name="ECSubject">
    <vt:lpwstr>55;#Electoral registration|a132e8c0-17a9-47ae-8278-73ed169518fe</vt:lpwstr>
  </property>
  <property fmtid="{D5CDD505-2E9C-101B-9397-08002B2CF9AE}" pid="10" name="GPMS marking">
    <vt:lpwstr>801;#Official|77462fb2-11a1-4cd5-8628-4e6081b9477e</vt:lpwstr>
  </property>
  <property fmtid="{D5CDD505-2E9C-101B-9397-08002B2CF9AE}" pid="11" name="Calendar Year">
    <vt:lpwstr>2471;#2017|e743382d-a956-4c3d-b21e-8f088efd99a3</vt:lpwstr>
  </property>
  <property fmtid="{D5CDD505-2E9C-101B-9397-08002B2CF9AE}" pid="12" name="TaxKeywordTaxHTField">
    <vt:lpwstr/>
  </property>
  <property fmtid="{D5CDD505-2E9C-101B-9397-08002B2CF9AE}" pid="13" name="Financial year">
    <vt:lpwstr/>
  </property>
</Properties>
</file>