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10" r:id="rId5"/>
    <p:sldMasterId id="2147483722" r:id="rId6"/>
    <p:sldMasterId id="2147483734" r:id="rId7"/>
  </p:sldMasterIdLst>
  <p:notesMasterIdLst>
    <p:notesMasterId r:id="rId113"/>
  </p:notesMasterIdLst>
  <p:sldIdLst>
    <p:sldId id="306" r:id="rId8"/>
    <p:sldId id="374"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45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477" r:id="rId110"/>
    <p:sldId id="478" r:id="rId111"/>
    <p:sldId id="479" r:id="rId112"/>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2" autoAdjust="0"/>
    <p:restoredTop sz="86364" autoAdjust="0"/>
  </p:normalViewPr>
  <p:slideViewPr>
    <p:cSldViewPr>
      <p:cViewPr varScale="1">
        <p:scale>
          <a:sx n="74" d="100"/>
          <a:sy n="74" d="100"/>
        </p:scale>
        <p:origin x="930" y="66"/>
      </p:cViewPr>
      <p:guideLst>
        <p:guide orient="horz" pos="2160"/>
        <p:guide pos="2880"/>
      </p:guideLst>
    </p:cSldViewPr>
  </p:slideViewPr>
  <p:outlineViewPr>
    <p:cViewPr>
      <p:scale>
        <a:sx n="33" d="100"/>
        <a:sy n="33" d="100"/>
      </p:scale>
      <p:origin x="0" y="-3198"/>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tableStyles" Target="tableStyle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slide" Target="slides/slide103.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notesMaster" Target="notesMasters/notesMaster1.xml"/><Relationship Id="rId118"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3713"/>
          </a:xfrm>
          <a:prstGeom prst="rect">
            <a:avLst/>
          </a:prstGeom>
        </p:spPr>
        <p:txBody>
          <a:bodyPr vert="horz" lIns="91440" tIns="45720" rIns="91440" bIns="45720" rtlCol="0"/>
          <a:lstStyle>
            <a:lvl1pPr algn="r">
              <a:defRPr sz="1200"/>
            </a:lvl1pPr>
          </a:lstStyle>
          <a:p>
            <a:fld id="{24160EAD-8A3D-4E5B-8089-E5BEFC0351CE}" type="datetimeFigureOut">
              <a:rPr lang="en-GB" smtClean="0"/>
              <a:pPr/>
              <a:t>25/01/2019</a:t>
            </a:fld>
            <a:endParaRPr lang="en-GB"/>
          </a:p>
        </p:txBody>
      </p:sp>
      <p:sp>
        <p:nvSpPr>
          <p:cNvPr id="4" name="Slide Image Placeholder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90269"/>
            <a:ext cx="5379720" cy="4443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14015"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378824"/>
            <a:ext cx="2914015" cy="493713"/>
          </a:xfrm>
          <a:prstGeom prst="rect">
            <a:avLst/>
          </a:prstGeom>
        </p:spPr>
        <p:txBody>
          <a:bodyPr vert="horz" lIns="91440" tIns="45720" rIns="91440" bIns="45720" rtlCol="0" anchor="b"/>
          <a:lstStyle>
            <a:lvl1pPr algn="r">
              <a:defRPr sz="1200"/>
            </a:lvl1pPr>
          </a:lstStyle>
          <a:p>
            <a:fld id="{B9993184-33D0-43C8-8889-0F6FBAFB1273}" type="slidenum">
              <a:rPr lang="en-GB" smtClean="0"/>
              <a:pPr/>
              <a:t>‹#›</a:t>
            </a:fld>
            <a:endParaRPr lang="en-GB"/>
          </a:p>
        </p:txBody>
      </p:sp>
    </p:spTree>
    <p:extLst>
      <p:ext uri="{BB962C8B-B14F-4D97-AF65-F5344CB8AC3E}">
        <p14:creationId xmlns:p14="http://schemas.microsoft.com/office/powerpoint/2010/main" val="383501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993184-33D0-43C8-8889-0F6FBAFB1273}" type="slidenum">
              <a:rPr lang="en-GB" smtClean="0"/>
              <a:pPr/>
              <a:t>1</a:t>
            </a:fld>
            <a:endParaRPr lang="en-GB"/>
          </a:p>
        </p:txBody>
      </p:sp>
    </p:spTree>
    <p:extLst>
      <p:ext uri="{BB962C8B-B14F-4D97-AF65-F5344CB8AC3E}">
        <p14:creationId xmlns:p14="http://schemas.microsoft.com/office/powerpoint/2010/main" val="41778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52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88007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5006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68623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24181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62382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38080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62615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868212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GB" alt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89194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9993184-33D0-43C8-8889-0F6FBAFB1273}" type="slidenum">
              <a:rPr lang="en-GB" smtClean="0"/>
              <a:pPr/>
              <a:t>2</a:t>
            </a:fld>
            <a:endParaRPr lang="en-GB"/>
          </a:p>
        </p:txBody>
      </p:sp>
    </p:spTree>
    <p:extLst>
      <p:ext uri="{BB962C8B-B14F-4D97-AF65-F5344CB8AC3E}">
        <p14:creationId xmlns:p14="http://schemas.microsoft.com/office/powerpoint/2010/main" val="1542841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GB" alt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05059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42796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40011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534182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25326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906375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5A3B1A-95E5-4166-9F80-98347EF825CD}" type="slidenum">
              <a:rPr kumimoji="0" lang="en-GB" alt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GB" altLang="en-US" sz="13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585389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4AF8040-FA74-4BE3-8FB6-26924C28DD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757E4E-2EC3-488D-A398-6FE007621E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a:extLst>
              <a:ext uri="{FF2B5EF4-FFF2-40B4-BE49-F238E27FC236}">
                <a16:creationId xmlns:a16="http://schemas.microsoft.com/office/drawing/2014/main" id="{49035EA4-D919-4873-91C2-3C25E7C949F9}"/>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D3CA477-6CE5-4E25-A6E7-E3C0952DED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68563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AAF5849-E34F-4862-90FD-B2E485B3BA13}"/>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BFAB1E61-9D7F-4A03-A5D9-849404794D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2DBEA71-B1B6-405B-A162-B1A7C042FD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E787AB-D556-4D4C-B1D5-381BD5DC71D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77969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853AC4B-F272-4CB8-BFFC-6495961C541A}"/>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2D85C27C-4EA7-4F21-9CCC-20C50A8CE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AD3D70FA-7AD9-476F-811E-542EA25D19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CD15D7-FB17-4AA4-9A98-C4E6611B47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1348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714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124E15F-49F0-44BF-A296-75A76500468E}"/>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5F23AC11-C0E4-4F7D-AA15-6E04A2B26A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5D2451AB-E59A-4E10-98D3-F37E12BC1F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01478E0-1EA2-4ED1-998D-CE8E09FFE11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46628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12FF2EF-AED2-48CA-9C14-43002AE428F0}"/>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26A67219-7F52-407C-B40B-E38EB6178A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4B041B47-E1D6-4F87-8B56-9D54B7907F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650A9E-0794-42BA-B372-7FE4A1C6E78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16272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E720E69-4C12-42AD-8B97-311B9512B42B}"/>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07F2A42D-C639-4EF3-91E9-E9097B0F4F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620FF9B4-E483-434A-984F-284F169932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3CF9C36-89D2-4E16-AF54-D6EA001435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94519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ADB30AB-7BE8-4755-8242-3F89451F4208}"/>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557D0FF-8580-4083-9B54-865092D4A3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2EE2D934-8A1F-4816-A3C8-A365A37DEB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CE6D6-507E-4605-AED3-C7EB1800F86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24173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278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1240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385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269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518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85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370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8697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541" y="4675287"/>
            <a:ext cx="5438140" cy="4466987"/>
          </a:xfrm>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787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7295"/>
            <a:ext cx="5438140" cy="4466987"/>
          </a:xfrm>
        </p:spPr>
        <p:txBody>
          <a:bodyPr/>
          <a:lstStyle/>
          <a:p>
            <a:endParaRPr lang="en-GB"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337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541" y="4747295"/>
            <a:ext cx="5438140" cy="4466987"/>
          </a:xfrm>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256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7901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612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1443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854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47295"/>
            <a:ext cx="5239349" cy="4434845"/>
          </a:xfrm>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329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81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809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465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7977" y="4728805"/>
            <a:ext cx="5438140" cy="4466987"/>
          </a:xfrm>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1D025-6633-4AB4-9DB7-5473A5E9AE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4031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5308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8623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86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04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87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41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3184-33D0-43C8-8889-0F6FBAFB127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961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pic>
        <p:nvPicPr>
          <p:cNvPr id="12" name="Picture 11" descr="elections scotland id.jpg"/>
          <p:cNvPicPr>
            <a:picLocks noChangeAspect="1"/>
          </p:cNvPicPr>
          <p:nvPr userDrawn="1"/>
        </p:nvPicPr>
        <p:blipFill>
          <a:blip r:embed="rId2" cstate="print"/>
          <a:stretch>
            <a:fillRect/>
          </a:stretch>
        </p:blipFill>
        <p:spPr>
          <a:xfrm>
            <a:off x="7604760" y="0"/>
            <a:ext cx="1539240" cy="1203960"/>
          </a:xfrm>
          <a:prstGeom prst="rect">
            <a:avLst/>
          </a:prstGeom>
        </p:spPr>
      </p:pic>
      <p:pic>
        <p:nvPicPr>
          <p:cNvPr id="8" name="Picture 7">
            <a:extLst>
              <a:ext uri="{FF2B5EF4-FFF2-40B4-BE49-F238E27FC236}">
                <a16:creationId xmlns:a16="http://schemas.microsoft.com/office/drawing/2014/main" id="{5C55418C-ABEF-4DF7-AD02-4994615569C4}"/>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pic>
        <p:nvPicPr>
          <p:cNvPr id="12" name="Picture 11" descr="elections scotland id.jpg"/>
          <p:cNvPicPr>
            <a:picLocks noChangeAspect="1"/>
          </p:cNvPicPr>
          <p:nvPr userDrawn="1"/>
        </p:nvPicPr>
        <p:blipFill>
          <a:blip r:embed="rId2" cstate="print"/>
          <a:stretch>
            <a:fillRect/>
          </a:stretch>
        </p:blipFill>
        <p:spPr>
          <a:xfrm>
            <a:off x="7604760" y="0"/>
            <a:ext cx="1539240" cy="1203960"/>
          </a:xfrm>
          <a:prstGeom prst="rect">
            <a:avLst/>
          </a:prstGeom>
        </p:spPr>
      </p:pic>
    </p:spTree>
    <p:extLst>
      <p:ext uri="{BB962C8B-B14F-4D97-AF65-F5344CB8AC3E}">
        <p14:creationId xmlns:p14="http://schemas.microsoft.com/office/powerpoint/2010/main" val="185025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b="1"/>
            </a:lvl1pPr>
          </a:lstStyle>
          <a:p>
            <a:r>
              <a:rPr lang="en-US" dirty="0"/>
              <a:t>Click to edit Master title style</a:t>
            </a:r>
            <a:endParaRPr lang="en-GB" dirty="0"/>
          </a:p>
        </p:txBody>
      </p:sp>
      <p:sp>
        <p:nvSpPr>
          <p:cNvPr id="3" name="Content Placeholder 2"/>
          <p:cNvSpPr>
            <a:spLocks noGrp="1"/>
          </p:cNvSpPr>
          <p:nvPr>
            <p:ph idx="1"/>
          </p:nvPr>
        </p:nvSpPr>
        <p:spPr>
          <a:xfrm>
            <a:off x="467544"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
        <p:nvSpPr>
          <p:cNvPr id="8" name="TextBox 7"/>
          <p:cNvSpPr txBox="1"/>
          <p:nvPr userDrawn="1"/>
        </p:nvSpPr>
        <p:spPr>
          <a:xfrm>
            <a:off x="3275856" y="6488668"/>
            <a:ext cx="5868144" cy="369332"/>
          </a:xfrm>
          <a:prstGeom prst="rect">
            <a:avLst/>
          </a:prstGeom>
          <a:noFill/>
        </p:spPr>
        <p:txBody>
          <a:bodyPr wrap="square" rtlCol="0">
            <a:spAutoFit/>
          </a:bodyPr>
          <a:lstStyle/>
          <a:p>
            <a:pPr algn="r"/>
            <a:r>
              <a:rPr lang="en-GB" b="1" dirty="0">
                <a:solidFill>
                  <a:schemeClr val="bg1">
                    <a:lumMod val="75000"/>
                  </a:schemeClr>
                </a:solidFill>
              </a:rPr>
              <a:t>THE ELECTORAL MANAGEMENT BOARD FOR SCOTLAND</a:t>
            </a:r>
          </a:p>
        </p:txBody>
      </p:sp>
      <p:pic>
        <p:nvPicPr>
          <p:cNvPr id="12" name="Picture 11" descr="elections scotland id.jpg"/>
          <p:cNvPicPr>
            <a:picLocks noChangeAspect="1"/>
          </p:cNvPicPr>
          <p:nvPr userDrawn="1"/>
        </p:nvPicPr>
        <p:blipFill>
          <a:blip r:embed="rId2" cstate="print"/>
          <a:stretch>
            <a:fillRect/>
          </a:stretch>
        </p:blipFill>
        <p:spPr>
          <a:xfrm>
            <a:off x="7604760" y="5301208"/>
            <a:ext cx="1539240" cy="1203960"/>
          </a:xfrm>
          <a:prstGeom prst="rect">
            <a:avLst/>
          </a:prstGeom>
        </p:spPr>
      </p:pic>
    </p:spTree>
    <p:extLst>
      <p:ext uri="{BB962C8B-B14F-4D97-AF65-F5344CB8AC3E}">
        <p14:creationId xmlns:p14="http://schemas.microsoft.com/office/powerpoint/2010/main" val="43702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3821418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187179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62928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3563018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2050413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398458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b="1"/>
            </a:lvl1pPr>
          </a:lstStyle>
          <a:p>
            <a:r>
              <a:rPr lang="en-US" dirty="0"/>
              <a:t>Click to edit Master title style</a:t>
            </a:r>
            <a:endParaRPr lang="en-GB" dirty="0"/>
          </a:p>
        </p:txBody>
      </p:sp>
      <p:sp>
        <p:nvSpPr>
          <p:cNvPr id="3" name="Content Placeholder 2"/>
          <p:cNvSpPr>
            <a:spLocks noGrp="1"/>
          </p:cNvSpPr>
          <p:nvPr>
            <p:ph idx="1"/>
          </p:nvPr>
        </p:nvSpPr>
        <p:spPr>
          <a:xfrm>
            <a:off x="467544"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
        <p:nvSpPr>
          <p:cNvPr id="8" name="TextBox 7"/>
          <p:cNvSpPr txBox="1"/>
          <p:nvPr userDrawn="1"/>
        </p:nvSpPr>
        <p:spPr>
          <a:xfrm>
            <a:off x="3275856" y="6488668"/>
            <a:ext cx="5868144" cy="369332"/>
          </a:xfrm>
          <a:prstGeom prst="rect">
            <a:avLst/>
          </a:prstGeom>
          <a:noFill/>
        </p:spPr>
        <p:txBody>
          <a:bodyPr wrap="square" rtlCol="0">
            <a:spAutoFit/>
          </a:bodyPr>
          <a:lstStyle/>
          <a:p>
            <a:pPr algn="r"/>
            <a:r>
              <a:rPr lang="en-GB" b="1" dirty="0">
                <a:solidFill>
                  <a:schemeClr val="bg1">
                    <a:lumMod val="75000"/>
                  </a:schemeClr>
                </a:solidFill>
              </a:rPr>
              <a:t>THE ELECTORAL MANAGEMENT BOARD FOR SCOTLAND</a:t>
            </a:r>
          </a:p>
        </p:txBody>
      </p:sp>
      <p:pic>
        <p:nvPicPr>
          <p:cNvPr id="12" name="Picture 11" descr="elections scotland id.jpg"/>
          <p:cNvPicPr>
            <a:picLocks noChangeAspect="1"/>
          </p:cNvPicPr>
          <p:nvPr userDrawn="1"/>
        </p:nvPicPr>
        <p:blipFill>
          <a:blip r:embed="rId2" cstate="print"/>
          <a:stretch>
            <a:fillRect/>
          </a:stretch>
        </p:blipFill>
        <p:spPr>
          <a:xfrm>
            <a:off x="7604760" y="5301208"/>
            <a:ext cx="1539240" cy="1203960"/>
          </a:xfrm>
          <a:prstGeom prst="rect">
            <a:avLst/>
          </a:prstGeom>
        </p:spPr>
      </p:pic>
      <p:pic>
        <p:nvPicPr>
          <p:cNvPr id="9" name="Picture 8">
            <a:extLst>
              <a:ext uri="{FF2B5EF4-FFF2-40B4-BE49-F238E27FC236}">
                <a16:creationId xmlns:a16="http://schemas.microsoft.com/office/drawing/2014/main" id="{9C0123C4-D8FA-4529-BBC8-E6002A721A1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2844308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3734324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271940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712903-F1B4-47D7-B8BE-4BAE5AE1AA8D}" type="datetime1">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2636863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A6C085-30A3-4B13-B0E2-975B97E2E61A}" type="datetime1">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2022803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69E6A-14BB-4C19-9CFD-62906E392027}" type="datetime1">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399921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1E1559-E0D7-4036-8CFD-8FD6148777D3}" type="datetime1">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22917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E2532A-DC13-42AB-B7C9-A7B1DFA58E69}" type="datetime1">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3181876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AA7DC6-7713-41C1-BB4F-6F02C73F14A6}" type="datetime1">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3050771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CE41A-BE4E-47CA-91F8-22FEA41918BC}" type="datetime1">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156112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pic>
        <p:nvPicPr>
          <p:cNvPr id="7" name="Picture 6">
            <a:extLst>
              <a:ext uri="{FF2B5EF4-FFF2-40B4-BE49-F238E27FC236}">
                <a16:creationId xmlns:a16="http://schemas.microsoft.com/office/drawing/2014/main" id="{0D53045C-6D5C-4BA4-987C-D36002FE15C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0325B5-A252-4005-B22D-514E59966AE7}" type="datetime1">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357221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49663-1448-4E6F-823C-EE2DB2DDA839}" type="datetime1">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34062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EDE02D-3F6E-4D0F-97C3-468D60677B9B}" type="datetime1">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1241874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958277-870B-4421-9CC7-D2E202CC7233}" type="datetime1">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BF08E-A3FE-4252-A4FF-600A789F7C76}" type="slidenum">
              <a:rPr lang="en-GB" smtClean="0"/>
              <a:t>‹#›</a:t>
            </a:fld>
            <a:endParaRPr lang="en-GB"/>
          </a:p>
        </p:txBody>
      </p:sp>
    </p:spTree>
    <p:extLst>
      <p:ext uri="{BB962C8B-B14F-4D97-AF65-F5344CB8AC3E}">
        <p14:creationId xmlns:p14="http://schemas.microsoft.com/office/powerpoint/2010/main" val="1885268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6BA082-469F-4367-84AF-777CC1BE1B46}"/>
              </a:ext>
            </a:extLst>
          </p:cNvPr>
          <p:cNvSpPr>
            <a:spLocks noGrp="1"/>
          </p:cNvSpPr>
          <p:nvPr>
            <p:ph type="body" sz="quarter" idx="10" hasCustomPrompt="1"/>
          </p:nvPr>
        </p:nvSpPr>
        <p:spPr>
          <a:xfrm>
            <a:off x="1755892" y="2887314"/>
            <a:ext cx="7064258" cy="1083373"/>
          </a:xfrm>
        </p:spPr>
        <p:txBody>
          <a:bodyPr anchor="b">
            <a:noAutofit/>
          </a:bodyPr>
          <a:lstStyle>
            <a:lvl1pPr>
              <a:lnSpc>
                <a:spcPct val="80000"/>
              </a:lnSpc>
              <a:defRPr sz="6000" b="1" spc="-100" baseline="0">
                <a:solidFill>
                  <a:schemeClr val="tx1"/>
                </a:solidFill>
              </a:defRPr>
            </a:lvl1pPr>
            <a:lvl2pPr>
              <a:defRPr sz="6600"/>
            </a:lvl2pPr>
            <a:lvl3pPr>
              <a:defRPr sz="6600"/>
            </a:lvl3pPr>
            <a:lvl4pPr>
              <a:defRPr sz="6600"/>
            </a:lvl4pPr>
            <a:lvl5pPr>
              <a:defRPr sz="6600"/>
            </a:lvl5pPr>
          </a:lstStyle>
          <a:p>
            <a:pPr lvl="0"/>
            <a:r>
              <a:rPr lang="en-GB" dirty="0"/>
              <a:t>Title</a:t>
            </a:r>
          </a:p>
        </p:txBody>
      </p:sp>
      <p:sp>
        <p:nvSpPr>
          <p:cNvPr id="5" name="Text Placeholder 3">
            <a:extLst>
              <a:ext uri="{FF2B5EF4-FFF2-40B4-BE49-F238E27FC236}">
                <a16:creationId xmlns:a16="http://schemas.microsoft.com/office/drawing/2014/main" id="{6B43818F-66AF-484F-AF84-A7E86D537A1B}"/>
              </a:ext>
            </a:extLst>
          </p:cNvPr>
          <p:cNvSpPr>
            <a:spLocks noGrp="1"/>
          </p:cNvSpPr>
          <p:nvPr>
            <p:ph type="body" sz="quarter" idx="11" hasCustomPrompt="1"/>
          </p:nvPr>
        </p:nvSpPr>
        <p:spPr>
          <a:xfrm>
            <a:off x="1755892" y="3957808"/>
            <a:ext cx="7064258" cy="369332"/>
          </a:xfrm>
        </p:spPr>
        <p:txBody>
          <a:bodyPr wrap="square">
            <a:spAutoFit/>
          </a:bodyPr>
          <a:lstStyle>
            <a:lvl1pPr>
              <a:lnSpc>
                <a:spcPct val="100000"/>
              </a:lnSpc>
              <a:defRPr sz="2400">
                <a:solidFill>
                  <a:schemeClr val="tx1"/>
                </a:solidFill>
              </a:defRPr>
            </a:lvl1pPr>
            <a:lvl2pPr>
              <a:defRPr sz="6600"/>
            </a:lvl2pPr>
            <a:lvl3pPr>
              <a:defRPr sz="6600"/>
            </a:lvl3pPr>
            <a:lvl4pPr>
              <a:defRPr sz="6600"/>
            </a:lvl4pPr>
            <a:lvl5pPr>
              <a:defRPr sz="6600"/>
            </a:lvl5pPr>
          </a:lstStyle>
          <a:p>
            <a:pPr lvl="0"/>
            <a:r>
              <a:rPr lang="en-GB" dirty="0"/>
              <a:t>Subtitle</a:t>
            </a:r>
          </a:p>
        </p:txBody>
      </p:sp>
      <p:sp>
        <p:nvSpPr>
          <p:cNvPr id="6" name="Text Placeholder 3">
            <a:extLst>
              <a:ext uri="{FF2B5EF4-FFF2-40B4-BE49-F238E27FC236}">
                <a16:creationId xmlns:a16="http://schemas.microsoft.com/office/drawing/2014/main" id="{C7A5C944-EAF9-41BF-AB92-C536E7461A54}"/>
              </a:ext>
            </a:extLst>
          </p:cNvPr>
          <p:cNvSpPr>
            <a:spLocks noGrp="1"/>
          </p:cNvSpPr>
          <p:nvPr>
            <p:ph type="body" sz="quarter" idx="12" hasCustomPrompt="1"/>
          </p:nvPr>
        </p:nvSpPr>
        <p:spPr>
          <a:xfrm>
            <a:off x="1755892" y="4491209"/>
            <a:ext cx="7064258" cy="246221"/>
          </a:xfrm>
        </p:spPr>
        <p:txBody>
          <a:bodyPr wrap="square">
            <a:spAutoFit/>
          </a:bodyPr>
          <a:lstStyle>
            <a:lvl1pPr>
              <a:lnSpc>
                <a:spcPct val="100000"/>
              </a:lnSpc>
              <a:defRPr sz="1600" b="1">
                <a:solidFill>
                  <a:schemeClr val="accent4"/>
                </a:solidFill>
              </a:defRPr>
            </a:lvl1pPr>
            <a:lvl2pPr>
              <a:defRPr sz="6600"/>
            </a:lvl2pPr>
            <a:lvl3pPr>
              <a:defRPr sz="6600"/>
            </a:lvl3pPr>
            <a:lvl4pPr>
              <a:defRPr sz="6600"/>
            </a:lvl4pPr>
            <a:lvl5pPr>
              <a:defRPr sz="6600"/>
            </a:lvl5pPr>
          </a:lstStyle>
          <a:p>
            <a:pPr lvl="0"/>
            <a:r>
              <a:rPr lang="en-GB" dirty="0"/>
              <a:t>Subtitle</a:t>
            </a:r>
          </a:p>
        </p:txBody>
      </p:sp>
      <p:pic>
        <p:nvPicPr>
          <p:cNvPr id="8" name="Graphic 7">
            <a:extLst>
              <a:ext uri="{FF2B5EF4-FFF2-40B4-BE49-F238E27FC236}">
                <a16:creationId xmlns:a16="http://schemas.microsoft.com/office/drawing/2014/main" id="{5FCBA296-13D7-49CC-8072-CE50AF3D77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17065" y="419093"/>
            <a:ext cx="993600" cy="662400"/>
          </a:xfrm>
          <a:prstGeom prst="rect">
            <a:avLst/>
          </a:prstGeom>
        </p:spPr>
      </p:pic>
    </p:spTree>
    <p:extLst>
      <p:ext uri="{BB962C8B-B14F-4D97-AF65-F5344CB8AC3E}">
        <p14:creationId xmlns:p14="http://schemas.microsoft.com/office/powerpoint/2010/main" val="965218261"/>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88678C-6862-4514-B38E-0928BC84B953}"/>
              </a:ext>
            </a:extLst>
          </p:cNvPr>
          <p:cNvPicPr>
            <a:picLocks noChangeAspect="1"/>
          </p:cNvPicPr>
          <p:nvPr userDrawn="1"/>
        </p:nvPicPr>
        <p:blipFill>
          <a:blip r:embed="rId2"/>
          <a:stretch>
            <a:fillRect/>
          </a:stretch>
        </p:blipFill>
        <p:spPr>
          <a:xfrm>
            <a:off x="1524" y="1316"/>
            <a:ext cx="9140953" cy="6855368"/>
          </a:xfrm>
          <a:prstGeom prst="rect">
            <a:avLst/>
          </a:prstGeom>
        </p:spPr>
      </p:pic>
      <p:pic>
        <p:nvPicPr>
          <p:cNvPr id="13" name="Picture 12">
            <a:extLst>
              <a:ext uri="{FF2B5EF4-FFF2-40B4-BE49-F238E27FC236}">
                <a16:creationId xmlns:a16="http://schemas.microsoft.com/office/drawing/2014/main" id="{C6B1C6DE-3AD5-4976-8F7A-41206F347397}"/>
              </a:ext>
            </a:extLst>
          </p:cNvPr>
          <p:cNvPicPr>
            <a:picLocks noChangeAspect="1"/>
          </p:cNvPicPr>
          <p:nvPr userDrawn="1"/>
        </p:nvPicPr>
        <p:blipFill>
          <a:blip r:embed="rId3"/>
          <a:stretch>
            <a:fillRect/>
          </a:stretch>
        </p:blipFill>
        <p:spPr>
          <a:xfrm>
            <a:off x="7816445" y="419094"/>
            <a:ext cx="994220" cy="663581"/>
          </a:xfrm>
          <a:prstGeom prst="rect">
            <a:avLst/>
          </a:prstGeom>
        </p:spPr>
      </p:pic>
      <p:sp>
        <p:nvSpPr>
          <p:cNvPr id="7" name="Text Placeholder 3">
            <a:extLst>
              <a:ext uri="{FF2B5EF4-FFF2-40B4-BE49-F238E27FC236}">
                <a16:creationId xmlns:a16="http://schemas.microsoft.com/office/drawing/2014/main" id="{FC8D20C2-6883-4880-A4DF-7F3BB08AE219}"/>
              </a:ext>
            </a:extLst>
          </p:cNvPr>
          <p:cNvSpPr>
            <a:spLocks noGrp="1"/>
          </p:cNvSpPr>
          <p:nvPr>
            <p:ph type="body" sz="quarter" idx="10" hasCustomPrompt="1"/>
          </p:nvPr>
        </p:nvSpPr>
        <p:spPr>
          <a:xfrm>
            <a:off x="4679951" y="1285875"/>
            <a:ext cx="3587951" cy="1083373"/>
          </a:xfrm>
        </p:spPr>
        <p:txBody>
          <a:bodyPr anchor="b">
            <a:noAutofit/>
          </a:bodyPr>
          <a:lstStyle>
            <a:lvl1pPr>
              <a:lnSpc>
                <a:spcPct val="80000"/>
              </a:lnSpc>
              <a:defRPr sz="6000" b="1" spc="-100" baseline="0">
                <a:solidFill>
                  <a:schemeClr val="bg1"/>
                </a:solidFill>
              </a:defRPr>
            </a:lvl1pPr>
            <a:lvl2pPr>
              <a:defRPr sz="6600"/>
            </a:lvl2pPr>
            <a:lvl3pPr>
              <a:defRPr sz="6600"/>
            </a:lvl3pPr>
            <a:lvl4pPr>
              <a:defRPr sz="6600"/>
            </a:lvl4pPr>
            <a:lvl5pPr>
              <a:defRPr sz="6600"/>
            </a:lvl5pPr>
          </a:lstStyle>
          <a:p>
            <a:pPr lvl="0"/>
            <a:r>
              <a:rPr lang="en-GB" dirty="0"/>
              <a:t>Title</a:t>
            </a:r>
          </a:p>
        </p:txBody>
      </p:sp>
      <p:sp>
        <p:nvSpPr>
          <p:cNvPr id="8" name="Text Placeholder 3">
            <a:extLst>
              <a:ext uri="{FF2B5EF4-FFF2-40B4-BE49-F238E27FC236}">
                <a16:creationId xmlns:a16="http://schemas.microsoft.com/office/drawing/2014/main" id="{833E8489-A874-40DC-8BF5-3483DFC457D5}"/>
              </a:ext>
            </a:extLst>
          </p:cNvPr>
          <p:cNvSpPr>
            <a:spLocks noGrp="1"/>
          </p:cNvSpPr>
          <p:nvPr>
            <p:ph type="body" sz="quarter" idx="11" hasCustomPrompt="1"/>
          </p:nvPr>
        </p:nvSpPr>
        <p:spPr>
          <a:xfrm>
            <a:off x="4679951" y="2356369"/>
            <a:ext cx="3587951" cy="369332"/>
          </a:xfrm>
        </p:spPr>
        <p:txBody>
          <a:bodyPr wrap="square">
            <a:spAutoFit/>
          </a:bodyPr>
          <a:lstStyle>
            <a:lvl1pPr>
              <a:lnSpc>
                <a:spcPct val="100000"/>
              </a:lnSpc>
              <a:defRPr sz="2400">
                <a:solidFill>
                  <a:schemeClr val="bg1"/>
                </a:solidFill>
              </a:defRPr>
            </a:lvl1pPr>
            <a:lvl2pPr>
              <a:defRPr sz="6600"/>
            </a:lvl2pPr>
            <a:lvl3pPr>
              <a:defRPr sz="6600"/>
            </a:lvl3pPr>
            <a:lvl4pPr>
              <a:defRPr sz="6600"/>
            </a:lvl4pPr>
            <a:lvl5pPr>
              <a:defRPr sz="6600"/>
            </a:lvl5pPr>
          </a:lstStyle>
          <a:p>
            <a:pPr lvl="0"/>
            <a:r>
              <a:rPr lang="en-GB" dirty="0"/>
              <a:t>Subtitle</a:t>
            </a:r>
          </a:p>
        </p:txBody>
      </p:sp>
      <p:sp>
        <p:nvSpPr>
          <p:cNvPr id="10" name="Text Placeholder 3">
            <a:extLst>
              <a:ext uri="{FF2B5EF4-FFF2-40B4-BE49-F238E27FC236}">
                <a16:creationId xmlns:a16="http://schemas.microsoft.com/office/drawing/2014/main" id="{3BAF161F-90FC-4A6D-970F-91F55A30A9F8}"/>
              </a:ext>
            </a:extLst>
          </p:cNvPr>
          <p:cNvSpPr>
            <a:spLocks noGrp="1"/>
          </p:cNvSpPr>
          <p:nvPr>
            <p:ph type="body" sz="quarter" idx="12" hasCustomPrompt="1"/>
          </p:nvPr>
        </p:nvSpPr>
        <p:spPr>
          <a:xfrm>
            <a:off x="4679951" y="2889770"/>
            <a:ext cx="3587951" cy="246221"/>
          </a:xfrm>
        </p:spPr>
        <p:txBody>
          <a:bodyPr wrap="square">
            <a:spAutoFit/>
          </a:bodyPr>
          <a:lstStyle>
            <a:lvl1pPr>
              <a:lnSpc>
                <a:spcPct val="100000"/>
              </a:lnSpc>
              <a:defRPr sz="1600" b="1">
                <a:solidFill>
                  <a:schemeClr val="bg1"/>
                </a:solidFill>
              </a:defRPr>
            </a:lvl1pPr>
            <a:lvl2pPr>
              <a:defRPr sz="6600"/>
            </a:lvl2pPr>
            <a:lvl3pPr>
              <a:defRPr sz="6600"/>
            </a:lvl3pPr>
            <a:lvl4pPr>
              <a:defRPr sz="6600"/>
            </a:lvl4pPr>
            <a:lvl5pPr>
              <a:defRPr sz="6600"/>
            </a:lvl5pPr>
          </a:lstStyle>
          <a:p>
            <a:pPr lvl="0"/>
            <a:r>
              <a:rPr lang="en-GB" dirty="0"/>
              <a:t>Subtitle</a:t>
            </a:r>
          </a:p>
        </p:txBody>
      </p:sp>
    </p:spTree>
    <p:extLst>
      <p:ext uri="{BB962C8B-B14F-4D97-AF65-F5344CB8AC3E}">
        <p14:creationId xmlns:p14="http://schemas.microsoft.com/office/powerpoint/2010/main" val="3570828835"/>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88678C-6862-4514-B38E-0928BC84B953}"/>
              </a:ext>
            </a:extLst>
          </p:cNvPr>
          <p:cNvPicPr>
            <a:picLocks noChangeAspect="1"/>
          </p:cNvPicPr>
          <p:nvPr userDrawn="1"/>
        </p:nvPicPr>
        <p:blipFill>
          <a:blip r:embed="rId2"/>
          <a:stretch>
            <a:fillRect/>
          </a:stretch>
        </p:blipFill>
        <p:spPr>
          <a:xfrm>
            <a:off x="1524" y="1316"/>
            <a:ext cx="9140953" cy="6855368"/>
          </a:xfrm>
          <a:prstGeom prst="rect">
            <a:avLst/>
          </a:prstGeom>
        </p:spPr>
      </p:pic>
      <p:pic>
        <p:nvPicPr>
          <p:cNvPr id="13" name="Picture 12">
            <a:extLst>
              <a:ext uri="{FF2B5EF4-FFF2-40B4-BE49-F238E27FC236}">
                <a16:creationId xmlns:a16="http://schemas.microsoft.com/office/drawing/2014/main" id="{C6B1C6DE-3AD5-4976-8F7A-41206F347397}"/>
              </a:ext>
            </a:extLst>
          </p:cNvPr>
          <p:cNvPicPr>
            <a:picLocks noChangeAspect="1"/>
          </p:cNvPicPr>
          <p:nvPr userDrawn="1"/>
        </p:nvPicPr>
        <p:blipFill>
          <a:blip r:embed="rId3"/>
          <a:stretch>
            <a:fillRect/>
          </a:stretch>
        </p:blipFill>
        <p:spPr>
          <a:xfrm>
            <a:off x="7816445" y="419094"/>
            <a:ext cx="994220" cy="663581"/>
          </a:xfrm>
          <a:prstGeom prst="rect">
            <a:avLst/>
          </a:prstGeom>
        </p:spPr>
      </p:pic>
      <p:sp>
        <p:nvSpPr>
          <p:cNvPr id="7" name="Text Placeholder 3">
            <a:extLst>
              <a:ext uri="{FF2B5EF4-FFF2-40B4-BE49-F238E27FC236}">
                <a16:creationId xmlns:a16="http://schemas.microsoft.com/office/drawing/2014/main" id="{FC8D20C2-6883-4880-A4DF-7F3BB08AE219}"/>
              </a:ext>
            </a:extLst>
          </p:cNvPr>
          <p:cNvSpPr>
            <a:spLocks noGrp="1"/>
          </p:cNvSpPr>
          <p:nvPr>
            <p:ph type="body" sz="quarter" idx="10" hasCustomPrompt="1"/>
          </p:nvPr>
        </p:nvSpPr>
        <p:spPr>
          <a:xfrm>
            <a:off x="333336" y="1082675"/>
            <a:ext cx="3587951" cy="1083373"/>
          </a:xfrm>
        </p:spPr>
        <p:txBody>
          <a:bodyPr anchor="b">
            <a:noAutofit/>
          </a:bodyPr>
          <a:lstStyle>
            <a:lvl1pPr>
              <a:lnSpc>
                <a:spcPct val="80000"/>
              </a:lnSpc>
              <a:defRPr sz="6000" b="1" spc="-100" baseline="0">
                <a:solidFill>
                  <a:schemeClr val="bg1"/>
                </a:solidFill>
              </a:defRPr>
            </a:lvl1pPr>
            <a:lvl2pPr>
              <a:defRPr sz="6600"/>
            </a:lvl2pPr>
            <a:lvl3pPr>
              <a:defRPr sz="6600"/>
            </a:lvl3pPr>
            <a:lvl4pPr>
              <a:defRPr sz="6600"/>
            </a:lvl4pPr>
            <a:lvl5pPr>
              <a:defRPr sz="6600"/>
            </a:lvl5pPr>
          </a:lstStyle>
          <a:p>
            <a:pPr lvl="0"/>
            <a:r>
              <a:rPr lang="en-GB" dirty="0"/>
              <a:t>Title</a:t>
            </a:r>
          </a:p>
        </p:txBody>
      </p:sp>
      <p:sp>
        <p:nvSpPr>
          <p:cNvPr id="8" name="Text Placeholder 3">
            <a:extLst>
              <a:ext uri="{FF2B5EF4-FFF2-40B4-BE49-F238E27FC236}">
                <a16:creationId xmlns:a16="http://schemas.microsoft.com/office/drawing/2014/main" id="{833E8489-A874-40DC-8BF5-3483DFC457D5}"/>
              </a:ext>
            </a:extLst>
          </p:cNvPr>
          <p:cNvSpPr>
            <a:spLocks noGrp="1"/>
          </p:cNvSpPr>
          <p:nvPr>
            <p:ph type="body" sz="quarter" idx="11" hasCustomPrompt="1"/>
          </p:nvPr>
        </p:nvSpPr>
        <p:spPr>
          <a:xfrm>
            <a:off x="333336" y="2153169"/>
            <a:ext cx="3587951" cy="369332"/>
          </a:xfrm>
        </p:spPr>
        <p:txBody>
          <a:bodyPr wrap="square">
            <a:spAutoFit/>
          </a:bodyPr>
          <a:lstStyle>
            <a:lvl1pPr>
              <a:lnSpc>
                <a:spcPct val="100000"/>
              </a:lnSpc>
              <a:defRPr sz="2400">
                <a:solidFill>
                  <a:schemeClr val="bg1"/>
                </a:solidFill>
              </a:defRPr>
            </a:lvl1pPr>
            <a:lvl2pPr>
              <a:defRPr sz="6600"/>
            </a:lvl2pPr>
            <a:lvl3pPr>
              <a:defRPr sz="6600"/>
            </a:lvl3pPr>
            <a:lvl4pPr>
              <a:defRPr sz="6600"/>
            </a:lvl4pPr>
            <a:lvl5pPr>
              <a:defRPr sz="6600"/>
            </a:lvl5pPr>
          </a:lstStyle>
          <a:p>
            <a:pPr lvl="0"/>
            <a:r>
              <a:rPr lang="en-GB" dirty="0"/>
              <a:t>Subtitle</a:t>
            </a:r>
          </a:p>
        </p:txBody>
      </p:sp>
      <p:sp>
        <p:nvSpPr>
          <p:cNvPr id="10" name="Text Placeholder 3">
            <a:extLst>
              <a:ext uri="{FF2B5EF4-FFF2-40B4-BE49-F238E27FC236}">
                <a16:creationId xmlns:a16="http://schemas.microsoft.com/office/drawing/2014/main" id="{3BAF161F-90FC-4A6D-970F-91F55A30A9F8}"/>
              </a:ext>
            </a:extLst>
          </p:cNvPr>
          <p:cNvSpPr>
            <a:spLocks noGrp="1"/>
          </p:cNvSpPr>
          <p:nvPr>
            <p:ph type="body" sz="quarter" idx="12" hasCustomPrompt="1"/>
          </p:nvPr>
        </p:nvSpPr>
        <p:spPr>
          <a:xfrm>
            <a:off x="333336" y="2686570"/>
            <a:ext cx="3587951" cy="246221"/>
          </a:xfrm>
        </p:spPr>
        <p:txBody>
          <a:bodyPr wrap="square">
            <a:spAutoFit/>
          </a:bodyPr>
          <a:lstStyle>
            <a:lvl1pPr>
              <a:lnSpc>
                <a:spcPct val="100000"/>
              </a:lnSpc>
              <a:defRPr sz="1600" b="1">
                <a:solidFill>
                  <a:schemeClr val="bg1"/>
                </a:solidFill>
              </a:defRPr>
            </a:lvl1pPr>
            <a:lvl2pPr>
              <a:defRPr sz="6600"/>
            </a:lvl2pPr>
            <a:lvl3pPr>
              <a:defRPr sz="6600"/>
            </a:lvl3pPr>
            <a:lvl4pPr>
              <a:defRPr sz="6600"/>
            </a:lvl4pPr>
            <a:lvl5pPr>
              <a:defRPr sz="6600"/>
            </a:lvl5pPr>
          </a:lstStyle>
          <a:p>
            <a:pPr lvl="0"/>
            <a:r>
              <a:rPr lang="en-GB" dirty="0"/>
              <a:t>Subtitle</a:t>
            </a:r>
          </a:p>
        </p:txBody>
      </p:sp>
    </p:spTree>
    <p:extLst>
      <p:ext uri="{BB962C8B-B14F-4D97-AF65-F5344CB8AC3E}">
        <p14:creationId xmlns:p14="http://schemas.microsoft.com/office/powerpoint/2010/main" val="1522826583"/>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88678C-6862-4514-B38E-0928BC84B953}"/>
              </a:ext>
            </a:extLst>
          </p:cNvPr>
          <p:cNvPicPr>
            <a:picLocks noChangeAspect="1"/>
          </p:cNvPicPr>
          <p:nvPr userDrawn="1"/>
        </p:nvPicPr>
        <p:blipFill>
          <a:blip r:embed="rId2"/>
          <a:stretch>
            <a:fillRect/>
          </a:stretch>
        </p:blipFill>
        <p:spPr>
          <a:xfrm>
            <a:off x="0" y="174"/>
            <a:ext cx="9144000" cy="6857653"/>
          </a:xfrm>
          <a:prstGeom prst="rect">
            <a:avLst/>
          </a:prstGeom>
        </p:spPr>
      </p:pic>
      <p:sp>
        <p:nvSpPr>
          <p:cNvPr id="4" name="Text Placeholder 3">
            <a:extLst>
              <a:ext uri="{FF2B5EF4-FFF2-40B4-BE49-F238E27FC236}">
                <a16:creationId xmlns:a16="http://schemas.microsoft.com/office/drawing/2014/main" id="{536BA082-469F-4367-84AF-777CC1BE1B46}"/>
              </a:ext>
            </a:extLst>
          </p:cNvPr>
          <p:cNvSpPr>
            <a:spLocks noGrp="1"/>
          </p:cNvSpPr>
          <p:nvPr>
            <p:ph type="body" sz="quarter" idx="10" hasCustomPrompt="1"/>
          </p:nvPr>
        </p:nvSpPr>
        <p:spPr>
          <a:xfrm>
            <a:off x="5232199" y="1908735"/>
            <a:ext cx="3587951" cy="1083373"/>
          </a:xfrm>
        </p:spPr>
        <p:txBody>
          <a:bodyPr anchor="b">
            <a:noAutofit/>
          </a:bodyPr>
          <a:lstStyle>
            <a:lvl1pPr>
              <a:lnSpc>
                <a:spcPct val="80000"/>
              </a:lnSpc>
              <a:defRPr sz="6000" b="1" spc="-100" baseline="0">
                <a:solidFill>
                  <a:schemeClr val="bg1"/>
                </a:solidFill>
              </a:defRPr>
            </a:lvl1pPr>
            <a:lvl2pPr>
              <a:defRPr sz="6600"/>
            </a:lvl2pPr>
            <a:lvl3pPr>
              <a:defRPr sz="6600"/>
            </a:lvl3pPr>
            <a:lvl4pPr>
              <a:defRPr sz="6600"/>
            </a:lvl4pPr>
            <a:lvl5pPr>
              <a:defRPr sz="6600"/>
            </a:lvl5pPr>
          </a:lstStyle>
          <a:p>
            <a:pPr lvl="0"/>
            <a:r>
              <a:rPr lang="en-GB"/>
              <a:t>Title</a:t>
            </a:r>
            <a:endParaRPr lang="en-GB" dirty="0"/>
          </a:p>
        </p:txBody>
      </p:sp>
      <p:sp>
        <p:nvSpPr>
          <p:cNvPr id="5" name="Text Placeholder 3">
            <a:extLst>
              <a:ext uri="{FF2B5EF4-FFF2-40B4-BE49-F238E27FC236}">
                <a16:creationId xmlns:a16="http://schemas.microsoft.com/office/drawing/2014/main" id="{6B43818F-66AF-484F-AF84-A7E86D537A1B}"/>
              </a:ext>
            </a:extLst>
          </p:cNvPr>
          <p:cNvSpPr>
            <a:spLocks noGrp="1"/>
          </p:cNvSpPr>
          <p:nvPr>
            <p:ph type="body" sz="quarter" idx="11" hasCustomPrompt="1"/>
          </p:nvPr>
        </p:nvSpPr>
        <p:spPr>
          <a:xfrm>
            <a:off x="5232199" y="2979229"/>
            <a:ext cx="3587951" cy="369332"/>
          </a:xfrm>
        </p:spPr>
        <p:txBody>
          <a:bodyPr wrap="square">
            <a:spAutoFit/>
          </a:bodyPr>
          <a:lstStyle>
            <a:lvl1pPr>
              <a:lnSpc>
                <a:spcPct val="100000"/>
              </a:lnSpc>
              <a:defRPr sz="2400">
                <a:solidFill>
                  <a:schemeClr val="bg1"/>
                </a:solidFill>
              </a:defRPr>
            </a:lvl1pPr>
            <a:lvl2pPr>
              <a:defRPr sz="6600"/>
            </a:lvl2pPr>
            <a:lvl3pPr>
              <a:defRPr sz="6600"/>
            </a:lvl3pPr>
            <a:lvl4pPr>
              <a:defRPr sz="6600"/>
            </a:lvl4pPr>
            <a:lvl5pPr>
              <a:defRPr sz="6600"/>
            </a:lvl5pPr>
          </a:lstStyle>
          <a:p>
            <a:pPr lvl="0"/>
            <a:r>
              <a:rPr lang="en-GB"/>
              <a:t>Subtitle</a:t>
            </a:r>
            <a:endParaRPr lang="en-GB" dirty="0"/>
          </a:p>
        </p:txBody>
      </p:sp>
      <p:sp>
        <p:nvSpPr>
          <p:cNvPr id="6" name="Text Placeholder 3">
            <a:extLst>
              <a:ext uri="{FF2B5EF4-FFF2-40B4-BE49-F238E27FC236}">
                <a16:creationId xmlns:a16="http://schemas.microsoft.com/office/drawing/2014/main" id="{C7A5C944-EAF9-41BF-AB92-C536E7461A54}"/>
              </a:ext>
            </a:extLst>
          </p:cNvPr>
          <p:cNvSpPr>
            <a:spLocks noGrp="1"/>
          </p:cNvSpPr>
          <p:nvPr>
            <p:ph type="body" sz="quarter" idx="12" hasCustomPrompt="1"/>
          </p:nvPr>
        </p:nvSpPr>
        <p:spPr>
          <a:xfrm>
            <a:off x="5232199" y="3512630"/>
            <a:ext cx="3587951" cy="246221"/>
          </a:xfrm>
        </p:spPr>
        <p:txBody>
          <a:bodyPr wrap="square">
            <a:spAutoFit/>
          </a:bodyPr>
          <a:lstStyle>
            <a:lvl1pPr>
              <a:lnSpc>
                <a:spcPct val="100000"/>
              </a:lnSpc>
              <a:defRPr sz="1600" b="1">
                <a:solidFill>
                  <a:schemeClr val="bg1"/>
                </a:solidFill>
              </a:defRPr>
            </a:lvl1pPr>
            <a:lvl2pPr>
              <a:defRPr sz="6600"/>
            </a:lvl2pPr>
            <a:lvl3pPr>
              <a:defRPr sz="6600"/>
            </a:lvl3pPr>
            <a:lvl4pPr>
              <a:defRPr sz="6600"/>
            </a:lvl4pPr>
            <a:lvl5pPr>
              <a:defRPr sz="6600"/>
            </a:lvl5pPr>
          </a:lstStyle>
          <a:p>
            <a:pPr lvl="0"/>
            <a:r>
              <a:rPr lang="en-GB"/>
              <a:t>Subtitle</a:t>
            </a:r>
            <a:endParaRPr lang="en-GB" dirty="0"/>
          </a:p>
        </p:txBody>
      </p:sp>
      <p:pic>
        <p:nvPicPr>
          <p:cNvPr id="13" name="Picture 12">
            <a:extLst>
              <a:ext uri="{FF2B5EF4-FFF2-40B4-BE49-F238E27FC236}">
                <a16:creationId xmlns:a16="http://schemas.microsoft.com/office/drawing/2014/main" id="{C6B1C6DE-3AD5-4976-8F7A-41206F347397}"/>
              </a:ext>
            </a:extLst>
          </p:cNvPr>
          <p:cNvPicPr>
            <a:picLocks noChangeAspect="1"/>
          </p:cNvPicPr>
          <p:nvPr userDrawn="1"/>
        </p:nvPicPr>
        <p:blipFill>
          <a:blip r:embed="rId3"/>
          <a:stretch>
            <a:fillRect/>
          </a:stretch>
        </p:blipFill>
        <p:spPr>
          <a:xfrm>
            <a:off x="7816445" y="419094"/>
            <a:ext cx="994220" cy="663581"/>
          </a:xfrm>
          <a:prstGeom prst="rect">
            <a:avLst/>
          </a:prstGeom>
        </p:spPr>
      </p:pic>
    </p:spTree>
    <p:extLst>
      <p:ext uri="{BB962C8B-B14F-4D97-AF65-F5344CB8AC3E}">
        <p14:creationId xmlns:p14="http://schemas.microsoft.com/office/powerpoint/2010/main" val="3385601521"/>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AB520-7BC7-463D-98BB-A6609E9FA9E8}"/>
              </a:ext>
            </a:extLst>
          </p:cNvPr>
          <p:cNvPicPr>
            <a:picLocks noChangeAspect="1"/>
          </p:cNvPicPr>
          <p:nvPr userDrawn="1"/>
        </p:nvPicPr>
        <p:blipFill rotWithShape="1">
          <a:blip r:embed="rId2"/>
          <a:srcRect l="14478" t="13916" r="901" b="1463"/>
          <a:stretch/>
        </p:blipFill>
        <p:spPr>
          <a:xfrm flipH="1">
            <a:off x="2509" y="127"/>
            <a:ext cx="9139966" cy="6857744"/>
          </a:xfrm>
          <a:prstGeom prst="rect">
            <a:avLst/>
          </a:prstGeom>
        </p:spPr>
      </p:pic>
      <p:sp>
        <p:nvSpPr>
          <p:cNvPr id="4" name="Text Placeholder 3">
            <a:extLst>
              <a:ext uri="{FF2B5EF4-FFF2-40B4-BE49-F238E27FC236}">
                <a16:creationId xmlns:a16="http://schemas.microsoft.com/office/drawing/2014/main" id="{536BA082-469F-4367-84AF-777CC1BE1B46}"/>
              </a:ext>
            </a:extLst>
          </p:cNvPr>
          <p:cNvSpPr>
            <a:spLocks noGrp="1"/>
          </p:cNvSpPr>
          <p:nvPr>
            <p:ph type="body" sz="quarter" idx="10" hasCustomPrompt="1"/>
          </p:nvPr>
        </p:nvSpPr>
        <p:spPr>
          <a:xfrm>
            <a:off x="5442173" y="1908735"/>
            <a:ext cx="3377978" cy="1083373"/>
          </a:xfrm>
        </p:spPr>
        <p:txBody>
          <a:bodyPr anchor="b">
            <a:noAutofit/>
          </a:bodyPr>
          <a:lstStyle>
            <a:lvl1pPr>
              <a:lnSpc>
                <a:spcPct val="80000"/>
              </a:lnSpc>
              <a:defRPr sz="6000" b="1" spc="-100" baseline="0">
                <a:solidFill>
                  <a:schemeClr val="tx1"/>
                </a:solidFill>
              </a:defRPr>
            </a:lvl1pPr>
            <a:lvl2pPr>
              <a:defRPr sz="6600"/>
            </a:lvl2pPr>
            <a:lvl3pPr>
              <a:defRPr sz="6600"/>
            </a:lvl3pPr>
            <a:lvl4pPr>
              <a:defRPr sz="6600"/>
            </a:lvl4pPr>
            <a:lvl5pPr>
              <a:defRPr sz="6600"/>
            </a:lvl5pPr>
          </a:lstStyle>
          <a:p>
            <a:pPr lvl="0"/>
            <a:r>
              <a:rPr lang="en-GB"/>
              <a:t>Title</a:t>
            </a:r>
            <a:endParaRPr lang="en-GB" dirty="0"/>
          </a:p>
        </p:txBody>
      </p:sp>
      <p:sp>
        <p:nvSpPr>
          <p:cNvPr id="5" name="Text Placeholder 3">
            <a:extLst>
              <a:ext uri="{FF2B5EF4-FFF2-40B4-BE49-F238E27FC236}">
                <a16:creationId xmlns:a16="http://schemas.microsoft.com/office/drawing/2014/main" id="{6B43818F-66AF-484F-AF84-A7E86D537A1B}"/>
              </a:ext>
            </a:extLst>
          </p:cNvPr>
          <p:cNvSpPr>
            <a:spLocks noGrp="1"/>
          </p:cNvSpPr>
          <p:nvPr>
            <p:ph type="body" sz="quarter" idx="11" hasCustomPrompt="1"/>
          </p:nvPr>
        </p:nvSpPr>
        <p:spPr>
          <a:xfrm>
            <a:off x="5442173" y="2979229"/>
            <a:ext cx="3377978" cy="369332"/>
          </a:xfrm>
        </p:spPr>
        <p:txBody>
          <a:bodyPr wrap="square">
            <a:spAutoFit/>
          </a:bodyPr>
          <a:lstStyle>
            <a:lvl1pPr>
              <a:lnSpc>
                <a:spcPct val="100000"/>
              </a:lnSpc>
              <a:defRPr sz="2400">
                <a:solidFill>
                  <a:schemeClr val="tx1"/>
                </a:solidFill>
              </a:defRPr>
            </a:lvl1pPr>
            <a:lvl2pPr>
              <a:defRPr sz="6600"/>
            </a:lvl2pPr>
            <a:lvl3pPr>
              <a:defRPr sz="6600"/>
            </a:lvl3pPr>
            <a:lvl4pPr>
              <a:defRPr sz="6600"/>
            </a:lvl4pPr>
            <a:lvl5pPr>
              <a:defRPr sz="6600"/>
            </a:lvl5pPr>
          </a:lstStyle>
          <a:p>
            <a:pPr lvl="0"/>
            <a:r>
              <a:rPr lang="en-GB"/>
              <a:t>Subtitle</a:t>
            </a:r>
            <a:endParaRPr lang="en-GB" dirty="0"/>
          </a:p>
        </p:txBody>
      </p:sp>
      <p:sp>
        <p:nvSpPr>
          <p:cNvPr id="6" name="Text Placeholder 3">
            <a:extLst>
              <a:ext uri="{FF2B5EF4-FFF2-40B4-BE49-F238E27FC236}">
                <a16:creationId xmlns:a16="http://schemas.microsoft.com/office/drawing/2014/main" id="{C7A5C944-EAF9-41BF-AB92-C536E7461A54}"/>
              </a:ext>
            </a:extLst>
          </p:cNvPr>
          <p:cNvSpPr>
            <a:spLocks noGrp="1"/>
          </p:cNvSpPr>
          <p:nvPr>
            <p:ph type="body" sz="quarter" idx="12" hasCustomPrompt="1"/>
          </p:nvPr>
        </p:nvSpPr>
        <p:spPr>
          <a:xfrm>
            <a:off x="5442173" y="3512630"/>
            <a:ext cx="3377978" cy="246221"/>
          </a:xfrm>
        </p:spPr>
        <p:txBody>
          <a:bodyPr wrap="square">
            <a:spAutoFit/>
          </a:bodyPr>
          <a:lstStyle>
            <a:lvl1pPr>
              <a:lnSpc>
                <a:spcPct val="100000"/>
              </a:lnSpc>
              <a:defRPr sz="1600" b="1">
                <a:solidFill>
                  <a:schemeClr val="tx1"/>
                </a:solidFill>
              </a:defRPr>
            </a:lvl1pPr>
            <a:lvl2pPr>
              <a:defRPr sz="6600"/>
            </a:lvl2pPr>
            <a:lvl3pPr>
              <a:defRPr sz="6600"/>
            </a:lvl3pPr>
            <a:lvl4pPr>
              <a:defRPr sz="6600"/>
            </a:lvl4pPr>
            <a:lvl5pPr>
              <a:defRPr sz="6600"/>
            </a:lvl5pPr>
          </a:lstStyle>
          <a:p>
            <a:pPr lvl="0"/>
            <a:r>
              <a:rPr lang="en-GB"/>
              <a:t>Subtitle</a:t>
            </a:r>
            <a:endParaRPr lang="en-GB" dirty="0"/>
          </a:p>
        </p:txBody>
      </p:sp>
      <p:pic>
        <p:nvPicPr>
          <p:cNvPr id="11" name="Picture 10">
            <a:extLst>
              <a:ext uri="{FF2B5EF4-FFF2-40B4-BE49-F238E27FC236}">
                <a16:creationId xmlns:a16="http://schemas.microsoft.com/office/drawing/2014/main" id="{7F97485A-6EB0-F84A-BC90-BDCCFB24F242}"/>
              </a:ext>
            </a:extLst>
          </p:cNvPr>
          <p:cNvPicPr>
            <a:picLocks noChangeAspect="1"/>
          </p:cNvPicPr>
          <p:nvPr userDrawn="1"/>
        </p:nvPicPr>
        <p:blipFill>
          <a:blip r:embed="rId3"/>
          <a:stretch>
            <a:fillRect/>
          </a:stretch>
        </p:blipFill>
        <p:spPr>
          <a:xfrm>
            <a:off x="7814213" y="412751"/>
            <a:ext cx="1004035" cy="669924"/>
          </a:xfrm>
          <a:prstGeom prst="rect">
            <a:avLst/>
          </a:prstGeom>
        </p:spPr>
      </p:pic>
    </p:spTree>
    <p:extLst>
      <p:ext uri="{BB962C8B-B14F-4D97-AF65-F5344CB8AC3E}">
        <p14:creationId xmlns:p14="http://schemas.microsoft.com/office/powerpoint/2010/main" val="1918338121"/>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88678C-6862-4514-B38E-0928BC84B953}"/>
              </a:ext>
            </a:extLst>
          </p:cNvPr>
          <p:cNvPicPr>
            <a:picLocks noChangeAspect="1"/>
          </p:cNvPicPr>
          <p:nvPr userDrawn="1"/>
        </p:nvPicPr>
        <p:blipFill>
          <a:blip r:embed="rId2"/>
          <a:stretch>
            <a:fillRect/>
          </a:stretch>
        </p:blipFill>
        <p:spPr>
          <a:xfrm>
            <a:off x="1524" y="1317"/>
            <a:ext cx="9140952" cy="6855367"/>
          </a:xfrm>
          <a:prstGeom prst="rect">
            <a:avLst/>
          </a:prstGeom>
        </p:spPr>
      </p:pic>
      <p:sp>
        <p:nvSpPr>
          <p:cNvPr id="4" name="Text Placeholder 3">
            <a:extLst>
              <a:ext uri="{FF2B5EF4-FFF2-40B4-BE49-F238E27FC236}">
                <a16:creationId xmlns:a16="http://schemas.microsoft.com/office/drawing/2014/main" id="{536BA082-469F-4367-84AF-777CC1BE1B46}"/>
              </a:ext>
            </a:extLst>
          </p:cNvPr>
          <p:cNvSpPr>
            <a:spLocks noGrp="1"/>
          </p:cNvSpPr>
          <p:nvPr>
            <p:ph type="body" sz="quarter" idx="10" hasCustomPrompt="1"/>
          </p:nvPr>
        </p:nvSpPr>
        <p:spPr>
          <a:xfrm>
            <a:off x="4618543" y="1146331"/>
            <a:ext cx="3587951" cy="1083373"/>
          </a:xfrm>
        </p:spPr>
        <p:txBody>
          <a:bodyPr anchor="b">
            <a:noAutofit/>
          </a:bodyPr>
          <a:lstStyle>
            <a:lvl1pPr>
              <a:lnSpc>
                <a:spcPct val="80000"/>
              </a:lnSpc>
              <a:defRPr sz="6000" b="1" spc="-100" baseline="0">
                <a:solidFill>
                  <a:schemeClr val="bg1"/>
                </a:solidFill>
              </a:defRPr>
            </a:lvl1pPr>
            <a:lvl2pPr>
              <a:defRPr sz="6600"/>
            </a:lvl2pPr>
            <a:lvl3pPr>
              <a:defRPr sz="6600"/>
            </a:lvl3pPr>
            <a:lvl4pPr>
              <a:defRPr sz="6600"/>
            </a:lvl4pPr>
            <a:lvl5pPr>
              <a:defRPr sz="6600"/>
            </a:lvl5pPr>
          </a:lstStyle>
          <a:p>
            <a:pPr lvl="0"/>
            <a:r>
              <a:rPr lang="en-GB"/>
              <a:t>Title</a:t>
            </a:r>
            <a:endParaRPr lang="en-GB" dirty="0"/>
          </a:p>
        </p:txBody>
      </p:sp>
      <p:sp>
        <p:nvSpPr>
          <p:cNvPr id="5" name="Text Placeholder 3">
            <a:extLst>
              <a:ext uri="{FF2B5EF4-FFF2-40B4-BE49-F238E27FC236}">
                <a16:creationId xmlns:a16="http://schemas.microsoft.com/office/drawing/2014/main" id="{6B43818F-66AF-484F-AF84-A7E86D537A1B}"/>
              </a:ext>
            </a:extLst>
          </p:cNvPr>
          <p:cNvSpPr>
            <a:spLocks noGrp="1"/>
          </p:cNvSpPr>
          <p:nvPr>
            <p:ph type="body" sz="quarter" idx="11" hasCustomPrompt="1"/>
          </p:nvPr>
        </p:nvSpPr>
        <p:spPr>
          <a:xfrm>
            <a:off x="4618543" y="2216825"/>
            <a:ext cx="3587951" cy="369332"/>
          </a:xfrm>
        </p:spPr>
        <p:txBody>
          <a:bodyPr wrap="square">
            <a:spAutoFit/>
          </a:bodyPr>
          <a:lstStyle>
            <a:lvl1pPr>
              <a:lnSpc>
                <a:spcPct val="100000"/>
              </a:lnSpc>
              <a:defRPr sz="2400">
                <a:solidFill>
                  <a:schemeClr val="bg1"/>
                </a:solidFill>
              </a:defRPr>
            </a:lvl1pPr>
            <a:lvl2pPr>
              <a:defRPr sz="6600"/>
            </a:lvl2pPr>
            <a:lvl3pPr>
              <a:defRPr sz="6600"/>
            </a:lvl3pPr>
            <a:lvl4pPr>
              <a:defRPr sz="6600"/>
            </a:lvl4pPr>
            <a:lvl5pPr>
              <a:defRPr sz="6600"/>
            </a:lvl5pPr>
          </a:lstStyle>
          <a:p>
            <a:pPr lvl="0"/>
            <a:r>
              <a:rPr lang="en-GB"/>
              <a:t>Subtitle</a:t>
            </a:r>
            <a:endParaRPr lang="en-GB" dirty="0"/>
          </a:p>
        </p:txBody>
      </p:sp>
      <p:sp>
        <p:nvSpPr>
          <p:cNvPr id="6" name="Text Placeholder 3">
            <a:extLst>
              <a:ext uri="{FF2B5EF4-FFF2-40B4-BE49-F238E27FC236}">
                <a16:creationId xmlns:a16="http://schemas.microsoft.com/office/drawing/2014/main" id="{C7A5C944-EAF9-41BF-AB92-C536E7461A54}"/>
              </a:ext>
            </a:extLst>
          </p:cNvPr>
          <p:cNvSpPr>
            <a:spLocks noGrp="1"/>
          </p:cNvSpPr>
          <p:nvPr>
            <p:ph type="body" sz="quarter" idx="12" hasCustomPrompt="1"/>
          </p:nvPr>
        </p:nvSpPr>
        <p:spPr>
          <a:xfrm>
            <a:off x="4618543" y="2750226"/>
            <a:ext cx="3587951" cy="246221"/>
          </a:xfrm>
        </p:spPr>
        <p:txBody>
          <a:bodyPr wrap="square">
            <a:spAutoFit/>
          </a:bodyPr>
          <a:lstStyle>
            <a:lvl1pPr>
              <a:lnSpc>
                <a:spcPct val="100000"/>
              </a:lnSpc>
              <a:defRPr sz="1600" b="1">
                <a:solidFill>
                  <a:schemeClr val="bg1"/>
                </a:solidFill>
              </a:defRPr>
            </a:lvl1pPr>
            <a:lvl2pPr>
              <a:defRPr sz="6600"/>
            </a:lvl2pPr>
            <a:lvl3pPr>
              <a:defRPr sz="6600"/>
            </a:lvl3pPr>
            <a:lvl4pPr>
              <a:defRPr sz="6600"/>
            </a:lvl4pPr>
            <a:lvl5pPr>
              <a:defRPr sz="6600"/>
            </a:lvl5pPr>
          </a:lstStyle>
          <a:p>
            <a:pPr lvl="0"/>
            <a:r>
              <a:rPr lang="en-GB"/>
              <a:t>Subtitle</a:t>
            </a:r>
            <a:endParaRPr lang="en-GB" dirty="0"/>
          </a:p>
        </p:txBody>
      </p:sp>
      <p:pic>
        <p:nvPicPr>
          <p:cNvPr id="7" name="Picture 6">
            <a:extLst>
              <a:ext uri="{FF2B5EF4-FFF2-40B4-BE49-F238E27FC236}">
                <a16:creationId xmlns:a16="http://schemas.microsoft.com/office/drawing/2014/main" id="{E2E264C6-DB60-634D-B258-827B6E7D1A5A}"/>
              </a:ext>
            </a:extLst>
          </p:cNvPr>
          <p:cNvPicPr>
            <a:picLocks noChangeAspect="1"/>
          </p:cNvPicPr>
          <p:nvPr userDrawn="1"/>
        </p:nvPicPr>
        <p:blipFill>
          <a:blip r:embed="rId3"/>
          <a:stretch>
            <a:fillRect/>
          </a:stretch>
        </p:blipFill>
        <p:spPr>
          <a:xfrm>
            <a:off x="7816445" y="419094"/>
            <a:ext cx="994220" cy="663581"/>
          </a:xfrm>
          <a:prstGeom prst="rect">
            <a:avLst/>
          </a:prstGeom>
        </p:spPr>
      </p:pic>
    </p:spTree>
    <p:extLst>
      <p:ext uri="{BB962C8B-B14F-4D97-AF65-F5344CB8AC3E}">
        <p14:creationId xmlns:p14="http://schemas.microsoft.com/office/powerpoint/2010/main" val="3908395358"/>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88678C-6862-4514-B38E-0928BC84B953}"/>
              </a:ext>
            </a:extLst>
          </p:cNvPr>
          <p:cNvPicPr>
            <a:picLocks noChangeAspect="1"/>
          </p:cNvPicPr>
          <p:nvPr userDrawn="1"/>
        </p:nvPicPr>
        <p:blipFill>
          <a:blip r:embed="rId2"/>
          <a:stretch>
            <a:fillRect/>
          </a:stretch>
        </p:blipFill>
        <p:spPr>
          <a:xfrm>
            <a:off x="1524" y="1315"/>
            <a:ext cx="9140952" cy="6855367"/>
          </a:xfrm>
          <a:prstGeom prst="rect">
            <a:avLst/>
          </a:prstGeom>
        </p:spPr>
      </p:pic>
      <p:sp>
        <p:nvSpPr>
          <p:cNvPr id="4" name="Text Placeholder 3">
            <a:extLst>
              <a:ext uri="{FF2B5EF4-FFF2-40B4-BE49-F238E27FC236}">
                <a16:creationId xmlns:a16="http://schemas.microsoft.com/office/drawing/2014/main" id="{536BA082-469F-4367-84AF-777CC1BE1B46}"/>
              </a:ext>
            </a:extLst>
          </p:cNvPr>
          <p:cNvSpPr>
            <a:spLocks noGrp="1"/>
          </p:cNvSpPr>
          <p:nvPr>
            <p:ph type="body" sz="quarter" idx="10" hasCustomPrompt="1"/>
          </p:nvPr>
        </p:nvSpPr>
        <p:spPr>
          <a:xfrm>
            <a:off x="333336" y="1082675"/>
            <a:ext cx="3587951" cy="1083373"/>
          </a:xfrm>
        </p:spPr>
        <p:txBody>
          <a:bodyPr anchor="b">
            <a:noAutofit/>
          </a:bodyPr>
          <a:lstStyle>
            <a:lvl1pPr>
              <a:lnSpc>
                <a:spcPct val="80000"/>
              </a:lnSpc>
              <a:defRPr sz="6000" b="1" spc="-100" baseline="0">
                <a:solidFill>
                  <a:schemeClr val="bg1"/>
                </a:solidFill>
              </a:defRPr>
            </a:lvl1pPr>
            <a:lvl2pPr>
              <a:defRPr sz="6600"/>
            </a:lvl2pPr>
            <a:lvl3pPr>
              <a:defRPr sz="6600"/>
            </a:lvl3pPr>
            <a:lvl4pPr>
              <a:defRPr sz="6600"/>
            </a:lvl4pPr>
            <a:lvl5pPr>
              <a:defRPr sz="6600"/>
            </a:lvl5pPr>
          </a:lstStyle>
          <a:p>
            <a:pPr lvl="0"/>
            <a:r>
              <a:rPr lang="en-GB"/>
              <a:t>Title</a:t>
            </a:r>
            <a:endParaRPr lang="en-GB" dirty="0"/>
          </a:p>
        </p:txBody>
      </p:sp>
      <p:sp>
        <p:nvSpPr>
          <p:cNvPr id="5" name="Text Placeholder 3">
            <a:extLst>
              <a:ext uri="{FF2B5EF4-FFF2-40B4-BE49-F238E27FC236}">
                <a16:creationId xmlns:a16="http://schemas.microsoft.com/office/drawing/2014/main" id="{6B43818F-66AF-484F-AF84-A7E86D537A1B}"/>
              </a:ext>
            </a:extLst>
          </p:cNvPr>
          <p:cNvSpPr>
            <a:spLocks noGrp="1"/>
          </p:cNvSpPr>
          <p:nvPr>
            <p:ph type="body" sz="quarter" idx="11" hasCustomPrompt="1"/>
          </p:nvPr>
        </p:nvSpPr>
        <p:spPr>
          <a:xfrm>
            <a:off x="333336" y="2153169"/>
            <a:ext cx="3587951" cy="369332"/>
          </a:xfrm>
        </p:spPr>
        <p:txBody>
          <a:bodyPr wrap="square">
            <a:spAutoFit/>
          </a:bodyPr>
          <a:lstStyle>
            <a:lvl1pPr>
              <a:lnSpc>
                <a:spcPct val="100000"/>
              </a:lnSpc>
              <a:defRPr sz="2400">
                <a:solidFill>
                  <a:schemeClr val="bg1"/>
                </a:solidFill>
              </a:defRPr>
            </a:lvl1pPr>
            <a:lvl2pPr>
              <a:defRPr sz="6600"/>
            </a:lvl2pPr>
            <a:lvl3pPr>
              <a:defRPr sz="6600"/>
            </a:lvl3pPr>
            <a:lvl4pPr>
              <a:defRPr sz="6600"/>
            </a:lvl4pPr>
            <a:lvl5pPr>
              <a:defRPr sz="6600"/>
            </a:lvl5pPr>
          </a:lstStyle>
          <a:p>
            <a:pPr lvl="0"/>
            <a:r>
              <a:rPr lang="en-GB"/>
              <a:t>Subtitle</a:t>
            </a:r>
            <a:endParaRPr lang="en-GB" dirty="0"/>
          </a:p>
        </p:txBody>
      </p:sp>
      <p:sp>
        <p:nvSpPr>
          <p:cNvPr id="6" name="Text Placeholder 3">
            <a:extLst>
              <a:ext uri="{FF2B5EF4-FFF2-40B4-BE49-F238E27FC236}">
                <a16:creationId xmlns:a16="http://schemas.microsoft.com/office/drawing/2014/main" id="{C7A5C944-EAF9-41BF-AB92-C536E7461A54}"/>
              </a:ext>
            </a:extLst>
          </p:cNvPr>
          <p:cNvSpPr>
            <a:spLocks noGrp="1"/>
          </p:cNvSpPr>
          <p:nvPr>
            <p:ph type="body" sz="quarter" idx="12" hasCustomPrompt="1"/>
          </p:nvPr>
        </p:nvSpPr>
        <p:spPr>
          <a:xfrm>
            <a:off x="333336" y="2686570"/>
            <a:ext cx="3587951" cy="246221"/>
          </a:xfrm>
        </p:spPr>
        <p:txBody>
          <a:bodyPr wrap="square">
            <a:spAutoFit/>
          </a:bodyPr>
          <a:lstStyle>
            <a:lvl1pPr>
              <a:lnSpc>
                <a:spcPct val="100000"/>
              </a:lnSpc>
              <a:defRPr sz="1600" b="1">
                <a:solidFill>
                  <a:schemeClr val="bg1"/>
                </a:solidFill>
              </a:defRPr>
            </a:lvl1pPr>
            <a:lvl2pPr>
              <a:defRPr sz="6600"/>
            </a:lvl2pPr>
            <a:lvl3pPr>
              <a:defRPr sz="6600"/>
            </a:lvl3pPr>
            <a:lvl4pPr>
              <a:defRPr sz="6600"/>
            </a:lvl4pPr>
            <a:lvl5pPr>
              <a:defRPr sz="6600"/>
            </a:lvl5pPr>
          </a:lstStyle>
          <a:p>
            <a:pPr lvl="0"/>
            <a:r>
              <a:rPr lang="en-GB"/>
              <a:t>Subtitle</a:t>
            </a:r>
            <a:endParaRPr lang="en-GB" dirty="0"/>
          </a:p>
        </p:txBody>
      </p:sp>
      <p:pic>
        <p:nvPicPr>
          <p:cNvPr id="13" name="Picture 12">
            <a:extLst>
              <a:ext uri="{FF2B5EF4-FFF2-40B4-BE49-F238E27FC236}">
                <a16:creationId xmlns:a16="http://schemas.microsoft.com/office/drawing/2014/main" id="{C6B1C6DE-3AD5-4976-8F7A-41206F347397}"/>
              </a:ext>
            </a:extLst>
          </p:cNvPr>
          <p:cNvPicPr>
            <a:picLocks noChangeAspect="1"/>
          </p:cNvPicPr>
          <p:nvPr userDrawn="1"/>
        </p:nvPicPr>
        <p:blipFill>
          <a:blip r:embed="rId3"/>
          <a:stretch>
            <a:fillRect/>
          </a:stretch>
        </p:blipFill>
        <p:spPr>
          <a:xfrm>
            <a:off x="7816445" y="419094"/>
            <a:ext cx="994220" cy="663581"/>
          </a:xfrm>
          <a:prstGeom prst="rect">
            <a:avLst/>
          </a:prstGeom>
        </p:spPr>
      </p:pic>
    </p:spTree>
    <p:extLst>
      <p:ext uri="{BB962C8B-B14F-4D97-AF65-F5344CB8AC3E}">
        <p14:creationId xmlns:p14="http://schemas.microsoft.com/office/powerpoint/2010/main" val="1393859016"/>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llustra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DBAE01-6BFA-457A-82E7-0B8EDEE57C37}"/>
              </a:ext>
            </a:extLst>
          </p:cNvPr>
          <p:cNvSpPr>
            <a:spLocks noGrp="1"/>
          </p:cNvSpPr>
          <p:nvPr>
            <p:ph type="pic" sz="quarter" idx="10"/>
          </p:nvPr>
        </p:nvSpPr>
        <p:spPr>
          <a:xfrm>
            <a:off x="0" y="0"/>
            <a:ext cx="9144000" cy="6858000"/>
          </a:xfrm>
        </p:spPr>
        <p:txBody>
          <a:bodyPr anchor="ctr">
            <a:noAutofit/>
          </a:bodyPr>
          <a:lstStyle>
            <a:lvl1pPr algn="ctr">
              <a:defRPr sz="1100"/>
            </a:lvl1pPr>
          </a:lstStyle>
          <a:p>
            <a:r>
              <a:rPr lang="en-US"/>
              <a:t>Click icon to add picture</a:t>
            </a:r>
            <a:endParaRPr lang="en-GB" dirty="0"/>
          </a:p>
        </p:txBody>
      </p:sp>
      <p:sp>
        <p:nvSpPr>
          <p:cNvPr id="4" name="Text Placeholder 3">
            <a:extLst>
              <a:ext uri="{FF2B5EF4-FFF2-40B4-BE49-F238E27FC236}">
                <a16:creationId xmlns:a16="http://schemas.microsoft.com/office/drawing/2014/main" id="{24AB4D9C-5D44-47AC-BCB5-8F5979F4F512}"/>
              </a:ext>
            </a:extLst>
          </p:cNvPr>
          <p:cNvSpPr>
            <a:spLocks noGrp="1"/>
          </p:cNvSpPr>
          <p:nvPr>
            <p:ph type="body" sz="quarter" idx="11"/>
          </p:nvPr>
        </p:nvSpPr>
        <p:spPr>
          <a:xfrm>
            <a:off x="6877050" y="404284"/>
            <a:ext cx="1943100" cy="20867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1051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BEF8-0CD1-40D1-AA31-2A068BCE27AF}"/>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47271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3A682F65-1FEA-472C-8176-A5F027B3FE8F}"/>
              </a:ext>
            </a:extLst>
          </p:cNvPr>
          <p:cNvSpPr>
            <a:spLocks noGrp="1"/>
          </p:cNvSpPr>
          <p:nvPr>
            <p:ph type="body" sz="quarter" idx="11"/>
          </p:nvPr>
        </p:nvSpPr>
        <p:spPr>
          <a:xfrm>
            <a:off x="323850" y="1892300"/>
            <a:ext cx="1962000" cy="208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5">
            <a:extLst>
              <a:ext uri="{FF2B5EF4-FFF2-40B4-BE49-F238E27FC236}">
                <a16:creationId xmlns:a16="http://schemas.microsoft.com/office/drawing/2014/main" id="{A3A0EED6-568C-46D3-887A-319ECE92B2C7}"/>
              </a:ext>
            </a:extLst>
          </p:cNvPr>
          <p:cNvSpPr>
            <a:spLocks noGrp="1"/>
          </p:cNvSpPr>
          <p:nvPr>
            <p:ph type="body" sz="quarter" idx="12"/>
          </p:nvPr>
        </p:nvSpPr>
        <p:spPr>
          <a:xfrm>
            <a:off x="2501950" y="1892300"/>
            <a:ext cx="6318200"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0128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3A682F65-1FEA-472C-8176-A5F027B3FE8F}"/>
              </a:ext>
            </a:extLst>
          </p:cNvPr>
          <p:cNvSpPr>
            <a:spLocks noGrp="1"/>
          </p:cNvSpPr>
          <p:nvPr>
            <p:ph type="body" sz="quarter" idx="11"/>
          </p:nvPr>
        </p:nvSpPr>
        <p:spPr>
          <a:xfrm>
            <a:off x="323850" y="1892300"/>
            <a:ext cx="6335713"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33121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4" name="Text Placeholder 5">
            <a:extLst>
              <a:ext uri="{FF2B5EF4-FFF2-40B4-BE49-F238E27FC236}">
                <a16:creationId xmlns:a16="http://schemas.microsoft.com/office/drawing/2014/main" id="{EFA65988-6343-4104-8505-7566F3770959}"/>
              </a:ext>
            </a:extLst>
          </p:cNvPr>
          <p:cNvSpPr>
            <a:spLocks noGrp="1"/>
          </p:cNvSpPr>
          <p:nvPr>
            <p:ph type="body" sz="quarter" idx="11"/>
          </p:nvPr>
        </p:nvSpPr>
        <p:spPr>
          <a:xfrm>
            <a:off x="323850" y="1892299"/>
            <a:ext cx="4140200" cy="36000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5">
            <a:extLst>
              <a:ext uri="{FF2B5EF4-FFF2-40B4-BE49-F238E27FC236}">
                <a16:creationId xmlns:a16="http://schemas.microsoft.com/office/drawing/2014/main" id="{AEB56C58-B04A-4E0D-A416-78221973852F}"/>
              </a:ext>
            </a:extLst>
          </p:cNvPr>
          <p:cNvSpPr>
            <a:spLocks noGrp="1"/>
          </p:cNvSpPr>
          <p:nvPr>
            <p:ph type="body" sz="quarter" idx="12"/>
          </p:nvPr>
        </p:nvSpPr>
        <p:spPr>
          <a:xfrm>
            <a:off x="4679950" y="1892300"/>
            <a:ext cx="4140200"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10451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messag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00A15B61-92E6-48C2-916A-9E6617C0AC16}"/>
              </a:ext>
            </a:extLst>
          </p:cNvPr>
          <p:cNvSpPr>
            <a:spLocks noGrp="1"/>
          </p:cNvSpPr>
          <p:nvPr>
            <p:ph type="body" sz="quarter" idx="11"/>
          </p:nvPr>
        </p:nvSpPr>
        <p:spPr>
          <a:xfrm>
            <a:off x="323850" y="1892300"/>
            <a:ext cx="1962000" cy="36000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2556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message box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3A682F65-1FEA-472C-8176-A5F027B3FE8F}"/>
              </a:ext>
            </a:extLst>
          </p:cNvPr>
          <p:cNvSpPr>
            <a:spLocks noGrp="1"/>
          </p:cNvSpPr>
          <p:nvPr>
            <p:ph type="body" sz="quarter" idx="11"/>
          </p:nvPr>
        </p:nvSpPr>
        <p:spPr>
          <a:xfrm>
            <a:off x="323850" y="1892300"/>
            <a:ext cx="1962000" cy="3600000"/>
          </a:xfrm>
          <a:ln>
            <a:solidFill>
              <a:schemeClr val="accent4"/>
            </a:solidFill>
          </a:ln>
        </p:spPr>
        <p:txBody>
          <a:bodyPr lIns="72000" tIns="72000" rIns="72000" bIns="7200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5">
            <a:extLst>
              <a:ext uri="{FF2B5EF4-FFF2-40B4-BE49-F238E27FC236}">
                <a16:creationId xmlns:a16="http://schemas.microsoft.com/office/drawing/2014/main" id="{A3A0EED6-568C-46D3-887A-319ECE92B2C7}"/>
              </a:ext>
            </a:extLst>
          </p:cNvPr>
          <p:cNvSpPr>
            <a:spLocks noGrp="1"/>
          </p:cNvSpPr>
          <p:nvPr>
            <p:ph type="body" sz="quarter" idx="12"/>
          </p:nvPr>
        </p:nvSpPr>
        <p:spPr>
          <a:xfrm>
            <a:off x="2501950" y="1892300"/>
            <a:ext cx="6318200"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00170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Key messag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3A682F65-1FEA-472C-8176-A5F027B3FE8F}"/>
              </a:ext>
            </a:extLst>
          </p:cNvPr>
          <p:cNvSpPr>
            <a:spLocks noGrp="1"/>
          </p:cNvSpPr>
          <p:nvPr>
            <p:ph type="body" sz="quarter" idx="11"/>
          </p:nvPr>
        </p:nvSpPr>
        <p:spPr>
          <a:xfrm>
            <a:off x="6858150" y="1892300"/>
            <a:ext cx="1962000" cy="3600000"/>
          </a:xfrm>
          <a:ln>
            <a:solidFill>
              <a:schemeClr val="accent4"/>
            </a:solidFill>
          </a:ln>
        </p:spPr>
        <p:txBody>
          <a:bodyPr lIns="72000" tIns="72000" rIns="72000" bIns="7200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5">
            <a:extLst>
              <a:ext uri="{FF2B5EF4-FFF2-40B4-BE49-F238E27FC236}">
                <a16:creationId xmlns:a16="http://schemas.microsoft.com/office/drawing/2014/main" id="{A3A0EED6-568C-46D3-887A-319ECE92B2C7}"/>
              </a:ext>
            </a:extLst>
          </p:cNvPr>
          <p:cNvSpPr>
            <a:spLocks noGrp="1"/>
          </p:cNvSpPr>
          <p:nvPr>
            <p:ph type="body" sz="quarter" idx="12"/>
          </p:nvPr>
        </p:nvSpPr>
        <p:spPr>
          <a:xfrm>
            <a:off x="323850" y="1892300"/>
            <a:ext cx="6318200"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3814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ey messag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00A15B61-92E6-48C2-916A-9E6617C0AC16}"/>
              </a:ext>
            </a:extLst>
          </p:cNvPr>
          <p:cNvSpPr>
            <a:spLocks noGrp="1"/>
          </p:cNvSpPr>
          <p:nvPr>
            <p:ph type="body" sz="quarter" idx="11"/>
          </p:nvPr>
        </p:nvSpPr>
        <p:spPr>
          <a:xfrm>
            <a:off x="323850" y="1892300"/>
            <a:ext cx="1962000" cy="208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5">
            <a:extLst>
              <a:ext uri="{FF2B5EF4-FFF2-40B4-BE49-F238E27FC236}">
                <a16:creationId xmlns:a16="http://schemas.microsoft.com/office/drawing/2014/main" id="{3C84C1FE-B8AC-4484-85EC-997FEC9380E2}"/>
              </a:ext>
            </a:extLst>
          </p:cNvPr>
          <p:cNvSpPr>
            <a:spLocks noGrp="1"/>
          </p:cNvSpPr>
          <p:nvPr>
            <p:ph type="body" sz="quarter" idx="12"/>
          </p:nvPr>
        </p:nvSpPr>
        <p:spPr>
          <a:xfrm>
            <a:off x="2505626" y="1892300"/>
            <a:ext cx="1962000" cy="208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5">
            <a:extLst>
              <a:ext uri="{FF2B5EF4-FFF2-40B4-BE49-F238E27FC236}">
                <a16:creationId xmlns:a16="http://schemas.microsoft.com/office/drawing/2014/main" id="{811C586C-CB9E-4E99-B25F-EA86AC384A99}"/>
              </a:ext>
            </a:extLst>
          </p:cNvPr>
          <p:cNvSpPr>
            <a:spLocks noGrp="1"/>
          </p:cNvSpPr>
          <p:nvPr>
            <p:ph type="body" sz="quarter" idx="13"/>
          </p:nvPr>
        </p:nvSpPr>
        <p:spPr>
          <a:xfrm>
            <a:off x="4687402" y="1892300"/>
            <a:ext cx="1962000" cy="208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a:extLst>
              <a:ext uri="{FF2B5EF4-FFF2-40B4-BE49-F238E27FC236}">
                <a16:creationId xmlns:a16="http://schemas.microsoft.com/office/drawing/2014/main" id="{2C413168-8765-444A-812B-BD9A2CBF6CAD}"/>
              </a:ext>
            </a:extLst>
          </p:cNvPr>
          <p:cNvSpPr>
            <a:spLocks noGrp="1"/>
          </p:cNvSpPr>
          <p:nvPr>
            <p:ph type="body" sz="quarter" idx="14"/>
          </p:nvPr>
        </p:nvSpPr>
        <p:spPr>
          <a:xfrm>
            <a:off x="6869178" y="1892300"/>
            <a:ext cx="1962000" cy="208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6026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00A15B61-92E6-48C2-916A-9E6617C0AC16}"/>
              </a:ext>
            </a:extLst>
          </p:cNvPr>
          <p:cNvSpPr>
            <a:spLocks noGrp="1"/>
          </p:cNvSpPr>
          <p:nvPr>
            <p:ph type="body" sz="quarter" idx="11"/>
          </p:nvPr>
        </p:nvSpPr>
        <p:spPr>
          <a:xfrm>
            <a:off x="323850" y="2044821"/>
            <a:ext cx="1962000" cy="541687"/>
          </a:xfrm>
        </p:spPr>
        <p:txBody>
          <a:bodyPr anchor="b"/>
          <a:lstStyle/>
          <a:p>
            <a:pPr lvl="0"/>
            <a:r>
              <a:rPr lang="en-US"/>
              <a:t>Edit Master text styles</a:t>
            </a:r>
          </a:p>
        </p:txBody>
      </p:sp>
      <p:sp>
        <p:nvSpPr>
          <p:cNvPr id="5" name="Text Placeholder 5">
            <a:extLst>
              <a:ext uri="{FF2B5EF4-FFF2-40B4-BE49-F238E27FC236}">
                <a16:creationId xmlns:a16="http://schemas.microsoft.com/office/drawing/2014/main" id="{3C84C1FE-B8AC-4484-85EC-997FEC9380E2}"/>
              </a:ext>
            </a:extLst>
          </p:cNvPr>
          <p:cNvSpPr>
            <a:spLocks noGrp="1"/>
          </p:cNvSpPr>
          <p:nvPr>
            <p:ph type="body" sz="quarter" idx="12"/>
          </p:nvPr>
        </p:nvSpPr>
        <p:spPr>
          <a:xfrm>
            <a:off x="2505626" y="2044821"/>
            <a:ext cx="1962000" cy="541687"/>
          </a:xfrm>
        </p:spPr>
        <p:txBody>
          <a:bodyPr anchor="b"/>
          <a:lstStyle/>
          <a:p>
            <a:pPr lvl="0"/>
            <a:r>
              <a:rPr lang="en-US"/>
              <a:t>Edit Master text styles</a:t>
            </a:r>
          </a:p>
        </p:txBody>
      </p:sp>
      <p:sp>
        <p:nvSpPr>
          <p:cNvPr id="7" name="Text Placeholder 5">
            <a:extLst>
              <a:ext uri="{FF2B5EF4-FFF2-40B4-BE49-F238E27FC236}">
                <a16:creationId xmlns:a16="http://schemas.microsoft.com/office/drawing/2014/main" id="{811C586C-CB9E-4E99-B25F-EA86AC384A99}"/>
              </a:ext>
            </a:extLst>
          </p:cNvPr>
          <p:cNvSpPr>
            <a:spLocks noGrp="1"/>
          </p:cNvSpPr>
          <p:nvPr>
            <p:ph type="body" sz="quarter" idx="13"/>
          </p:nvPr>
        </p:nvSpPr>
        <p:spPr>
          <a:xfrm>
            <a:off x="4687402" y="2044821"/>
            <a:ext cx="1962000" cy="541687"/>
          </a:xfrm>
        </p:spPr>
        <p:txBody>
          <a:bodyPr anchor="b"/>
          <a:lstStyle/>
          <a:p>
            <a:pPr lvl="0"/>
            <a:r>
              <a:rPr lang="en-US"/>
              <a:t>Edit Master text styles</a:t>
            </a:r>
          </a:p>
        </p:txBody>
      </p:sp>
      <p:sp>
        <p:nvSpPr>
          <p:cNvPr id="8" name="Text Placeholder 5">
            <a:extLst>
              <a:ext uri="{FF2B5EF4-FFF2-40B4-BE49-F238E27FC236}">
                <a16:creationId xmlns:a16="http://schemas.microsoft.com/office/drawing/2014/main" id="{2C413168-8765-444A-812B-BD9A2CBF6CAD}"/>
              </a:ext>
            </a:extLst>
          </p:cNvPr>
          <p:cNvSpPr>
            <a:spLocks noGrp="1"/>
          </p:cNvSpPr>
          <p:nvPr>
            <p:ph type="body" sz="quarter" idx="14"/>
          </p:nvPr>
        </p:nvSpPr>
        <p:spPr>
          <a:xfrm>
            <a:off x="6869178" y="2044821"/>
            <a:ext cx="1962000" cy="541687"/>
          </a:xfrm>
        </p:spPr>
        <p:txBody>
          <a:bodyPr anchor="b"/>
          <a:lstStyle/>
          <a:p>
            <a:pPr lvl="0"/>
            <a:r>
              <a:rPr lang="en-US"/>
              <a:t>Edit Master text styles</a:t>
            </a:r>
          </a:p>
        </p:txBody>
      </p:sp>
      <p:sp>
        <p:nvSpPr>
          <p:cNvPr id="9" name="Text Placeholder 5">
            <a:extLst>
              <a:ext uri="{FF2B5EF4-FFF2-40B4-BE49-F238E27FC236}">
                <a16:creationId xmlns:a16="http://schemas.microsoft.com/office/drawing/2014/main" id="{0F19D082-930B-4716-AA20-BBA769DD6CAB}"/>
              </a:ext>
            </a:extLst>
          </p:cNvPr>
          <p:cNvSpPr>
            <a:spLocks noGrp="1"/>
          </p:cNvSpPr>
          <p:nvPr>
            <p:ph type="body" sz="quarter" idx="15"/>
          </p:nvPr>
        </p:nvSpPr>
        <p:spPr>
          <a:xfrm>
            <a:off x="323850" y="2806700"/>
            <a:ext cx="1962000" cy="2086725"/>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C09A4CC2-8BDB-45A3-8BEC-B267DA61A7C2}"/>
              </a:ext>
            </a:extLst>
          </p:cNvPr>
          <p:cNvSpPr>
            <a:spLocks noGrp="1"/>
          </p:cNvSpPr>
          <p:nvPr>
            <p:ph type="body" sz="quarter" idx="16"/>
          </p:nvPr>
        </p:nvSpPr>
        <p:spPr>
          <a:xfrm>
            <a:off x="2505626" y="2806700"/>
            <a:ext cx="1962000" cy="2086725"/>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5">
            <a:extLst>
              <a:ext uri="{FF2B5EF4-FFF2-40B4-BE49-F238E27FC236}">
                <a16:creationId xmlns:a16="http://schemas.microsoft.com/office/drawing/2014/main" id="{DE94B014-8C0B-49FA-BD3B-A1A67D660FE4}"/>
              </a:ext>
            </a:extLst>
          </p:cNvPr>
          <p:cNvSpPr>
            <a:spLocks noGrp="1"/>
          </p:cNvSpPr>
          <p:nvPr>
            <p:ph type="body" sz="quarter" idx="17"/>
          </p:nvPr>
        </p:nvSpPr>
        <p:spPr>
          <a:xfrm>
            <a:off x="4687402" y="2806700"/>
            <a:ext cx="1962000" cy="2086725"/>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5">
            <a:extLst>
              <a:ext uri="{FF2B5EF4-FFF2-40B4-BE49-F238E27FC236}">
                <a16:creationId xmlns:a16="http://schemas.microsoft.com/office/drawing/2014/main" id="{E8F26D7F-7B69-4D8A-9D65-973CB0B229A7}"/>
              </a:ext>
            </a:extLst>
          </p:cNvPr>
          <p:cNvSpPr>
            <a:spLocks noGrp="1"/>
          </p:cNvSpPr>
          <p:nvPr>
            <p:ph type="body" sz="quarter" idx="18"/>
          </p:nvPr>
        </p:nvSpPr>
        <p:spPr>
          <a:xfrm>
            <a:off x="6869178" y="2806700"/>
            <a:ext cx="1962000" cy="2086725"/>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a:extLst>
              <a:ext uri="{FF2B5EF4-FFF2-40B4-BE49-F238E27FC236}">
                <a16:creationId xmlns:a16="http://schemas.microsoft.com/office/drawing/2014/main" id="{FEA14D62-9D88-48E6-8EB9-459A9342626A}"/>
              </a:ext>
            </a:extLst>
          </p:cNvPr>
          <p:cNvCxnSpPr/>
          <p:nvPr userDrawn="1"/>
        </p:nvCxnSpPr>
        <p:spPr bwMode="auto">
          <a:xfrm>
            <a:off x="323850"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599BB38F-A6F7-44E5-BB58-4E47F1C5F494}"/>
              </a:ext>
            </a:extLst>
          </p:cNvPr>
          <p:cNvCxnSpPr/>
          <p:nvPr userDrawn="1"/>
        </p:nvCxnSpPr>
        <p:spPr bwMode="auto">
          <a:xfrm>
            <a:off x="2507347"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1C793F40-55A0-424B-8808-7991563CBC9F}"/>
              </a:ext>
            </a:extLst>
          </p:cNvPr>
          <p:cNvCxnSpPr/>
          <p:nvPr userDrawn="1"/>
        </p:nvCxnSpPr>
        <p:spPr bwMode="auto">
          <a:xfrm>
            <a:off x="4690844"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BD227FAD-B553-4D33-9338-0999D7A82B00}"/>
              </a:ext>
            </a:extLst>
          </p:cNvPr>
          <p:cNvCxnSpPr/>
          <p:nvPr userDrawn="1"/>
        </p:nvCxnSpPr>
        <p:spPr bwMode="auto">
          <a:xfrm>
            <a:off x="6874342"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7304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 graphic +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cxnSp>
        <p:nvCxnSpPr>
          <p:cNvPr id="13" name="Straight Connector 12">
            <a:extLst>
              <a:ext uri="{FF2B5EF4-FFF2-40B4-BE49-F238E27FC236}">
                <a16:creationId xmlns:a16="http://schemas.microsoft.com/office/drawing/2014/main" id="{FEA14D62-9D88-48E6-8EB9-459A9342626A}"/>
              </a:ext>
            </a:extLst>
          </p:cNvPr>
          <p:cNvCxnSpPr/>
          <p:nvPr userDrawn="1"/>
        </p:nvCxnSpPr>
        <p:spPr bwMode="auto">
          <a:xfrm>
            <a:off x="323850"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599BB38F-A6F7-44E5-BB58-4E47F1C5F494}"/>
              </a:ext>
            </a:extLst>
          </p:cNvPr>
          <p:cNvCxnSpPr/>
          <p:nvPr userDrawn="1"/>
        </p:nvCxnSpPr>
        <p:spPr bwMode="auto">
          <a:xfrm>
            <a:off x="2507347"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1C793F40-55A0-424B-8808-7991563CBC9F}"/>
              </a:ext>
            </a:extLst>
          </p:cNvPr>
          <p:cNvCxnSpPr/>
          <p:nvPr userDrawn="1"/>
        </p:nvCxnSpPr>
        <p:spPr bwMode="auto">
          <a:xfrm>
            <a:off x="4690844"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BD227FAD-B553-4D33-9338-0999D7A82B00}"/>
              </a:ext>
            </a:extLst>
          </p:cNvPr>
          <p:cNvCxnSpPr/>
          <p:nvPr userDrawn="1"/>
        </p:nvCxnSpPr>
        <p:spPr bwMode="auto">
          <a:xfrm>
            <a:off x="6874342" y="2712720"/>
            <a:ext cx="194691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Placeholder 5">
            <a:extLst>
              <a:ext uri="{FF2B5EF4-FFF2-40B4-BE49-F238E27FC236}">
                <a16:creationId xmlns:a16="http://schemas.microsoft.com/office/drawing/2014/main" id="{64CB01D1-0BDF-4AE2-96D2-59AEAF8CF6C0}"/>
              </a:ext>
            </a:extLst>
          </p:cNvPr>
          <p:cNvSpPr>
            <a:spLocks noGrp="1"/>
          </p:cNvSpPr>
          <p:nvPr>
            <p:ph type="body" sz="quarter" idx="11"/>
          </p:nvPr>
        </p:nvSpPr>
        <p:spPr>
          <a:xfrm>
            <a:off x="323850" y="2802065"/>
            <a:ext cx="1946911" cy="541687"/>
          </a:xfrm>
        </p:spPr>
        <p:txBody>
          <a:bodyPr anchor="t"/>
          <a:lstStyle/>
          <a:p>
            <a:pPr lvl="0"/>
            <a:r>
              <a:rPr lang="en-US"/>
              <a:t>Edit Master text styles</a:t>
            </a:r>
          </a:p>
        </p:txBody>
      </p:sp>
      <p:sp>
        <p:nvSpPr>
          <p:cNvPr id="18" name="Text Placeholder 5">
            <a:extLst>
              <a:ext uri="{FF2B5EF4-FFF2-40B4-BE49-F238E27FC236}">
                <a16:creationId xmlns:a16="http://schemas.microsoft.com/office/drawing/2014/main" id="{77A9DC02-5641-490E-866A-BB21167FC53B}"/>
              </a:ext>
            </a:extLst>
          </p:cNvPr>
          <p:cNvSpPr>
            <a:spLocks noGrp="1"/>
          </p:cNvSpPr>
          <p:nvPr>
            <p:ph type="body" sz="quarter" idx="15"/>
          </p:nvPr>
        </p:nvSpPr>
        <p:spPr>
          <a:xfrm>
            <a:off x="323850" y="3603487"/>
            <a:ext cx="1946911" cy="208672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5">
            <a:extLst>
              <a:ext uri="{FF2B5EF4-FFF2-40B4-BE49-F238E27FC236}">
                <a16:creationId xmlns:a16="http://schemas.microsoft.com/office/drawing/2014/main" id="{5016EB23-D958-49EA-AFD2-F42D7DA331D0}"/>
              </a:ext>
            </a:extLst>
          </p:cNvPr>
          <p:cNvSpPr>
            <a:spLocks noGrp="1"/>
          </p:cNvSpPr>
          <p:nvPr>
            <p:ph type="body" sz="quarter" idx="16"/>
          </p:nvPr>
        </p:nvSpPr>
        <p:spPr>
          <a:xfrm>
            <a:off x="2507348" y="2802065"/>
            <a:ext cx="1946911" cy="541687"/>
          </a:xfrm>
        </p:spPr>
        <p:txBody>
          <a:bodyPr anchor="t"/>
          <a:lstStyle/>
          <a:p>
            <a:pPr lvl="0"/>
            <a:r>
              <a:rPr lang="en-US"/>
              <a:t>Edit Master text styles</a:t>
            </a:r>
          </a:p>
        </p:txBody>
      </p:sp>
      <p:sp>
        <p:nvSpPr>
          <p:cNvPr id="22" name="Text Placeholder 5">
            <a:extLst>
              <a:ext uri="{FF2B5EF4-FFF2-40B4-BE49-F238E27FC236}">
                <a16:creationId xmlns:a16="http://schemas.microsoft.com/office/drawing/2014/main" id="{6021CC98-3099-4E0E-ADAC-2B8D53EE1C6D}"/>
              </a:ext>
            </a:extLst>
          </p:cNvPr>
          <p:cNvSpPr>
            <a:spLocks noGrp="1"/>
          </p:cNvSpPr>
          <p:nvPr>
            <p:ph type="body" sz="quarter" idx="17"/>
          </p:nvPr>
        </p:nvSpPr>
        <p:spPr>
          <a:xfrm>
            <a:off x="2507348" y="3603487"/>
            <a:ext cx="1946911" cy="208672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5">
            <a:extLst>
              <a:ext uri="{FF2B5EF4-FFF2-40B4-BE49-F238E27FC236}">
                <a16:creationId xmlns:a16="http://schemas.microsoft.com/office/drawing/2014/main" id="{21B24E5B-0197-483E-A6A5-4740F0920D15}"/>
              </a:ext>
            </a:extLst>
          </p:cNvPr>
          <p:cNvSpPr>
            <a:spLocks noGrp="1"/>
          </p:cNvSpPr>
          <p:nvPr>
            <p:ph type="body" sz="quarter" idx="18"/>
          </p:nvPr>
        </p:nvSpPr>
        <p:spPr>
          <a:xfrm>
            <a:off x="4689745" y="2802065"/>
            <a:ext cx="1946911" cy="541687"/>
          </a:xfrm>
        </p:spPr>
        <p:txBody>
          <a:bodyPr anchor="t"/>
          <a:lstStyle/>
          <a:p>
            <a:pPr lvl="0"/>
            <a:r>
              <a:rPr lang="en-US"/>
              <a:t>Edit Master text styles</a:t>
            </a:r>
          </a:p>
        </p:txBody>
      </p:sp>
      <p:sp>
        <p:nvSpPr>
          <p:cNvPr id="24" name="Text Placeholder 5">
            <a:extLst>
              <a:ext uri="{FF2B5EF4-FFF2-40B4-BE49-F238E27FC236}">
                <a16:creationId xmlns:a16="http://schemas.microsoft.com/office/drawing/2014/main" id="{22F8A8B8-17E9-4C3C-A2E2-0E8AE15E0717}"/>
              </a:ext>
            </a:extLst>
          </p:cNvPr>
          <p:cNvSpPr>
            <a:spLocks noGrp="1"/>
          </p:cNvSpPr>
          <p:nvPr>
            <p:ph type="body" sz="quarter" idx="19"/>
          </p:nvPr>
        </p:nvSpPr>
        <p:spPr>
          <a:xfrm>
            <a:off x="4689745" y="3603487"/>
            <a:ext cx="1946911" cy="208672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5">
            <a:extLst>
              <a:ext uri="{FF2B5EF4-FFF2-40B4-BE49-F238E27FC236}">
                <a16:creationId xmlns:a16="http://schemas.microsoft.com/office/drawing/2014/main" id="{F33EF413-1B5D-4945-8DE6-DE14A2896ADE}"/>
              </a:ext>
            </a:extLst>
          </p:cNvPr>
          <p:cNvSpPr>
            <a:spLocks noGrp="1"/>
          </p:cNvSpPr>
          <p:nvPr>
            <p:ph type="body" sz="quarter" idx="20"/>
          </p:nvPr>
        </p:nvSpPr>
        <p:spPr>
          <a:xfrm>
            <a:off x="6873242" y="2802065"/>
            <a:ext cx="1946911" cy="541687"/>
          </a:xfrm>
        </p:spPr>
        <p:txBody>
          <a:bodyPr anchor="t"/>
          <a:lstStyle/>
          <a:p>
            <a:pPr lvl="0"/>
            <a:r>
              <a:rPr lang="en-US"/>
              <a:t>Edit Master text styles</a:t>
            </a:r>
          </a:p>
        </p:txBody>
      </p:sp>
      <p:sp>
        <p:nvSpPr>
          <p:cNvPr id="26" name="Text Placeholder 5">
            <a:extLst>
              <a:ext uri="{FF2B5EF4-FFF2-40B4-BE49-F238E27FC236}">
                <a16:creationId xmlns:a16="http://schemas.microsoft.com/office/drawing/2014/main" id="{4449882F-A336-4B34-BF4E-9E642CD9A773}"/>
              </a:ext>
            </a:extLst>
          </p:cNvPr>
          <p:cNvSpPr>
            <a:spLocks noGrp="1"/>
          </p:cNvSpPr>
          <p:nvPr>
            <p:ph type="body" sz="quarter" idx="21"/>
          </p:nvPr>
        </p:nvSpPr>
        <p:spPr>
          <a:xfrm>
            <a:off x="6873242" y="3603487"/>
            <a:ext cx="1946911" cy="208672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9040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graphic +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00A15B61-92E6-48C2-916A-9E6617C0AC16}"/>
              </a:ext>
            </a:extLst>
          </p:cNvPr>
          <p:cNvSpPr>
            <a:spLocks noGrp="1"/>
          </p:cNvSpPr>
          <p:nvPr>
            <p:ph type="body" sz="quarter" idx="11"/>
          </p:nvPr>
        </p:nvSpPr>
        <p:spPr>
          <a:xfrm>
            <a:off x="323850" y="2802064"/>
            <a:ext cx="4130407" cy="270843"/>
          </a:xfrm>
        </p:spPr>
        <p:txBody>
          <a:bodyPr anchor="t"/>
          <a:lstStyle/>
          <a:p>
            <a:pPr lvl="0"/>
            <a:r>
              <a:rPr lang="en-US"/>
              <a:t>Edit Master text styles</a:t>
            </a:r>
          </a:p>
        </p:txBody>
      </p:sp>
      <p:sp>
        <p:nvSpPr>
          <p:cNvPr id="7" name="Text Placeholder 5">
            <a:extLst>
              <a:ext uri="{FF2B5EF4-FFF2-40B4-BE49-F238E27FC236}">
                <a16:creationId xmlns:a16="http://schemas.microsoft.com/office/drawing/2014/main" id="{811C586C-CB9E-4E99-B25F-EA86AC384A99}"/>
              </a:ext>
            </a:extLst>
          </p:cNvPr>
          <p:cNvSpPr>
            <a:spLocks noGrp="1"/>
          </p:cNvSpPr>
          <p:nvPr>
            <p:ph type="body" sz="quarter" idx="13"/>
          </p:nvPr>
        </p:nvSpPr>
        <p:spPr>
          <a:xfrm>
            <a:off x="4687402" y="2802064"/>
            <a:ext cx="4130407" cy="270843"/>
          </a:xfrm>
        </p:spPr>
        <p:txBody>
          <a:bodyPr anchor="t"/>
          <a:lstStyle/>
          <a:p>
            <a:pPr lvl="0"/>
            <a:r>
              <a:rPr lang="en-US"/>
              <a:t>Edit Master text styles</a:t>
            </a:r>
          </a:p>
        </p:txBody>
      </p:sp>
      <p:sp>
        <p:nvSpPr>
          <p:cNvPr id="9" name="Text Placeholder 5">
            <a:extLst>
              <a:ext uri="{FF2B5EF4-FFF2-40B4-BE49-F238E27FC236}">
                <a16:creationId xmlns:a16="http://schemas.microsoft.com/office/drawing/2014/main" id="{0F19D082-930B-4716-AA20-BBA769DD6CAB}"/>
              </a:ext>
            </a:extLst>
          </p:cNvPr>
          <p:cNvSpPr>
            <a:spLocks noGrp="1"/>
          </p:cNvSpPr>
          <p:nvPr>
            <p:ph type="body" sz="quarter" idx="15"/>
          </p:nvPr>
        </p:nvSpPr>
        <p:spPr>
          <a:xfrm>
            <a:off x="323850" y="3603487"/>
            <a:ext cx="4130407" cy="1815882"/>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5">
            <a:extLst>
              <a:ext uri="{FF2B5EF4-FFF2-40B4-BE49-F238E27FC236}">
                <a16:creationId xmlns:a16="http://schemas.microsoft.com/office/drawing/2014/main" id="{DE94B014-8C0B-49FA-BD3B-A1A67D660FE4}"/>
              </a:ext>
            </a:extLst>
          </p:cNvPr>
          <p:cNvSpPr>
            <a:spLocks noGrp="1"/>
          </p:cNvSpPr>
          <p:nvPr>
            <p:ph type="body" sz="quarter" idx="17"/>
          </p:nvPr>
        </p:nvSpPr>
        <p:spPr>
          <a:xfrm>
            <a:off x="4687402" y="3603487"/>
            <a:ext cx="4130407" cy="1815882"/>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a:extLst>
              <a:ext uri="{FF2B5EF4-FFF2-40B4-BE49-F238E27FC236}">
                <a16:creationId xmlns:a16="http://schemas.microsoft.com/office/drawing/2014/main" id="{FEA14D62-9D88-48E6-8EB9-459A9342626A}"/>
              </a:ext>
            </a:extLst>
          </p:cNvPr>
          <p:cNvCxnSpPr>
            <a:cxnSpLocks/>
          </p:cNvCxnSpPr>
          <p:nvPr userDrawn="1"/>
        </p:nvCxnSpPr>
        <p:spPr bwMode="auto">
          <a:xfrm>
            <a:off x="323850" y="2712720"/>
            <a:ext cx="4130406"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1C793F40-55A0-424B-8808-7991563CBC9F}"/>
              </a:ext>
            </a:extLst>
          </p:cNvPr>
          <p:cNvCxnSpPr>
            <a:cxnSpLocks/>
          </p:cNvCxnSpPr>
          <p:nvPr userDrawn="1"/>
        </p:nvCxnSpPr>
        <p:spPr bwMode="auto">
          <a:xfrm>
            <a:off x="4690844" y="2712720"/>
            <a:ext cx="412920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4948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00A15B61-92E6-48C2-916A-9E6617C0AC16}"/>
              </a:ext>
            </a:extLst>
          </p:cNvPr>
          <p:cNvSpPr>
            <a:spLocks noGrp="1"/>
          </p:cNvSpPr>
          <p:nvPr>
            <p:ph type="body" sz="quarter" idx="11"/>
          </p:nvPr>
        </p:nvSpPr>
        <p:spPr>
          <a:xfrm>
            <a:off x="323850" y="2315664"/>
            <a:ext cx="4130407" cy="270843"/>
          </a:xfrm>
        </p:spPr>
        <p:txBody>
          <a:bodyPr anchor="b"/>
          <a:lstStyle/>
          <a:p>
            <a:pPr lvl="0"/>
            <a:r>
              <a:rPr lang="en-US"/>
              <a:t>Edit Master text styles</a:t>
            </a:r>
          </a:p>
        </p:txBody>
      </p:sp>
      <p:sp>
        <p:nvSpPr>
          <p:cNvPr id="7" name="Text Placeholder 5">
            <a:extLst>
              <a:ext uri="{FF2B5EF4-FFF2-40B4-BE49-F238E27FC236}">
                <a16:creationId xmlns:a16="http://schemas.microsoft.com/office/drawing/2014/main" id="{811C586C-CB9E-4E99-B25F-EA86AC384A99}"/>
              </a:ext>
            </a:extLst>
          </p:cNvPr>
          <p:cNvSpPr>
            <a:spLocks noGrp="1"/>
          </p:cNvSpPr>
          <p:nvPr>
            <p:ph type="body" sz="quarter" idx="13"/>
          </p:nvPr>
        </p:nvSpPr>
        <p:spPr>
          <a:xfrm>
            <a:off x="4687402" y="2315664"/>
            <a:ext cx="4130407" cy="270843"/>
          </a:xfrm>
        </p:spPr>
        <p:txBody>
          <a:bodyPr anchor="b"/>
          <a:lstStyle/>
          <a:p>
            <a:pPr lvl="0"/>
            <a:r>
              <a:rPr lang="en-US"/>
              <a:t>Edit Master text styles</a:t>
            </a:r>
          </a:p>
        </p:txBody>
      </p:sp>
      <p:sp>
        <p:nvSpPr>
          <p:cNvPr id="9" name="Text Placeholder 5">
            <a:extLst>
              <a:ext uri="{FF2B5EF4-FFF2-40B4-BE49-F238E27FC236}">
                <a16:creationId xmlns:a16="http://schemas.microsoft.com/office/drawing/2014/main" id="{0F19D082-930B-4716-AA20-BBA769DD6CAB}"/>
              </a:ext>
            </a:extLst>
          </p:cNvPr>
          <p:cNvSpPr>
            <a:spLocks noGrp="1"/>
          </p:cNvSpPr>
          <p:nvPr>
            <p:ph type="body" sz="quarter" idx="15"/>
          </p:nvPr>
        </p:nvSpPr>
        <p:spPr>
          <a:xfrm>
            <a:off x="323850" y="2806700"/>
            <a:ext cx="4130407" cy="1815882"/>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5">
            <a:extLst>
              <a:ext uri="{FF2B5EF4-FFF2-40B4-BE49-F238E27FC236}">
                <a16:creationId xmlns:a16="http://schemas.microsoft.com/office/drawing/2014/main" id="{DE94B014-8C0B-49FA-BD3B-A1A67D660FE4}"/>
              </a:ext>
            </a:extLst>
          </p:cNvPr>
          <p:cNvSpPr>
            <a:spLocks noGrp="1"/>
          </p:cNvSpPr>
          <p:nvPr>
            <p:ph type="body" sz="quarter" idx="17"/>
          </p:nvPr>
        </p:nvSpPr>
        <p:spPr>
          <a:xfrm>
            <a:off x="4687402" y="2806700"/>
            <a:ext cx="4130407" cy="1815882"/>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a:extLst>
              <a:ext uri="{FF2B5EF4-FFF2-40B4-BE49-F238E27FC236}">
                <a16:creationId xmlns:a16="http://schemas.microsoft.com/office/drawing/2014/main" id="{FEA14D62-9D88-48E6-8EB9-459A9342626A}"/>
              </a:ext>
            </a:extLst>
          </p:cNvPr>
          <p:cNvCxnSpPr>
            <a:cxnSpLocks/>
          </p:cNvCxnSpPr>
          <p:nvPr userDrawn="1"/>
        </p:nvCxnSpPr>
        <p:spPr bwMode="auto">
          <a:xfrm>
            <a:off x="323850" y="2712720"/>
            <a:ext cx="4130406"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1C793F40-55A0-424B-8808-7991563CBC9F}"/>
              </a:ext>
            </a:extLst>
          </p:cNvPr>
          <p:cNvCxnSpPr>
            <a:cxnSpLocks/>
          </p:cNvCxnSpPr>
          <p:nvPr userDrawn="1"/>
        </p:nvCxnSpPr>
        <p:spPr bwMode="auto">
          <a:xfrm>
            <a:off x="4690844" y="2712720"/>
            <a:ext cx="4129200" cy="0"/>
          </a:xfrm>
          <a:prstGeom prst="line">
            <a:avLst/>
          </a:prstGeom>
          <a:solidFill>
            <a:schemeClr val="accent1"/>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9571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messag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00A15B61-92E6-48C2-916A-9E6617C0AC16}"/>
              </a:ext>
            </a:extLst>
          </p:cNvPr>
          <p:cNvSpPr>
            <a:spLocks noGrp="1"/>
          </p:cNvSpPr>
          <p:nvPr>
            <p:ph type="body" sz="quarter" idx="11"/>
          </p:nvPr>
        </p:nvSpPr>
        <p:spPr>
          <a:xfrm>
            <a:off x="323850" y="1892300"/>
            <a:ext cx="1962000" cy="208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AABF0723-5B2D-4087-A48A-E2AD01DE058D}"/>
              </a:ext>
            </a:extLst>
          </p:cNvPr>
          <p:cNvSpPr>
            <a:spLocks noGrp="1"/>
          </p:cNvSpPr>
          <p:nvPr>
            <p:ph type="pic" sz="quarter" idx="12" hasCustomPrompt="1"/>
          </p:nvPr>
        </p:nvSpPr>
        <p:spPr>
          <a:xfrm>
            <a:off x="2484438" y="1892300"/>
            <a:ext cx="6335712" cy="4320117"/>
          </a:xfrm>
          <a:solidFill>
            <a:schemeClr val="bg1">
              <a:lumMod val="95000"/>
            </a:schemeClr>
          </a:solidFill>
        </p:spPr>
        <p:txBody>
          <a:bodyPr lIns="72000" tIns="72000" rIns="0">
            <a:noAutofit/>
          </a:bodyPr>
          <a:lstStyle>
            <a:lvl1pPr>
              <a:lnSpc>
                <a:spcPct val="100000"/>
              </a:lnSpc>
              <a:defRPr/>
            </a:lvl1pPr>
          </a:lstStyle>
          <a:p>
            <a:r>
              <a:rPr lang="en-GB" dirty="0"/>
              <a:t>Insert an</a:t>
            </a:r>
            <a:br>
              <a:rPr lang="en-GB" dirty="0"/>
            </a:br>
            <a:r>
              <a:rPr lang="en-GB" dirty="0"/>
              <a:t>image here</a:t>
            </a:r>
          </a:p>
        </p:txBody>
      </p:sp>
    </p:spTree>
    <p:extLst>
      <p:ext uri="{BB962C8B-B14F-4D97-AF65-F5344CB8AC3E}">
        <p14:creationId xmlns:p14="http://schemas.microsoft.com/office/powerpoint/2010/main" val="2898720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4" name="Text Placeholder 5">
            <a:extLst>
              <a:ext uri="{FF2B5EF4-FFF2-40B4-BE49-F238E27FC236}">
                <a16:creationId xmlns:a16="http://schemas.microsoft.com/office/drawing/2014/main" id="{EFA65988-6343-4104-8505-7566F3770959}"/>
              </a:ext>
            </a:extLst>
          </p:cNvPr>
          <p:cNvSpPr>
            <a:spLocks noGrp="1"/>
          </p:cNvSpPr>
          <p:nvPr>
            <p:ph type="body" sz="quarter" idx="11"/>
          </p:nvPr>
        </p:nvSpPr>
        <p:spPr>
          <a:xfrm>
            <a:off x="323850" y="1892300"/>
            <a:ext cx="4140200"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4">
            <a:extLst>
              <a:ext uri="{FF2B5EF4-FFF2-40B4-BE49-F238E27FC236}">
                <a16:creationId xmlns:a16="http://schemas.microsoft.com/office/drawing/2014/main" id="{968633FF-BF82-4ACA-8A24-5C1277D91BA5}"/>
              </a:ext>
            </a:extLst>
          </p:cNvPr>
          <p:cNvSpPr>
            <a:spLocks noGrp="1"/>
          </p:cNvSpPr>
          <p:nvPr>
            <p:ph type="pic" sz="quarter" idx="12" hasCustomPrompt="1"/>
          </p:nvPr>
        </p:nvSpPr>
        <p:spPr>
          <a:xfrm>
            <a:off x="4679950" y="1892300"/>
            <a:ext cx="4140200" cy="4320117"/>
          </a:xfrm>
          <a:solidFill>
            <a:schemeClr val="bg1">
              <a:lumMod val="95000"/>
            </a:schemeClr>
          </a:solidFill>
        </p:spPr>
        <p:txBody>
          <a:bodyPr lIns="72000" tIns="72000" anchor="t" anchorCtr="0">
            <a:noAutofit/>
          </a:bodyPr>
          <a:lstStyle>
            <a:lvl1pPr marL="0" marR="0" indent="0" algn="l" defTabSz="914400" rtl="0" eaLnBrk="1" fontAlgn="base" latinLnBrk="0" hangingPunct="1">
              <a:lnSpc>
                <a:spcPct val="100000"/>
              </a:lnSpc>
              <a:spcBef>
                <a:spcPts val="0"/>
              </a:spcBef>
              <a:spcAft>
                <a:spcPts val="900"/>
              </a:spcAft>
              <a:buClrTx/>
              <a:buSzTx/>
              <a:buFontTx/>
              <a:buNone/>
              <a:tabLst/>
              <a:defRPr/>
            </a:lvl1pPr>
          </a:lstStyle>
          <a:p>
            <a:pPr marL="0" marR="0" lvl="0" indent="0" algn="l" defTabSz="914400" rtl="0" eaLnBrk="1" fontAlgn="base" latinLnBrk="0" hangingPunct="1">
              <a:lnSpc>
                <a:spcPct val="110000"/>
              </a:lnSpc>
              <a:spcBef>
                <a:spcPts val="0"/>
              </a:spcBef>
              <a:spcAft>
                <a:spcPts val="900"/>
              </a:spcAft>
              <a:buClrTx/>
              <a:buSzTx/>
              <a:buFontTx/>
              <a:buNone/>
              <a:tabLst/>
              <a:defRPr/>
            </a:pPr>
            <a:r>
              <a:rPr lang="en-GB" dirty="0"/>
              <a:t>Insert an</a:t>
            </a:r>
            <a:br>
              <a:rPr lang="en-GB" dirty="0"/>
            </a:br>
            <a:r>
              <a:rPr lang="en-GB" dirty="0"/>
              <a:t>image here</a:t>
            </a:r>
          </a:p>
        </p:txBody>
      </p:sp>
    </p:spTree>
    <p:extLst>
      <p:ext uri="{BB962C8B-B14F-4D97-AF65-F5344CB8AC3E}">
        <p14:creationId xmlns:p14="http://schemas.microsoft.com/office/powerpoint/2010/main" val="3289253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E444-DA9D-44E4-BE6F-ECE95FAD7C26}"/>
              </a:ext>
            </a:extLst>
          </p:cNvPr>
          <p:cNvSpPr>
            <a:spLocks noGrp="1"/>
          </p:cNvSpPr>
          <p:nvPr>
            <p:ph type="title"/>
          </p:nvPr>
        </p:nvSpPr>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3A682F65-1FEA-472C-8176-A5F027B3FE8F}"/>
              </a:ext>
            </a:extLst>
          </p:cNvPr>
          <p:cNvSpPr>
            <a:spLocks noGrp="1"/>
          </p:cNvSpPr>
          <p:nvPr>
            <p:ph type="body" sz="quarter" idx="11"/>
          </p:nvPr>
        </p:nvSpPr>
        <p:spPr>
          <a:xfrm>
            <a:off x="323850" y="1892300"/>
            <a:ext cx="6335713"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A6100D52-02CE-480F-9095-739F5047E22E}"/>
              </a:ext>
            </a:extLst>
          </p:cNvPr>
          <p:cNvSpPr>
            <a:spLocks noGrp="1"/>
          </p:cNvSpPr>
          <p:nvPr>
            <p:ph type="pic" sz="quarter" idx="12" hasCustomPrompt="1"/>
          </p:nvPr>
        </p:nvSpPr>
        <p:spPr>
          <a:xfrm>
            <a:off x="6877050" y="1892300"/>
            <a:ext cx="1943100" cy="4320117"/>
          </a:xfrm>
          <a:solidFill>
            <a:schemeClr val="bg1">
              <a:lumMod val="95000"/>
            </a:schemeClr>
          </a:solidFill>
        </p:spPr>
        <p:txBody>
          <a:bodyPr lIns="72000" tIns="72000" anchor="t" anchorCtr="0">
            <a:noAutofit/>
          </a:bodyPr>
          <a:lstStyle>
            <a:lvl1pPr algn="l">
              <a:lnSpc>
                <a:spcPct val="100000"/>
              </a:lnSpc>
              <a:defRPr/>
            </a:lvl1pPr>
          </a:lstStyle>
          <a:p>
            <a:r>
              <a:rPr lang="en-GB" dirty="0"/>
              <a:t>Insert an</a:t>
            </a:r>
            <a:br>
              <a:rPr lang="en-GB" dirty="0"/>
            </a:br>
            <a:r>
              <a:rPr lang="en-GB" dirty="0"/>
              <a:t>image here</a:t>
            </a:r>
          </a:p>
        </p:txBody>
      </p:sp>
    </p:spTree>
    <p:extLst>
      <p:ext uri="{BB962C8B-B14F-4D97-AF65-F5344CB8AC3E}">
        <p14:creationId xmlns:p14="http://schemas.microsoft.com/office/powerpoint/2010/main" val="2370709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7B232752-83DA-4184-AA73-66C75F80C615}"/>
              </a:ext>
            </a:extLst>
          </p:cNvPr>
          <p:cNvSpPr>
            <a:spLocks noGrp="1"/>
          </p:cNvSpPr>
          <p:nvPr>
            <p:ph type="body" sz="quarter" idx="11"/>
          </p:nvPr>
        </p:nvSpPr>
        <p:spPr>
          <a:xfrm>
            <a:off x="1763713" y="1892300"/>
            <a:ext cx="7056437" cy="1477328"/>
          </a:xfrm>
        </p:spPr>
        <p:txBody>
          <a:bodyPr/>
          <a:lstStyle>
            <a:lvl1pPr>
              <a:lnSpc>
                <a:spcPct val="80000"/>
              </a:lnSpc>
              <a:defRPr sz="6000" b="1" spc="-100" baseline="0">
                <a:solidFill>
                  <a:schemeClr val="accent1"/>
                </a:solidFill>
              </a:defRPr>
            </a:lvl1pPr>
            <a:lvl2pPr>
              <a:defRPr sz="6000" b="1">
                <a:solidFill>
                  <a:schemeClr val="accent1"/>
                </a:solidFill>
              </a:defRPr>
            </a:lvl2pPr>
            <a:lvl3pPr>
              <a:defRPr sz="6000" b="1">
                <a:solidFill>
                  <a:schemeClr val="accent1"/>
                </a:solidFill>
              </a:defRPr>
            </a:lvl3pPr>
            <a:lvl4pPr marL="0" indent="0">
              <a:buFontTx/>
              <a:buNone/>
              <a:defRPr sz="6000" b="1">
                <a:solidFill>
                  <a:schemeClr val="accent1"/>
                </a:solidFill>
              </a:defRPr>
            </a:lvl4pPr>
          </a:lstStyle>
          <a:p>
            <a:pPr lvl="0"/>
            <a:r>
              <a:rPr lang="en-US"/>
              <a:t>Edit Master text styles</a:t>
            </a:r>
          </a:p>
        </p:txBody>
      </p:sp>
    </p:spTree>
    <p:extLst>
      <p:ext uri="{BB962C8B-B14F-4D97-AF65-F5344CB8AC3E}">
        <p14:creationId xmlns:p14="http://schemas.microsoft.com/office/powerpoint/2010/main" val="2111141457"/>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7B232752-83DA-4184-AA73-66C75F80C615}"/>
              </a:ext>
            </a:extLst>
          </p:cNvPr>
          <p:cNvSpPr>
            <a:spLocks noGrp="1"/>
          </p:cNvSpPr>
          <p:nvPr>
            <p:ph type="body" sz="quarter" idx="11"/>
          </p:nvPr>
        </p:nvSpPr>
        <p:spPr>
          <a:xfrm>
            <a:off x="2770293" y="3429000"/>
            <a:ext cx="6049856" cy="1477328"/>
          </a:xfrm>
        </p:spPr>
        <p:txBody>
          <a:bodyPr/>
          <a:lstStyle>
            <a:lvl1pPr>
              <a:lnSpc>
                <a:spcPct val="80000"/>
              </a:lnSpc>
              <a:defRPr sz="6000" b="1" spc="-100" baseline="0">
                <a:solidFill>
                  <a:schemeClr val="accent1"/>
                </a:solidFill>
              </a:defRPr>
            </a:lvl1pPr>
            <a:lvl2pPr>
              <a:defRPr sz="6000" b="1">
                <a:solidFill>
                  <a:schemeClr val="accent1"/>
                </a:solidFill>
              </a:defRPr>
            </a:lvl2pPr>
            <a:lvl3pPr>
              <a:defRPr sz="6000" b="1">
                <a:solidFill>
                  <a:schemeClr val="accent1"/>
                </a:solidFill>
              </a:defRPr>
            </a:lvl3pPr>
            <a:lvl4pPr marL="0" indent="0">
              <a:buFontTx/>
              <a:buNone/>
              <a:defRPr sz="6000" b="1">
                <a:solidFill>
                  <a:schemeClr val="accent1"/>
                </a:solidFill>
              </a:defRPr>
            </a:lvl4pPr>
          </a:lstStyle>
          <a:p>
            <a:pPr lvl="0"/>
            <a:r>
              <a:rPr lang="en-US"/>
              <a:t>Edit Master text styles</a:t>
            </a:r>
          </a:p>
        </p:txBody>
      </p:sp>
      <p:sp>
        <p:nvSpPr>
          <p:cNvPr id="3" name="Text Placeholder 2">
            <a:extLst>
              <a:ext uri="{FF2B5EF4-FFF2-40B4-BE49-F238E27FC236}">
                <a16:creationId xmlns:a16="http://schemas.microsoft.com/office/drawing/2014/main" id="{27C2347C-CDF8-4AC0-84E3-7DE629A5F8AE}"/>
              </a:ext>
            </a:extLst>
          </p:cNvPr>
          <p:cNvSpPr>
            <a:spLocks noGrp="1"/>
          </p:cNvSpPr>
          <p:nvPr>
            <p:ph type="body" sz="quarter" idx="12"/>
          </p:nvPr>
        </p:nvSpPr>
        <p:spPr>
          <a:xfrm>
            <a:off x="1763714" y="4466168"/>
            <a:ext cx="7056437" cy="1815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5">
            <a:extLst>
              <a:ext uri="{FF2B5EF4-FFF2-40B4-BE49-F238E27FC236}">
                <a16:creationId xmlns:a16="http://schemas.microsoft.com/office/drawing/2014/main" id="{6C0D19FB-11C5-4D54-BF0D-28EA179F7753}"/>
              </a:ext>
            </a:extLst>
          </p:cNvPr>
          <p:cNvSpPr>
            <a:spLocks noGrp="1"/>
          </p:cNvSpPr>
          <p:nvPr>
            <p:ph type="body" sz="quarter" idx="13" hasCustomPrompt="1"/>
          </p:nvPr>
        </p:nvSpPr>
        <p:spPr>
          <a:xfrm>
            <a:off x="1763713" y="3429000"/>
            <a:ext cx="864340" cy="738664"/>
          </a:xfrm>
        </p:spPr>
        <p:txBody>
          <a:bodyPr/>
          <a:lstStyle>
            <a:lvl1pPr>
              <a:lnSpc>
                <a:spcPct val="80000"/>
              </a:lnSpc>
              <a:defRPr sz="6000" b="1" spc="-100" baseline="0">
                <a:solidFill>
                  <a:schemeClr val="accent4"/>
                </a:solidFill>
              </a:defRPr>
            </a:lvl1pPr>
            <a:lvl2pPr>
              <a:defRPr sz="6000" b="1">
                <a:solidFill>
                  <a:schemeClr val="accent1"/>
                </a:solidFill>
              </a:defRPr>
            </a:lvl2pPr>
            <a:lvl3pPr>
              <a:defRPr sz="6000" b="1">
                <a:solidFill>
                  <a:schemeClr val="accent1"/>
                </a:solidFill>
              </a:defRPr>
            </a:lvl3pPr>
            <a:lvl4pPr marL="0" indent="0">
              <a:buFontTx/>
              <a:buNone/>
              <a:defRPr sz="6000" b="1">
                <a:solidFill>
                  <a:schemeClr val="accent1"/>
                </a:solidFill>
              </a:defRPr>
            </a:lvl4pPr>
          </a:lstStyle>
          <a:p>
            <a:pPr lvl="0"/>
            <a:r>
              <a:rPr lang="en-GB"/>
              <a:t>##</a:t>
            </a:r>
            <a:endParaRPr lang="en-GB" dirty="0"/>
          </a:p>
        </p:txBody>
      </p:sp>
    </p:spTree>
    <p:extLst>
      <p:ext uri="{BB962C8B-B14F-4D97-AF65-F5344CB8AC3E}">
        <p14:creationId xmlns:p14="http://schemas.microsoft.com/office/powerpoint/2010/main" val="3692230163"/>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D191EE76-75C4-4BDB-911F-76E2F86A4C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918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F8325D20-8D69-4550-85D6-80CA0E25D1E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2938" y="1781175"/>
            <a:ext cx="131286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77931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32411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888792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524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524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04253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8004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64221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207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16641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89510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9568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334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381000"/>
            <a:ext cx="5676900" cy="5334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5535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1/25/2019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1544391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1/25/2019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3185876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6D5F9-0305-4F16-8EF5-1A473ACBD8D8}" type="datetimeFigureOut">
              <a:rPr lang="en-US" smtClean="0"/>
              <a:t>1/25/2019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484723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96D5F9-0305-4F16-8EF5-1A473ACBD8D8}" type="datetimeFigureOut">
              <a:rPr lang="en-US" smtClean="0"/>
              <a:t>1/25/2019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152447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96D5F9-0305-4F16-8EF5-1A473ACBD8D8}" type="datetimeFigureOut">
              <a:rPr lang="en-US" smtClean="0"/>
              <a:t>1/25/2019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17993209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96D5F9-0305-4F16-8EF5-1A473ACBD8D8}" type="datetimeFigureOut">
              <a:rPr lang="en-US" smtClean="0"/>
              <a:t>1/25/2019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3259393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6D5F9-0305-4F16-8EF5-1A473ACBD8D8}" type="datetimeFigureOut">
              <a:rPr lang="en-US" smtClean="0"/>
              <a:t>1/25/2019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14330974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6D5F9-0305-4F16-8EF5-1A473ACBD8D8}" type="datetimeFigureOut">
              <a:rPr lang="en-US" smtClean="0"/>
              <a:t>1/25/2019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3845192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6D5F9-0305-4F16-8EF5-1A473ACBD8D8}" type="datetimeFigureOut">
              <a:rPr lang="en-US" smtClean="0"/>
              <a:t>1/25/2019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9904140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1/25/2019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303119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1/25/2019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extLst>
      <p:ext uri="{BB962C8B-B14F-4D97-AF65-F5344CB8AC3E}">
        <p14:creationId xmlns:p14="http://schemas.microsoft.com/office/powerpoint/2010/main" val="28203795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pic>
        <p:nvPicPr>
          <p:cNvPr id="12" name="Picture 11" descr="elections scotland id.jpg"/>
          <p:cNvPicPr>
            <a:picLocks noChangeAspect="1"/>
          </p:cNvPicPr>
          <p:nvPr userDrawn="1"/>
        </p:nvPicPr>
        <p:blipFill>
          <a:blip r:embed="rId2" cstate="print"/>
          <a:stretch>
            <a:fillRect/>
          </a:stretch>
        </p:blipFill>
        <p:spPr>
          <a:xfrm>
            <a:off x="7604760" y="0"/>
            <a:ext cx="1539240" cy="1203960"/>
          </a:xfrm>
          <a:prstGeom prst="rect">
            <a:avLst/>
          </a:prstGeom>
        </p:spPr>
      </p:pic>
      <p:pic>
        <p:nvPicPr>
          <p:cNvPr id="8" name="Picture 7">
            <a:extLst>
              <a:ext uri="{FF2B5EF4-FFF2-40B4-BE49-F238E27FC236}">
                <a16:creationId xmlns:a16="http://schemas.microsoft.com/office/drawing/2014/main" id="{61B9A049-D9F8-492A-BD56-963FE886131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858645" cy="1196976"/>
          </a:xfrm>
          <a:prstGeom prst="rect">
            <a:avLst/>
          </a:prstGeom>
          <a:noFill/>
          <a:ln>
            <a:noFill/>
          </a:ln>
        </p:spPr>
      </p:pic>
    </p:spTree>
    <p:extLst>
      <p:ext uri="{BB962C8B-B14F-4D97-AF65-F5344CB8AC3E}">
        <p14:creationId xmlns:p14="http://schemas.microsoft.com/office/powerpoint/2010/main" val="3656649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b="1"/>
            </a:lvl1pPr>
          </a:lstStyle>
          <a:p>
            <a:r>
              <a:rPr lang="en-US" dirty="0"/>
              <a:t>Click to edit Master title style</a:t>
            </a:r>
            <a:endParaRPr lang="en-GB" dirty="0"/>
          </a:p>
        </p:txBody>
      </p:sp>
      <p:sp>
        <p:nvSpPr>
          <p:cNvPr id="3" name="Content Placeholder 2"/>
          <p:cNvSpPr>
            <a:spLocks noGrp="1"/>
          </p:cNvSpPr>
          <p:nvPr>
            <p:ph idx="1"/>
          </p:nvPr>
        </p:nvSpPr>
        <p:spPr>
          <a:xfrm>
            <a:off x="467544"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
        <p:nvSpPr>
          <p:cNvPr id="8" name="TextBox 7"/>
          <p:cNvSpPr txBox="1"/>
          <p:nvPr userDrawn="1"/>
        </p:nvSpPr>
        <p:spPr>
          <a:xfrm>
            <a:off x="3275856" y="6488668"/>
            <a:ext cx="5868144" cy="369332"/>
          </a:xfrm>
          <a:prstGeom prst="rect">
            <a:avLst/>
          </a:prstGeom>
          <a:noFill/>
        </p:spPr>
        <p:txBody>
          <a:bodyPr wrap="square" rtlCol="0">
            <a:spAutoFit/>
          </a:bodyPr>
          <a:lstStyle/>
          <a:p>
            <a:pPr algn="r"/>
            <a:r>
              <a:rPr lang="en-GB" b="1" dirty="0">
                <a:solidFill>
                  <a:schemeClr val="bg1">
                    <a:lumMod val="75000"/>
                  </a:schemeClr>
                </a:solidFill>
              </a:rPr>
              <a:t>THE ELECTORAL MANAGEMENT BOARD FOR SCOTLAND</a:t>
            </a:r>
          </a:p>
        </p:txBody>
      </p:sp>
      <p:pic>
        <p:nvPicPr>
          <p:cNvPr id="12" name="Picture 11" descr="elections scotland id.jpg"/>
          <p:cNvPicPr>
            <a:picLocks noChangeAspect="1"/>
          </p:cNvPicPr>
          <p:nvPr userDrawn="1"/>
        </p:nvPicPr>
        <p:blipFill>
          <a:blip r:embed="rId2" cstate="print"/>
          <a:stretch>
            <a:fillRect/>
          </a:stretch>
        </p:blipFill>
        <p:spPr>
          <a:xfrm>
            <a:off x="7604760" y="5301208"/>
            <a:ext cx="1539240" cy="1203960"/>
          </a:xfrm>
          <a:prstGeom prst="rect">
            <a:avLst/>
          </a:prstGeom>
        </p:spPr>
      </p:pic>
      <p:pic>
        <p:nvPicPr>
          <p:cNvPr id="9" name="Picture 8">
            <a:extLst>
              <a:ext uri="{FF2B5EF4-FFF2-40B4-BE49-F238E27FC236}">
                <a16:creationId xmlns:a16="http://schemas.microsoft.com/office/drawing/2014/main" id="{4CE7E1AB-8A41-4B2A-B5B5-E63AF8A29E6D}"/>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extLst>
      <p:ext uri="{BB962C8B-B14F-4D97-AF65-F5344CB8AC3E}">
        <p14:creationId xmlns:p14="http://schemas.microsoft.com/office/powerpoint/2010/main" val="3525143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pic>
        <p:nvPicPr>
          <p:cNvPr id="7" name="Picture 6">
            <a:extLst>
              <a:ext uri="{FF2B5EF4-FFF2-40B4-BE49-F238E27FC236}">
                <a16:creationId xmlns:a16="http://schemas.microsoft.com/office/drawing/2014/main" id="{02299FF3-5579-42C3-9999-E0F1D75B899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extLst>
      <p:ext uri="{BB962C8B-B14F-4D97-AF65-F5344CB8AC3E}">
        <p14:creationId xmlns:p14="http://schemas.microsoft.com/office/powerpoint/2010/main" val="20128799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pic>
        <p:nvPicPr>
          <p:cNvPr id="8" name="Picture 7">
            <a:extLst>
              <a:ext uri="{FF2B5EF4-FFF2-40B4-BE49-F238E27FC236}">
                <a16:creationId xmlns:a16="http://schemas.microsoft.com/office/drawing/2014/main" id="{BB7C32D1-97D1-408A-833B-54B4EEA0C1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extLst>
      <p:ext uri="{BB962C8B-B14F-4D97-AF65-F5344CB8AC3E}">
        <p14:creationId xmlns:p14="http://schemas.microsoft.com/office/powerpoint/2010/main" val="2501911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D10DC3-A28C-41F8-8341-BB28A719A3E5}" type="slidenum">
              <a:rPr lang="en-GB" smtClean="0"/>
              <a:pPr/>
              <a:t>‹#›</a:t>
            </a:fld>
            <a:endParaRPr lang="en-GB"/>
          </a:p>
        </p:txBody>
      </p:sp>
      <p:pic>
        <p:nvPicPr>
          <p:cNvPr id="10" name="Picture 9">
            <a:extLst>
              <a:ext uri="{FF2B5EF4-FFF2-40B4-BE49-F238E27FC236}">
                <a16:creationId xmlns:a16="http://schemas.microsoft.com/office/drawing/2014/main" id="{169B666C-46F4-4801-B2F7-7406CECEEE25}"/>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extLst>
      <p:ext uri="{BB962C8B-B14F-4D97-AF65-F5344CB8AC3E}">
        <p14:creationId xmlns:p14="http://schemas.microsoft.com/office/powerpoint/2010/main" val="6917615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D10DC3-A28C-41F8-8341-BB28A719A3E5}" type="slidenum">
              <a:rPr lang="en-GB" smtClean="0"/>
              <a:pPr/>
              <a:t>‹#›</a:t>
            </a:fld>
            <a:endParaRPr lang="en-GB"/>
          </a:p>
        </p:txBody>
      </p:sp>
      <p:pic>
        <p:nvPicPr>
          <p:cNvPr id="6" name="Picture 5">
            <a:extLst>
              <a:ext uri="{FF2B5EF4-FFF2-40B4-BE49-F238E27FC236}">
                <a16:creationId xmlns:a16="http://schemas.microsoft.com/office/drawing/2014/main" id="{81A22A94-DA09-44F7-84A4-CCE8BB998B9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extLst>
      <p:ext uri="{BB962C8B-B14F-4D97-AF65-F5344CB8AC3E}">
        <p14:creationId xmlns:p14="http://schemas.microsoft.com/office/powerpoint/2010/main" val="735119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10518575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2906702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71027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D10DC3-A28C-41F8-8341-BB28A719A3E5}"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31518669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3AF2D-8B09-4843-B617-020199336CE6}" type="datetimeFigureOut">
              <a:rPr lang="en-GB" smtClean="0"/>
              <a:pPr/>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D10DC3-A28C-41F8-8341-BB28A719A3E5}" type="slidenum">
              <a:rPr lang="en-GB" smtClean="0"/>
              <a:pPr/>
              <a:t>‹#›</a:t>
            </a:fld>
            <a:endParaRPr lang="en-GB"/>
          </a:p>
        </p:txBody>
      </p:sp>
    </p:spTree>
    <p:extLst>
      <p:ext uri="{BB962C8B-B14F-4D97-AF65-F5344CB8AC3E}">
        <p14:creationId xmlns:p14="http://schemas.microsoft.com/office/powerpoint/2010/main" val="129263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image" Target="../media/image4.sv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5.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7.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3AF2D-8B09-4843-B617-020199336CE6}" type="datetimeFigureOut">
              <a:rPr lang="en-GB" smtClean="0"/>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10DC3-A28C-41F8-8341-BB28A719A3E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3AF2D-8B09-4843-B617-020199336CE6}" type="datetimeFigureOut">
              <a:rPr lang="en-GB" smtClean="0"/>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10DC3-A28C-41F8-8341-BB28A719A3E5}" type="slidenum">
              <a:rPr lang="en-GB" smtClean="0"/>
              <a:pPr/>
              <a:t>‹#›</a:t>
            </a:fld>
            <a:endParaRPr lang="en-GB"/>
          </a:p>
        </p:txBody>
      </p:sp>
      <p:pic>
        <p:nvPicPr>
          <p:cNvPr id="7" name="Picture 6">
            <a:extLst>
              <a:ext uri="{FF2B5EF4-FFF2-40B4-BE49-F238E27FC236}">
                <a16:creationId xmlns:a16="http://schemas.microsoft.com/office/drawing/2014/main" id="{71E9E420-4DE3-4E5E-8D41-D52B2207DB80}"/>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2076"/>
            <a:ext cx="1858645" cy="1104900"/>
          </a:xfrm>
          <a:prstGeom prst="rect">
            <a:avLst/>
          </a:prstGeom>
          <a:noFill/>
          <a:ln>
            <a:noFill/>
          </a:ln>
        </p:spPr>
      </p:pic>
    </p:spTree>
    <p:extLst>
      <p:ext uri="{BB962C8B-B14F-4D97-AF65-F5344CB8AC3E}">
        <p14:creationId xmlns:p14="http://schemas.microsoft.com/office/powerpoint/2010/main" val="2642926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9373E-25B1-45DC-B0F6-17C683949A1E}" type="datetime1">
              <a:rPr lang="en-GB" smtClean="0"/>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BF08E-A3FE-4252-A4FF-600A789F7C76}" type="slidenum">
              <a:rPr lang="en-GB" smtClean="0"/>
              <a:t>‹#›</a:t>
            </a:fld>
            <a:endParaRPr lang="en-GB"/>
          </a:p>
        </p:txBody>
      </p:sp>
    </p:spTree>
    <p:extLst>
      <p:ext uri="{BB962C8B-B14F-4D97-AF65-F5344CB8AC3E}">
        <p14:creationId xmlns:p14="http://schemas.microsoft.com/office/powerpoint/2010/main" val="29608897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111B8FF-B1C5-47CA-90C6-BF6C241616E0}"/>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7817065" y="419093"/>
            <a:ext cx="993600" cy="662400"/>
          </a:xfrm>
          <a:prstGeom prst="rect">
            <a:avLst/>
          </a:prstGeom>
        </p:spPr>
      </p:pic>
      <p:sp>
        <p:nvSpPr>
          <p:cNvPr id="1027" name="Rectangle 3"/>
          <p:cNvSpPr>
            <a:spLocks noGrp="1" noChangeArrowheads="1"/>
          </p:cNvSpPr>
          <p:nvPr>
            <p:ph type="body" idx="1"/>
          </p:nvPr>
        </p:nvSpPr>
        <p:spPr bwMode="auto">
          <a:xfrm>
            <a:off x="323850" y="1892300"/>
            <a:ext cx="8496300" cy="29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altLang="en-US" dirty="0"/>
              <a:t>Introduction text</a:t>
            </a:r>
          </a:p>
          <a:p>
            <a:pPr lvl="1"/>
            <a:r>
              <a:rPr lang="en-GB" altLang="en-US" dirty="0" err="1"/>
              <a:t>Subheader</a:t>
            </a:r>
            <a:r>
              <a:rPr lang="en-GB" altLang="en-US" dirty="0"/>
              <a:t> text</a:t>
            </a:r>
          </a:p>
          <a:p>
            <a:pPr lvl="2"/>
            <a:r>
              <a:rPr lang="en-GB" altLang="en-US" dirty="0"/>
              <a:t>Body text large</a:t>
            </a:r>
          </a:p>
          <a:p>
            <a:pPr lvl="3"/>
            <a:r>
              <a:rPr lang="en-GB" altLang="en-US" dirty="0"/>
              <a:t>Bullet first level</a:t>
            </a:r>
          </a:p>
          <a:p>
            <a:pPr lvl="4"/>
            <a:r>
              <a:rPr lang="en-GB" altLang="en-US" dirty="0"/>
              <a:t>Bullet second level</a:t>
            </a:r>
          </a:p>
          <a:p>
            <a:pPr lvl="5"/>
            <a:r>
              <a:rPr lang="en-GB" altLang="en-US" sz="1600" dirty="0"/>
              <a:t>Bullet third level</a:t>
            </a:r>
            <a:endParaRPr lang="en-GB" altLang="en-US" dirty="0"/>
          </a:p>
          <a:p>
            <a:pPr lvl="6"/>
            <a:r>
              <a:rPr lang="en-GB" altLang="en-US" dirty="0"/>
              <a:t>Bullet text small</a:t>
            </a:r>
          </a:p>
          <a:p>
            <a:pPr lvl="7"/>
            <a:r>
              <a:rPr lang="en-GB" altLang="en-US" dirty="0"/>
              <a:t>Number list</a:t>
            </a:r>
          </a:p>
        </p:txBody>
      </p:sp>
      <p:sp>
        <p:nvSpPr>
          <p:cNvPr id="4" name="Title Placeholder 3">
            <a:extLst>
              <a:ext uri="{FF2B5EF4-FFF2-40B4-BE49-F238E27FC236}">
                <a16:creationId xmlns:a16="http://schemas.microsoft.com/office/drawing/2014/main" id="{8F84D9B1-13E0-4CDE-95E5-2A7811B6734B}"/>
              </a:ext>
            </a:extLst>
          </p:cNvPr>
          <p:cNvSpPr>
            <a:spLocks noGrp="1"/>
          </p:cNvSpPr>
          <p:nvPr>
            <p:ph type="title"/>
          </p:nvPr>
        </p:nvSpPr>
        <p:spPr>
          <a:xfrm>
            <a:off x="323851" y="404285"/>
            <a:ext cx="6335713" cy="430887"/>
          </a:xfrm>
          <a:prstGeom prst="rect">
            <a:avLst/>
          </a:prstGeom>
        </p:spPr>
        <p:txBody>
          <a:bodyPr vert="horz" lIns="0" tIns="0" rIns="0" bIns="0" rtlCol="0" anchor="t">
            <a:noAutofit/>
          </a:bodyPr>
          <a:lstStyle/>
          <a:p>
            <a:r>
              <a:rPr lang="en-US"/>
              <a:t>Click to edit Master title style</a:t>
            </a:r>
            <a:endParaRPr lang="en-GB" dirty="0"/>
          </a:p>
        </p:txBody>
      </p:sp>
      <p:sp>
        <p:nvSpPr>
          <p:cNvPr id="5" name="TextBox 4">
            <a:extLst>
              <a:ext uri="{FF2B5EF4-FFF2-40B4-BE49-F238E27FC236}">
                <a16:creationId xmlns:a16="http://schemas.microsoft.com/office/drawing/2014/main" id="{30479219-10DB-49ED-81FD-209A9F091528}"/>
              </a:ext>
            </a:extLst>
          </p:cNvPr>
          <p:cNvSpPr txBox="1"/>
          <p:nvPr userDrawn="1"/>
        </p:nvSpPr>
        <p:spPr>
          <a:xfrm>
            <a:off x="6928055" y="4023360"/>
            <a:ext cx="187551" cy="153888"/>
          </a:xfrm>
          <a:prstGeom prst="rect">
            <a:avLst/>
          </a:prstGeom>
          <a:noFill/>
        </p:spPr>
        <p:txBody>
          <a:bodyPr wrap="square" lIns="0" tIns="0" rIns="0" bIns="0" rtlCol="0">
            <a:spAutoFit/>
          </a:bodyPr>
          <a:lstStyle/>
          <a:p>
            <a:fld id="{7E5E1FCC-DD03-4DCE-A3C9-E0C10D81A606}" type="slidenum">
              <a:rPr lang="en-GB" altLang="en-US" sz="1000" smtClean="0">
                <a:solidFill>
                  <a:schemeClr val="bg1"/>
                </a:solidFill>
              </a:rPr>
              <a:pPr/>
              <a:t>‹#›</a:t>
            </a:fld>
            <a:endParaRPr lang="en-GB" sz="1000" dirty="0">
              <a:solidFill>
                <a:schemeClr val="bg1"/>
              </a:solidFill>
            </a:endParaRPr>
          </a:p>
        </p:txBody>
      </p:sp>
      <p:sp>
        <p:nvSpPr>
          <p:cNvPr id="3" name="TextBox 2">
            <a:extLst>
              <a:ext uri="{FF2B5EF4-FFF2-40B4-BE49-F238E27FC236}">
                <a16:creationId xmlns:a16="http://schemas.microsoft.com/office/drawing/2014/main" id="{7A16A70C-74E4-4D8F-AFE2-AE2AF4E2570F}"/>
              </a:ext>
            </a:extLst>
          </p:cNvPr>
          <p:cNvSpPr txBox="1"/>
          <p:nvPr userDrawn="1"/>
        </p:nvSpPr>
        <p:spPr>
          <a:xfrm>
            <a:off x="8130540" y="6411449"/>
            <a:ext cx="689610" cy="153888"/>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7202-A61A-407E-A2EB-F6876F244C86}" type="slidenum">
              <a:rPr lang="en-GB" sz="1000" smtClean="0">
                <a:solidFill>
                  <a:schemeClr val="tx1"/>
                </a:solidFill>
              </a:rPr>
              <a:pPr marL="0" marR="0" lvl="0" indent="0" algn="r" defTabSz="914400" rtl="0" eaLnBrk="0" fontAlgn="base" latinLnBrk="0" hangingPunct="0">
                <a:lnSpc>
                  <a:spcPct val="100000"/>
                </a:lnSpc>
                <a:spcBef>
                  <a:spcPct val="0"/>
                </a:spcBef>
                <a:spcAft>
                  <a:spcPct val="0"/>
                </a:spcAft>
                <a:buClrTx/>
                <a:buSzTx/>
                <a:buFontTx/>
                <a:buNone/>
                <a:tabLst/>
                <a:defRPr/>
              </a:pPr>
              <a:t>‹#›</a:t>
            </a:fld>
            <a:endParaRPr lang="en-GB" sz="1000" dirty="0">
              <a:solidFill>
                <a:schemeClr val="tx1"/>
              </a:solidFill>
            </a:endParaRPr>
          </a:p>
        </p:txBody>
      </p:sp>
    </p:spTree>
    <p:extLst>
      <p:ext uri="{BB962C8B-B14F-4D97-AF65-F5344CB8AC3E}">
        <p14:creationId xmlns:p14="http://schemas.microsoft.com/office/powerpoint/2010/main" val="33756358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p:hf sldNum="0" hdr="0" dt="0"/>
  <p:txStyles>
    <p:titleStyle>
      <a:lvl1pPr algn="l" rtl="0" eaLnBrk="1" fontAlgn="base" hangingPunct="1">
        <a:lnSpc>
          <a:spcPct val="80000"/>
        </a:lnSpc>
        <a:spcBef>
          <a:spcPct val="0"/>
        </a:spcBef>
        <a:spcAft>
          <a:spcPct val="0"/>
        </a:spcAft>
        <a:defRPr sz="3000" b="1">
          <a:solidFill>
            <a:schemeClr val="tx1"/>
          </a:solidFill>
          <a:latin typeface="+mj-lt"/>
          <a:ea typeface="+mj-ea"/>
          <a:cs typeface="+mj-cs"/>
        </a:defRPr>
      </a:lvl1pPr>
      <a:lvl2pPr algn="l" rtl="0" eaLnBrk="1" fontAlgn="base" hangingPunct="1">
        <a:spcBef>
          <a:spcPct val="0"/>
        </a:spcBef>
        <a:spcAft>
          <a:spcPct val="0"/>
        </a:spcAft>
        <a:defRPr sz="2100">
          <a:solidFill>
            <a:schemeClr val="tx2"/>
          </a:solidFill>
          <a:latin typeface="Arial" charset="0"/>
        </a:defRPr>
      </a:lvl2pPr>
      <a:lvl3pPr algn="l" rtl="0" eaLnBrk="1" fontAlgn="base" hangingPunct="1">
        <a:spcBef>
          <a:spcPct val="0"/>
        </a:spcBef>
        <a:spcAft>
          <a:spcPct val="0"/>
        </a:spcAft>
        <a:defRPr sz="2100">
          <a:solidFill>
            <a:schemeClr val="tx2"/>
          </a:solidFill>
          <a:latin typeface="Arial" charset="0"/>
        </a:defRPr>
      </a:lvl3pPr>
      <a:lvl4pPr algn="l" rtl="0" eaLnBrk="1" fontAlgn="base" hangingPunct="1">
        <a:spcBef>
          <a:spcPct val="0"/>
        </a:spcBef>
        <a:spcAft>
          <a:spcPct val="0"/>
        </a:spcAft>
        <a:defRPr sz="2100">
          <a:solidFill>
            <a:schemeClr val="tx2"/>
          </a:solidFill>
          <a:latin typeface="Arial" charset="0"/>
        </a:defRPr>
      </a:lvl4pPr>
      <a:lvl5pPr algn="l" rtl="0" eaLnBrk="1" fontAlgn="base" hangingPunct="1">
        <a:spcBef>
          <a:spcPct val="0"/>
        </a:spcBef>
        <a:spcAft>
          <a:spcPct val="0"/>
        </a:spcAft>
        <a:defRPr sz="2100">
          <a:solidFill>
            <a:schemeClr val="tx2"/>
          </a:solidFill>
          <a:latin typeface="Arial" charset="0"/>
        </a:defRPr>
      </a:lvl5pPr>
      <a:lvl6pPr marL="342900" algn="l" rtl="0" eaLnBrk="1" fontAlgn="base" hangingPunct="1">
        <a:spcBef>
          <a:spcPct val="0"/>
        </a:spcBef>
        <a:spcAft>
          <a:spcPct val="0"/>
        </a:spcAft>
        <a:defRPr sz="2100">
          <a:solidFill>
            <a:schemeClr val="tx2"/>
          </a:solidFill>
          <a:latin typeface="Arial" charset="0"/>
        </a:defRPr>
      </a:lvl6pPr>
      <a:lvl7pPr marL="685800" algn="l" rtl="0" eaLnBrk="1" fontAlgn="base" hangingPunct="1">
        <a:spcBef>
          <a:spcPct val="0"/>
        </a:spcBef>
        <a:spcAft>
          <a:spcPct val="0"/>
        </a:spcAft>
        <a:defRPr sz="2100">
          <a:solidFill>
            <a:schemeClr val="tx2"/>
          </a:solidFill>
          <a:latin typeface="Arial" charset="0"/>
        </a:defRPr>
      </a:lvl7pPr>
      <a:lvl8pPr marL="1028700" algn="l" rtl="0" eaLnBrk="1" fontAlgn="base" hangingPunct="1">
        <a:spcBef>
          <a:spcPct val="0"/>
        </a:spcBef>
        <a:spcAft>
          <a:spcPct val="0"/>
        </a:spcAft>
        <a:defRPr sz="2100">
          <a:solidFill>
            <a:schemeClr val="tx2"/>
          </a:solidFill>
          <a:latin typeface="Arial" charset="0"/>
        </a:defRPr>
      </a:lvl8pPr>
      <a:lvl9pPr marL="1371600" algn="l" rtl="0" eaLnBrk="1" fontAlgn="base" hangingPunct="1">
        <a:spcBef>
          <a:spcPct val="0"/>
        </a:spcBef>
        <a:spcAft>
          <a:spcPct val="0"/>
        </a:spcAft>
        <a:defRPr sz="2100">
          <a:solidFill>
            <a:schemeClr val="tx2"/>
          </a:solidFill>
          <a:latin typeface="Arial" charset="0"/>
        </a:defRPr>
      </a:lvl9pPr>
    </p:titleStyle>
    <p:bodyStyle>
      <a:lvl1pPr marL="0" indent="0" algn="l" rtl="0" eaLnBrk="1" fontAlgn="base" hangingPunct="1">
        <a:lnSpc>
          <a:spcPct val="110000"/>
        </a:lnSpc>
        <a:spcBef>
          <a:spcPts val="0"/>
        </a:spcBef>
        <a:spcAft>
          <a:spcPts val="900"/>
        </a:spcAft>
        <a:buFontTx/>
        <a:buNone/>
        <a:defRPr sz="1600">
          <a:solidFill>
            <a:schemeClr val="accent4"/>
          </a:solidFill>
          <a:latin typeface="+mn-lt"/>
          <a:ea typeface="+mn-ea"/>
          <a:cs typeface="+mn-cs"/>
        </a:defRPr>
      </a:lvl1pPr>
      <a:lvl2pPr marL="0" indent="0" algn="l" rtl="0" eaLnBrk="1" fontAlgn="base" hangingPunct="1">
        <a:lnSpc>
          <a:spcPct val="110000"/>
        </a:lnSpc>
        <a:spcBef>
          <a:spcPts val="0"/>
        </a:spcBef>
        <a:spcAft>
          <a:spcPts val="900"/>
        </a:spcAft>
        <a:buFontTx/>
        <a:buNone/>
        <a:defRPr sz="1600" b="1">
          <a:solidFill>
            <a:schemeClr val="accent4"/>
          </a:solidFill>
          <a:latin typeface="+mn-lt"/>
        </a:defRPr>
      </a:lvl2pPr>
      <a:lvl3pPr marL="0" indent="0" algn="l" rtl="0" eaLnBrk="1" fontAlgn="base" hangingPunct="1">
        <a:lnSpc>
          <a:spcPct val="110000"/>
        </a:lnSpc>
        <a:spcBef>
          <a:spcPts val="0"/>
        </a:spcBef>
        <a:spcAft>
          <a:spcPts val="900"/>
        </a:spcAft>
        <a:buFontTx/>
        <a:buNone/>
        <a:defRPr sz="1600">
          <a:solidFill>
            <a:schemeClr val="tx1"/>
          </a:solidFill>
          <a:latin typeface="+mn-lt"/>
        </a:defRPr>
      </a:lvl3pPr>
      <a:lvl4pPr marL="180975" indent="-180975"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4pPr>
      <a:lvl5pPr marL="360000" indent="-180000"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5pPr>
      <a:lvl6pPr marL="540975" indent="-180975" algn="l" rtl="0" eaLnBrk="1" fontAlgn="base" hangingPunct="1">
        <a:lnSpc>
          <a:spcPct val="110000"/>
        </a:lnSpc>
        <a:spcBef>
          <a:spcPts val="0"/>
        </a:spcBef>
        <a:spcAft>
          <a:spcPts val="900"/>
        </a:spcAft>
        <a:buFont typeface="System Font Regular"/>
        <a:buChar char="–"/>
        <a:defRPr sz="1600">
          <a:solidFill>
            <a:schemeClr val="tx1"/>
          </a:solidFill>
          <a:latin typeface="+mn-lt"/>
        </a:defRPr>
      </a:lvl6pPr>
      <a:lvl7pPr marL="180000" indent="-180000" algn="l" rtl="0" eaLnBrk="1" fontAlgn="base" hangingPunct="1">
        <a:lnSpc>
          <a:spcPct val="110000"/>
        </a:lnSpc>
        <a:spcBef>
          <a:spcPts val="0"/>
        </a:spcBef>
        <a:spcAft>
          <a:spcPts val="900"/>
        </a:spcAft>
        <a:buFont typeface="Arial" panose="020B0604020202020204" pitchFamily="34" charset="0"/>
        <a:buChar char="•"/>
        <a:defRPr sz="1200">
          <a:solidFill>
            <a:schemeClr val="tx1"/>
          </a:solidFill>
          <a:latin typeface="+mn-lt"/>
        </a:defRPr>
      </a:lvl7pPr>
      <a:lvl8pPr marL="180000" indent="-180000" algn="l" rtl="0" eaLnBrk="1" fontAlgn="base" hangingPunct="1">
        <a:lnSpc>
          <a:spcPct val="110000"/>
        </a:lnSpc>
        <a:spcBef>
          <a:spcPts val="0"/>
        </a:spcBef>
        <a:spcAft>
          <a:spcPts val="900"/>
        </a:spcAft>
        <a:buFont typeface="+mj-lt"/>
        <a:buAutoNum type="arabicPeriod"/>
        <a:defRPr sz="1600" b="0">
          <a:solidFill>
            <a:schemeClr val="tx1"/>
          </a:solidFill>
          <a:latin typeface="+mn-lt"/>
        </a:defRPr>
      </a:lvl8pPr>
      <a:lvl9pPr marL="359025" indent="0" algn="l" rtl="0" eaLnBrk="1" fontAlgn="base" hangingPunct="1">
        <a:spcBef>
          <a:spcPts val="0"/>
        </a:spcBef>
        <a:spcAft>
          <a:spcPts val="400"/>
        </a:spcAft>
        <a:buFont typeface="Arial" panose="020B0604020202020204" pitchFamily="34" charset="0"/>
        <a:buNone/>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1">
          <p15:clr>
            <a:srgbClr val="F26B43"/>
          </p15:clr>
        </p15:guide>
        <p15:guide id="2" pos="204">
          <p15:clr>
            <a:srgbClr val="F26B43"/>
          </p15:clr>
        </p15:guide>
        <p15:guide id="3" pos="5556">
          <p15:clr>
            <a:srgbClr val="F26B43"/>
          </p15:clr>
        </p15:guide>
        <p15:guide id="4" orient="horz" pos="3049">
          <p15:clr>
            <a:srgbClr val="F26B43"/>
          </p15:clr>
        </p15:guide>
        <p15:guide id="5" orient="horz" pos="894">
          <p15:clr>
            <a:srgbClr val="F26B43"/>
          </p15:clr>
        </p15:guide>
        <p15:guide id="6" orient="horz" pos="2935">
          <p15:clr>
            <a:srgbClr val="F26B43"/>
          </p15:clr>
        </p15:guide>
        <p15:guide id="7" pos="1429">
          <p15:clr>
            <a:srgbClr val="F26B43"/>
          </p15:clr>
        </p15:guide>
        <p15:guide id="8" pos="1565">
          <p15:clr>
            <a:srgbClr val="F26B43"/>
          </p15:clr>
        </p15:guide>
        <p15:guide id="9" pos="2812">
          <p15:clr>
            <a:srgbClr val="F26B43"/>
          </p15:clr>
        </p15:guide>
        <p15:guide id="10" pos="2948">
          <p15:clr>
            <a:srgbClr val="F26B43"/>
          </p15:clr>
        </p15:guide>
        <p15:guide id="11" pos="4195">
          <p15:clr>
            <a:srgbClr val="F26B43"/>
          </p15:clr>
        </p15:guide>
        <p15:guide id="12" pos="43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03557698-3B17-4A46-8E5F-8A549710109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 y="0"/>
            <a:ext cx="918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2798C0E8-BB94-4CAB-A1A3-5B0E436A0B13}"/>
              </a:ext>
            </a:extLst>
          </p:cNvPr>
          <p:cNvSpPr>
            <a:spLocks noGrp="1" noChangeArrowheads="1"/>
          </p:cNvSpPr>
          <p:nvPr>
            <p:ph type="title"/>
          </p:nvPr>
        </p:nvSpPr>
        <p:spPr bwMode="auto">
          <a:xfrm>
            <a:off x="6858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17E665B4-F184-4318-9CCC-CC6F44743587}"/>
              </a:ext>
            </a:extLst>
          </p:cNvPr>
          <p:cNvSpPr>
            <a:spLocks noGrp="1" noChangeArrowheads="1"/>
          </p:cNvSpPr>
          <p:nvPr>
            <p:ph type="body" idx="1"/>
          </p:nvPr>
        </p:nvSpPr>
        <p:spPr bwMode="auto">
          <a:xfrm>
            <a:off x="685800" y="1524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4">
            <a:extLst>
              <a:ext uri="{FF2B5EF4-FFF2-40B4-BE49-F238E27FC236}">
                <a16:creationId xmlns:a16="http://schemas.microsoft.com/office/drawing/2014/main" id="{54A2B4F0-5179-4885-BEB3-DA03991959CD}"/>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60363" y="6238875"/>
            <a:ext cx="419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2756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5pPr>
      <a:lvl6pPr marL="4572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6pPr>
      <a:lvl7pPr marL="9144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7pPr>
      <a:lvl8pPr marL="13716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8pPr>
      <a:lvl9pPr marL="18288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slide colour.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6D5F9-0305-4F16-8EF5-1A473ACBD8D8}" type="datetimeFigureOut">
              <a:rPr lang="en-US" smtClean="0"/>
              <a:t>1/25/2019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3FC0D-1882-4A59-8A08-3F53117F2400}" type="slidenum">
              <a:rPr lang="en-GB" smtClean="0"/>
              <a:t>‹#›</a:t>
            </a:fld>
            <a:endParaRPr lang="en-GB"/>
          </a:p>
        </p:txBody>
      </p:sp>
    </p:spTree>
    <p:extLst>
      <p:ext uri="{BB962C8B-B14F-4D97-AF65-F5344CB8AC3E}">
        <p14:creationId xmlns:p14="http://schemas.microsoft.com/office/powerpoint/2010/main" val="3881154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3AF2D-8B09-4843-B617-020199336CE6}" type="datetimeFigureOut">
              <a:rPr lang="en-GB" smtClean="0"/>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10DC3-A28C-41F8-8341-BB28A719A3E5}" type="slidenum">
              <a:rPr lang="en-GB" smtClean="0"/>
              <a:pPr/>
              <a:t>‹#›</a:t>
            </a:fld>
            <a:endParaRPr lang="en-GB"/>
          </a:p>
        </p:txBody>
      </p:sp>
    </p:spTree>
    <p:extLst>
      <p:ext uri="{BB962C8B-B14F-4D97-AF65-F5344CB8AC3E}">
        <p14:creationId xmlns:p14="http://schemas.microsoft.com/office/powerpoint/2010/main" val="82513896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hyperlink" Target="http://bit.ly/2OxnHxZ" TargetMode="External"/><Relationship Id="rId4" Type="http://schemas.openxmlformats.org/officeDocument/2006/relationships/image" Target="../media/image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hyperlink" Target="http://bit.ly/2OxnHxZ" TargetMode="External"/><Relationship Id="rId4" Type="http://schemas.openxmlformats.org/officeDocument/2006/relationships/image" Target="../media/image6.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41.xml"/><Relationship Id="rId5" Type="http://schemas.openxmlformats.org/officeDocument/2006/relationships/hyperlink" Target="http://bit.ly/2OxnHxZ" TargetMode="External"/><Relationship Id="rId4" Type="http://schemas.openxmlformats.org/officeDocument/2006/relationships/image" Target="../media/image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mailto:Leighann.potts@Scotland.pnn.police.uk" TargetMode="External"/><Relationship Id="rId2" Type="http://schemas.openxmlformats.org/officeDocument/2006/relationships/hyperlink" Target="mailto:leighann.potts@Scotland.pnn.police.uk" TargetMode="External"/><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0.xml"/><Relationship Id="rId4" Type="http://schemas.openxmlformats.org/officeDocument/2006/relationships/image" Target="../media/image2.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72816"/>
            <a:ext cx="8496944" cy="2520280"/>
          </a:xfrm>
        </p:spPr>
        <p:txBody>
          <a:bodyPr>
            <a:normAutofit fontScale="90000"/>
          </a:bodyPr>
          <a:lstStyle/>
          <a:p>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dirty="0"/>
            </a:br>
            <a:r>
              <a:rPr lang="en-GB" dirty="0"/>
              <a:t> </a:t>
            </a:r>
            <a:r>
              <a:rPr lang="en-GB" b="1" dirty="0"/>
              <a:t>ARE YOU READY FOR THE NEXT ELECTION? </a:t>
            </a:r>
            <a:br>
              <a:rPr lang="en-GB" b="1" dirty="0"/>
            </a:br>
            <a:r>
              <a:rPr lang="en-GB" dirty="0"/>
              <a:t> </a:t>
            </a:r>
            <a:r>
              <a:rPr lang="en-GB" sz="3100" b="1" i="1" dirty="0"/>
              <a:t>A joint Electoral Management Board for Scotland/Electoral Commission conference </a:t>
            </a:r>
            <a:br>
              <a:rPr lang="en-GB" sz="4000" dirty="0"/>
            </a:br>
            <a:r>
              <a:rPr lang="en-GB" dirty="0"/>
              <a:t> </a:t>
            </a:r>
            <a:br>
              <a:rPr lang="en-GB" dirty="0"/>
            </a:br>
            <a:br>
              <a:rPr lang="en-GB" sz="3200" dirty="0">
                <a:latin typeface="+mn-lt"/>
                <a:cs typeface="Arial" panose="020B0604020202020204" pitchFamily="34" charset="0"/>
              </a:rPr>
            </a:br>
            <a:endParaRPr lang="en-GB" sz="3200" dirty="0">
              <a:latin typeface="+mn-lt"/>
              <a:cs typeface="Arial" panose="020B0604020202020204" pitchFamily="34" charset="0"/>
            </a:endParaRPr>
          </a:p>
        </p:txBody>
      </p:sp>
      <p:sp>
        <p:nvSpPr>
          <p:cNvPr id="3" name="Subtitle 2"/>
          <p:cNvSpPr>
            <a:spLocks noGrp="1"/>
          </p:cNvSpPr>
          <p:nvPr>
            <p:ph type="subTitle" idx="1"/>
          </p:nvPr>
        </p:nvSpPr>
        <p:spPr>
          <a:xfrm>
            <a:off x="1547664" y="5101649"/>
            <a:ext cx="6400800" cy="1752600"/>
          </a:xfrm>
        </p:spPr>
        <p:txBody>
          <a:bodyPr>
            <a:normAutofit/>
          </a:bodyPr>
          <a:lstStyle/>
          <a:p>
            <a:endParaRPr lang="en-GB" sz="2800" b="1" dirty="0"/>
          </a:p>
          <a:p>
            <a:r>
              <a:rPr lang="en-GB" sz="2800" b="1" dirty="0"/>
              <a:t>Glasgow City Chambers, 24 January 2019</a:t>
            </a:r>
            <a:endParaRPr lang="en-GB" sz="2800" dirty="0"/>
          </a:p>
          <a:p>
            <a:endParaRPr lang="en-GB" sz="3000" dirty="0">
              <a:latin typeface="+mn-lt"/>
              <a:cs typeface="Arial" panose="020B0604020202020204" pitchFamily="34" charset="0"/>
            </a:endParaRPr>
          </a:p>
          <a:p>
            <a:endParaRPr lang="en-GB" sz="3000" dirty="0">
              <a:latin typeface="+mn-lt"/>
              <a:cs typeface="Arial" panose="020B0604020202020204" pitchFamily="34" charset="0"/>
            </a:endParaRPr>
          </a:p>
        </p:txBody>
      </p:sp>
    </p:spTree>
    <p:extLst>
      <p:ext uri="{BB962C8B-B14F-4D97-AF65-F5344CB8AC3E}">
        <p14:creationId xmlns:p14="http://schemas.microsoft.com/office/powerpoint/2010/main" val="264439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2335-A212-4CBF-9E8B-93956C3581DC}"/>
              </a:ext>
            </a:extLst>
          </p:cNvPr>
          <p:cNvSpPr>
            <a:spLocks noGrp="1"/>
          </p:cNvSpPr>
          <p:nvPr>
            <p:ph type="title"/>
          </p:nvPr>
        </p:nvSpPr>
        <p:spPr>
          <a:xfrm>
            <a:off x="435631" y="332656"/>
            <a:ext cx="8229600" cy="1143000"/>
          </a:xfrm>
        </p:spPr>
        <p:txBody>
          <a:bodyPr/>
          <a:lstStyle/>
          <a:p>
            <a:pPr algn="r"/>
            <a:r>
              <a:rPr lang="en-GB" dirty="0"/>
              <a:t>What does the Government have to do with Elections?</a:t>
            </a:r>
          </a:p>
        </p:txBody>
      </p:sp>
      <p:sp>
        <p:nvSpPr>
          <p:cNvPr id="3" name="Content Placeholder 2">
            <a:extLst>
              <a:ext uri="{FF2B5EF4-FFF2-40B4-BE49-F238E27FC236}">
                <a16:creationId xmlns:a16="http://schemas.microsoft.com/office/drawing/2014/main" id="{5C0E1A7C-5183-40C3-ABDD-F366ADC70FE0}"/>
              </a:ext>
            </a:extLst>
          </p:cNvPr>
          <p:cNvSpPr>
            <a:spLocks noGrp="1"/>
          </p:cNvSpPr>
          <p:nvPr>
            <p:ph idx="1"/>
          </p:nvPr>
        </p:nvSpPr>
        <p:spPr>
          <a:xfrm>
            <a:off x="323528" y="1844824"/>
            <a:ext cx="8229600" cy="4525963"/>
          </a:xfrm>
        </p:spPr>
        <p:txBody>
          <a:bodyPr/>
          <a:lstStyle/>
          <a:p>
            <a:r>
              <a:rPr lang="en-GB" dirty="0"/>
              <a:t>Elections are run by Returning Officers &amp; Ministers are  subject to election</a:t>
            </a:r>
          </a:p>
          <a:p>
            <a:pPr marL="0" indent="0">
              <a:buNone/>
            </a:pPr>
            <a:endParaRPr lang="en-GB" dirty="0"/>
          </a:p>
          <a:p>
            <a:pPr marL="0" indent="0" algn="ctr">
              <a:buNone/>
            </a:pPr>
            <a:r>
              <a:rPr lang="en-GB" b="1" dirty="0"/>
              <a:t>So why is the government involved at all?</a:t>
            </a:r>
          </a:p>
          <a:p>
            <a:endParaRPr lang="en-GB" dirty="0"/>
          </a:p>
          <a:p>
            <a:r>
              <a:rPr lang="en-GB" dirty="0"/>
              <a:t>Because elections are governed by legislation (the rules) and the government makes legislation</a:t>
            </a:r>
          </a:p>
        </p:txBody>
      </p:sp>
    </p:spTree>
    <p:extLst>
      <p:ext uri="{BB962C8B-B14F-4D97-AF65-F5344CB8AC3E}">
        <p14:creationId xmlns:p14="http://schemas.microsoft.com/office/powerpoint/2010/main" val="27442524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4135-D6D2-47CE-B098-82AD80E98AA8}"/>
              </a:ext>
            </a:extLst>
          </p:cNvPr>
          <p:cNvSpPr>
            <a:spLocks noGrp="1"/>
          </p:cNvSpPr>
          <p:nvPr>
            <p:ph type="title"/>
          </p:nvPr>
        </p:nvSpPr>
        <p:spPr>
          <a:xfrm>
            <a:off x="628650" y="365125"/>
            <a:ext cx="7886700" cy="1325563"/>
          </a:xfrm>
        </p:spPr>
        <p:txBody>
          <a:bodyPr>
            <a:normAutofit/>
          </a:bodyPr>
          <a:lstStyle/>
          <a:p>
            <a:r>
              <a:rPr lang="en-GB" dirty="0"/>
              <a:t>Review of the day</a:t>
            </a:r>
          </a:p>
        </p:txBody>
      </p:sp>
      <p:sp>
        <p:nvSpPr>
          <p:cNvPr id="3" name="Content Placeholder 2">
            <a:extLst>
              <a:ext uri="{FF2B5EF4-FFF2-40B4-BE49-F238E27FC236}">
                <a16:creationId xmlns:a16="http://schemas.microsoft.com/office/drawing/2014/main" id="{0EFE1DF7-B637-4A38-835E-FCDDCFF7423A}"/>
              </a:ext>
            </a:extLst>
          </p:cNvPr>
          <p:cNvSpPr>
            <a:spLocks noGrp="1"/>
          </p:cNvSpPr>
          <p:nvPr>
            <p:ph idx="1"/>
          </p:nvPr>
        </p:nvSpPr>
        <p:spPr>
          <a:xfrm>
            <a:off x="340618" y="1484784"/>
            <a:ext cx="5023470" cy="4680520"/>
          </a:xfrm>
        </p:spPr>
        <p:txBody>
          <a:bodyPr>
            <a:normAutofit/>
          </a:bodyPr>
          <a:lstStyle/>
          <a:p>
            <a:pPr marL="0" indent="0">
              <a:lnSpc>
                <a:spcPct val="90000"/>
              </a:lnSpc>
              <a:buNone/>
            </a:pPr>
            <a:r>
              <a:rPr lang="en-GB" sz="2400" dirty="0"/>
              <a:t>Do you now:</a:t>
            </a:r>
          </a:p>
          <a:p>
            <a:pPr>
              <a:lnSpc>
                <a:spcPct val="90000"/>
              </a:lnSpc>
            </a:pPr>
            <a:r>
              <a:rPr lang="en-GB" sz="2400" dirty="0"/>
              <a:t>Understand the policy, legal and regulatory framework within which elections in Scotland are held; </a:t>
            </a:r>
          </a:p>
          <a:p>
            <a:pPr>
              <a:lnSpc>
                <a:spcPct val="90000"/>
              </a:lnSpc>
            </a:pPr>
            <a:r>
              <a:rPr lang="en-GB" sz="2400" dirty="0"/>
              <a:t>Be aware of the range of stakeholders involved in elections in Scotland; </a:t>
            </a:r>
          </a:p>
          <a:p>
            <a:pPr>
              <a:lnSpc>
                <a:spcPct val="90000"/>
              </a:lnSpc>
            </a:pPr>
            <a:r>
              <a:rPr lang="en-GB" sz="2400" dirty="0"/>
              <a:t>Understand your specific legal duties and </a:t>
            </a:r>
            <a:r>
              <a:rPr lang="en-GB" sz="2400" b="1" u="sng" dirty="0"/>
              <a:t>personal</a:t>
            </a:r>
            <a:r>
              <a:rPr lang="en-GB" sz="2400" dirty="0"/>
              <a:t> accountability as a Returning Officer; and</a:t>
            </a:r>
          </a:p>
          <a:p>
            <a:pPr>
              <a:lnSpc>
                <a:spcPct val="90000"/>
              </a:lnSpc>
            </a:pPr>
            <a:r>
              <a:rPr lang="en-GB" sz="2400" dirty="0"/>
              <a:t>Have an awareness of your role in providing </a:t>
            </a:r>
            <a:r>
              <a:rPr lang="en-GB" sz="2400" b="1" dirty="0"/>
              <a:t>strategic oversight </a:t>
            </a:r>
            <a:r>
              <a:rPr lang="en-GB" sz="2400" dirty="0"/>
              <a:t>of the delivery of elections. </a:t>
            </a:r>
          </a:p>
          <a:p>
            <a:pPr>
              <a:lnSpc>
                <a:spcPct val="90000"/>
              </a:lnSpc>
            </a:pPr>
            <a:endParaRPr lang="en-GB" sz="2400" dirty="0"/>
          </a:p>
        </p:txBody>
      </p:sp>
      <p:pic>
        <p:nvPicPr>
          <p:cNvPr id="5" name="Picture 4">
            <a:extLst>
              <a:ext uri="{FF2B5EF4-FFF2-40B4-BE49-F238E27FC236}">
                <a16:creationId xmlns:a16="http://schemas.microsoft.com/office/drawing/2014/main" id="{573ABDE7-5C46-4E33-8AA5-702D4B190EC7}"/>
              </a:ext>
            </a:extLst>
          </p:cNvPr>
          <p:cNvPicPr>
            <a:picLocks noChangeAspect="1"/>
          </p:cNvPicPr>
          <p:nvPr/>
        </p:nvPicPr>
        <p:blipFill rotWithShape="1">
          <a:blip r:embed="rId2">
            <a:extLst>
              <a:ext uri="{28A0092B-C50C-407E-A947-70E740481C1C}">
                <a14:useLocalDpi xmlns:a14="http://schemas.microsoft.com/office/drawing/2010/main" val="0"/>
              </a:ext>
            </a:extLst>
          </a:blip>
          <a:srcRect l="27989" r="9383" b="-2"/>
          <a:stretch/>
        </p:blipFill>
        <p:spPr>
          <a:xfrm>
            <a:off x="5580112" y="1916832"/>
            <a:ext cx="3322750" cy="3036887"/>
          </a:xfrm>
          <a:prstGeom prst="rect">
            <a:avLst/>
          </a:prstGeom>
        </p:spPr>
      </p:pic>
    </p:spTree>
    <p:extLst>
      <p:ext uri="{BB962C8B-B14F-4D97-AF65-F5344CB8AC3E}">
        <p14:creationId xmlns:p14="http://schemas.microsoft.com/office/powerpoint/2010/main" val="37609441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F0C1-D414-492D-B852-AAFF0D399067}"/>
              </a:ext>
            </a:extLst>
          </p:cNvPr>
          <p:cNvSpPr>
            <a:spLocks noGrp="1"/>
          </p:cNvSpPr>
          <p:nvPr>
            <p:ph type="title"/>
          </p:nvPr>
        </p:nvSpPr>
        <p:spPr/>
        <p:txBody>
          <a:bodyPr/>
          <a:lstStyle/>
          <a:p>
            <a:r>
              <a:rPr lang="en-GB" dirty="0"/>
              <a:t>Review of the day</a:t>
            </a:r>
          </a:p>
        </p:txBody>
      </p:sp>
      <p:sp>
        <p:nvSpPr>
          <p:cNvPr id="3" name="Content Placeholder 2">
            <a:extLst>
              <a:ext uri="{FF2B5EF4-FFF2-40B4-BE49-F238E27FC236}">
                <a16:creationId xmlns:a16="http://schemas.microsoft.com/office/drawing/2014/main" id="{0489C3FA-74FC-48B0-B105-92F225A68C95}"/>
              </a:ext>
            </a:extLst>
          </p:cNvPr>
          <p:cNvSpPr>
            <a:spLocks noGrp="1"/>
          </p:cNvSpPr>
          <p:nvPr>
            <p:ph idx="1"/>
          </p:nvPr>
        </p:nvSpPr>
        <p:spPr>
          <a:xfrm>
            <a:off x="467544" y="1417638"/>
            <a:ext cx="6048672" cy="4963690"/>
          </a:xfrm>
        </p:spPr>
        <p:txBody>
          <a:bodyPr>
            <a:normAutofit fontScale="92500" lnSpcReduction="20000"/>
          </a:bodyPr>
          <a:lstStyle/>
          <a:p>
            <a:r>
              <a:rPr lang="en-GB" dirty="0"/>
              <a:t>Understand the range of </a:t>
            </a:r>
            <a:r>
              <a:rPr lang="en-GB" b="1" dirty="0"/>
              <a:t>practical steps </a:t>
            </a:r>
            <a:r>
              <a:rPr lang="en-GB" dirty="0"/>
              <a:t>that have to be taken to deliver a successful election; </a:t>
            </a:r>
          </a:p>
          <a:p>
            <a:r>
              <a:rPr lang="en-GB" dirty="0"/>
              <a:t>Know the sources of support and guidance available to you; </a:t>
            </a:r>
          </a:p>
          <a:p>
            <a:r>
              <a:rPr lang="en-GB" dirty="0"/>
              <a:t>Understand the importance of </a:t>
            </a:r>
            <a:r>
              <a:rPr lang="en-GB" b="1" dirty="0"/>
              <a:t>a state of readiness</a:t>
            </a:r>
            <a:r>
              <a:rPr lang="en-GB" dirty="0"/>
              <a:t> for unscheduled polls; and </a:t>
            </a:r>
          </a:p>
          <a:p>
            <a:r>
              <a:rPr lang="en-GB" dirty="0"/>
              <a:t>Understand what you should do in the next days and weeks to prepare for what you know is coming </a:t>
            </a:r>
            <a:r>
              <a:rPr lang="en-GB" b="1" dirty="0"/>
              <a:t>AND</a:t>
            </a:r>
            <a:r>
              <a:rPr lang="en-GB" dirty="0"/>
              <a:t> be ready for what might come!</a:t>
            </a:r>
          </a:p>
          <a:p>
            <a:endParaRPr lang="en-GB" dirty="0"/>
          </a:p>
        </p:txBody>
      </p:sp>
    </p:spTree>
    <p:extLst>
      <p:ext uri="{BB962C8B-B14F-4D97-AF65-F5344CB8AC3E}">
        <p14:creationId xmlns:p14="http://schemas.microsoft.com/office/powerpoint/2010/main" val="17212167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00E1-4596-4F39-A1D2-5899154FEAF0}"/>
              </a:ext>
            </a:extLst>
          </p:cNvPr>
          <p:cNvSpPr>
            <a:spLocks noGrp="1"/>
          </p:cNvSpPr>
          <p:nvPr>
            <p:ph type="title"/>
          </p:nvPr>
        </p:nvSpPr>
        <p:spPr>
          <a:xfrm>
            <a:off x="914400" y="836712"/>
            <a:ext cx="8229600" cy="1143000"/>
          </a:xfrm>
        </p:spPr>
        <p:txBody>
          <a:bodyPr/>
          <a:lstStyle/>
          <a:p>
            <a:r>
              <a:rPr lang="en-GB" dirty="0"/>
              <a:t>What will you do tomorrow? </a:t>
            </a:r>
          </a:p>
        </p:txBody>
      </p:sp>
      <p:sp>
        <p:nvSpPr>
          <p:cNvPr id="5" name="Content Placeholder 2">
            <a:extLst>
              <a:ext uri="{FF2B5EF4-FFF2-40B4-BE49-F238E27FC236}">
                <a16:creationId xmlns:a16="http://schemas.microsoft.com/office/drawing/2014/main" id="{C4D21679-0106-40FF-A9B9-36E03F0D15E8}"/>
              </a:ext>
            </a:extLst>
          </p:cNvPr>
          <p:cNvSpPr>
            <a:spLocks noGrp="1"/>
          </p:cNvSpPr>
          <p:nvPr>
            <p:ph idx="1"/>
          </p:nvPr>
        </p:nvSpPr>
        <p:spPr>
          <a:xfrm>
            <a:off x="467544" y="1979712"/>
            <a:ext cx="4392488" cy="3969568"/>
          </a:xfrm>
        </p:spPr>
        <p:txBody>
          <a:bodyPr>
            <a:normAutofit lnSpcReduction="10000"/>
          </a:bodyPr>
          <a:lstStyle/>
          <a:p>
            <a:r>
              <a:rPr lang="en-GB" dirty="0"/>
              <a:t>How do you apply the lessons of today?</a:t>
            </a:r>
          </a:p>
          <a:p>
            <a:r>
              <a:rPr lang="en-GB" dirty="0"/>
              <a:t>It is your (</a:t>
            </a:r>
            <a:r>
              <a:rPr lang="en-GB" b="1" u="sng" dirty="0"/>
              <a:t>personal</a:t>
            </a:r>
            <a:r>
              <a:rPr lang="en-GB" dirty="0"/>
              <a:t>) responsibility to be prepared</a:t>
            </a:r>
          </a:p>
          <a:p>
            <a:r>
              <a:rPr lang="en-GB" dirty="0"/>
              <a:t>Are you ready?  What more needs to be in place?</a:t>
            </a:r>
          </a:p>
          <a:p>
            <a:endParaRPr lang="en-GB" dirty="0"/>
          </a:p>
          <a:p>
            <a:endParaRPr lang="en-GB" dirty="0"/>
          </a:p>
        </p:txBody>
      </p:sp>
      <p:pic>
        <p:nvPicPr>
          <p:cNvPr id="4" name="Picture 3">
            <a:extLst>
              <a:ext uri="{FF2B5EF4-FFF2-40B4-BE49-F238E27FC236}">
                <a16:creationId xmlns:a16="http://schemas.microsoft.com/office/drawing/2014/main" id="{15530435-D7D6-4192-BA86-E1A40A36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276872"/>
            <a:ext cx="2736922" cy="2952328"/>
          </a:xfrm>
          <a:prstGeom prst="rect">
            <a:avLst/>
          </a:prstGeom>
        </p:spPr>
      </p:pic>
    </p:spTree>
    <p:extLst>
      <p:ext uri="{BB962C8B-B14F-4D97-AF65-F5344CB8AC3E}">
        <p14:creationId xmlns:p14="http://schemas.microsoft.com/office/powerpoint/2010/main" val="19569145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00E1-4596-4F39-A1D2-5899154FEAF0}"/>
              </a:ext>
            </a:extLst>
          </p:cNvPr>
          <p:cNvSpPr>
            <a:spLocks noGrp="1"/>
          </p:cNvSpPr>
          <p:nvPr>
            <p:ph type="title"/>
          </p:nvPr>
        </p:nvSpPr>
        <p:spPr>
          <a:xfrm>
            <a:off x="1691680" y="-18256"/>
            <a:ext cx="7485198" cy="1503040"/>
          </a:xfrm>
        </p:spPr>
        <p:txBody>
          <a:bodyPr/>
          <a:lstStyle/>
          <a:p>
            <a:pPr algn="r"/>
            <a:r>
              <a:rPr lang="en-GB" sz="3600" dirty="0"/>
              <a:t>Example questions you might want to ask </a:t>
            </a:r>
          </a:p>
        </p:txBody>
      </p:sp>
      <p:graphicFrame>
        <p:nvGraphicFramePr>
          <p:cNvPr id="4" name="Table 3">
            <a:extLst>
              <a:ext uri="{FF2B5EF4-FFF2-40B4-BE49-F238E27FC236}">
                <a16:creationId xmlns:a16="http://schemas.microsoft.com/office/drawing/2014/main" id="{C268F125-02CF-4167-A7B1-5DD40200FB65}"/>
              </a:ext>
            </a:extLst>
          </p:cNvPr>
          <p:cNvGraphicFramePr>
            <a:graphicFrameLocks noGrp="1"/>
          </p:cNvGraphicFramePr>
          <p:nvPr>
            <p:extLst/>
          </p:nvPr>
        </p:nvGraphicFramePr>
        <p:xfrm>
          <a:off x="33790" y="1267784"/>
          <a:ext cx="9143087" cy="5590216"/>
        </p:xfrm>
        <a:graphic>
          <a:graphicData uri="http://schemas.openxmlformats.org/drawingml/2006/table">
            <a:tbl>
              <a:tblPr firstRow="1" bandRow="1">
                <a:tableStyleId>{5C22544A-7EE6-4342-B048-85BDC9FD1C3A}</a:tableStyleId>
              </a:tblPr>
              <a:tblGrid>
                <a:gridCol w="7989104">
                  <a:extLst>
                    <a:ext uri="{9D8B030D-6E8A-4147-A177-3AD203B41FA5}">
                      <a16:colId xmlns:a16="http://schemas.microsoft.com/office/drawing/2014/main" val="4195897342"/>
                    </a:ext>
                  </a:extLst>
                </a:gridCol>
                <a:gridCol w="1153983">
                  <a:extLst>
                    <a:ext uri="{9D8B030D-6E8A-4147-A177-3AD203B41FA5}">
                      <a16:colId xmlns:a16="http://schemas.microsoft.com/office/drawing/2014/main" val="1928523055"/>
                    </a:ext>
                  </a:extLst>
                </a:gridCol>
              </a:tblGrid>
              <a:tr h="367016">
                <a:tc>
                  <a:txBody>
                    <a:bodyPr/>
                    <a:lstStyle/>
                    <a:p>
                      <a:r>
                        <a:rPr lang="en-GB" dirty="0"/>
                        <a:t>RO Checklist</a:t>
                      </a:r>
                    </a:p>
                  </a:txBody>
                  <a:tcPr/>
                </a:tc>
                <a:tc>
                  <a:txBody>
                    <a:bodyPr/>
                    <a:lstStyle/>
                    <a:p>
                      <a:endParaRPr lang="en-GB" dirty="0"/>
                    </a:p>
                  </a:txBody>
                  <a:tcPr/>
                </a:tc>
                <a:extLst>
                  <a:ext uri="{0D108BD9-81ED-4DB2-BD59-A6C34878D82A}">
                    <a16:rowId xmlns:a16="http://schemas.microsoft.com/office/drawing/2014/main" val="2390706991"/>
                  </a:ext>
                </a:extLst>
              </a:tr>
              <a:tr h="664908">
                <a:tc>
                  <a:txBody>
                    <a:bodyPr/>
                    <a:lstStyle/>
                    <a:p>
                      <a:r>
                        <a:rPr lang="en-GB" dirty="0"/>
                        <a:t>Does</a:t>
                      </a:r>
                      <a:r>
                        <a:rPr lang="en-GB" baseline="0" dirty="0"/>
                        <a:t> this Council have sufficient experienced officers to plan and deliver the election, with accommodation and ICT resource?</a:t>
                      </a:r>
                      <a:endParaRPr lang="en-GB" dirty="0"/>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val="3069824121"/>
                  </a:ext>
                </a:extLst>
              </a:tr>
              <a:tr h="426368">
                <a:tc>
                  <a:txBody>
                    <a:bodyPr/>
                    <a:lstStyle/>
                    <a:p>
                      <a:r>
                        <a:rPr lang="en-GB" dirty="0"/>
                        <a:t>Do</a:t>
                      </a:r>
                      <a:r>
                        <a:rPr lang="en-GB" baseline="0" dirty="0"/>
                        <a:t> we have a documented </a:t>
                      </a:r>
                      <a:r>
                        <a:rPr lang="en-GB" b="1" baseline="0" dirty="0"/>
                        <a:t>project plan</a:t>
                      </a:r>
                      <a:r>
                        <a:rPr lang="en-GB" baseline="0" dirty="0"/>
                        <a:t>?  Have we learned from the last event?</a:t>
                      </a:r>
                      <a:endParaRPr lang="en-GB" dirty="0"/>
                    </a:p>
                  </a:txBody>
                  <a:tcPr/>
                </a:tc>
                <a:tc>
                  <a:txBody>
                    <a:bodyPr/>
                    <a:lstStyle/>
                    <a:p>
                      <a:pPr algn="ctr"/>
                      <a:endParaRPr lang="en-GB" dirty="0"/>
                    </a:p>
                  </a:txBody>
                  <a:tcPr/>
                </a:tc>
                <a:extLst>
                  <a:ext uri="{0D108BD9-81ED-4DB2-BD59-A6C34878D82A}">
                    <a16:rowId xmlns:a16="http://schemas.microsoft.com/office/drawing/2014/main" val="819008515"/>
                  </a:ext>
                </a:extLst>
              </a:tr>
              <a:tr h="385224">
                <a:tc>
                  <a:txBody>
                    <a:bodyPr/>
                    <a:lstStyle/>
                    <a:p>
                      <a:r>
                        <a:rPr lang="en-GB" dirty="0"/>
                        <a:t>Do we have the right supplier contracts in place?  (printer, postal votes etc)</a:t>
                      </a:r>
                    </a:p>
                  </a:txBody>
                  <a:tcPr/>
                </a:tc>
                <a:tc>
                  <a:txBody>
                    <a:bodyPr/>
                    <a:lstStyle/>
                    <a:p>
                      <a:pPr algn="ctr"/>
                      <a:endParaRPr lang="en-GB" dirty="0"/>
                    </a:p>
                  </a:txBody>
                  <a:tcPr/>
                </a:tc>
                <a:extLst>
                  <a:ext uri="{0D108BD9-81ED-4DB2-BD59-A6C34878D82A}">
                    <a16:rowId xmlns:a16="http://schemas.microsoft.com/office/drawing/2014/main" val="3493301817"/>
                  </a:ext>
                </a:extLst>
              </a:tr>
              <a:tr h="385224">
                <a:tc>
                  <a:txBody>
                    <a:bodyPr/>
                    <a:lstStyle/>
                    <a:p>
                      <a:r>
                        <a:rPr lang="en-GB" dirty="0"/>
                        <a:t>Are</a:t>
                      </a:r>
                      <a:r>
                        <a:rPr lang="en-GB" baseline="0" dirty="0"/>
                        <a:t> </a:t>
                      </a:r>
                      <a:r>
                        <a:rPr lang="en-GB" b="1" baseline="0" dirty="0"/>
                        <a:t>polling place </a:t>
                      </a:r>
                      <a:r>
                        <a:rPr lang="en-GB" baseline="0" dirty="0"/>
                        <a:t>contacts up to date?</a:t>
                      </a:r>
                      <a:endParaRPr lang="en-GB" dirty="0"/>
                    </a:p>
                  </a:txBody>
                  <a:tcPr/>
                </a:tc>
                <a:tc>
                  <a:txBody>
                    <a:bodyPr/>
                    <a:lstStyle/>
                    <a:p>
                      <a:pPr algn="ctr"/>
                      <a:endParaRPr lang="en-GB" dirty="0"/>
                    </a:p>
                  </a:txBody>
                  <a:tcPr/>
                </a:tc>
                <a:extLst>
                  <a:ext uri="{0D108BD9-81ED-4DB2-BD59-A6C34878D82A}">
                    <a16:rowId xmlns:a16="http://schemas.microsoft.com/office/drawing/2014/main" val="1107246860"/>
                  </a:ext>
                </a:extLst>
              </a:tr>
              <a:tr h="385224">
                <a:tc>
                  <a:txBody>
                    <a:bodyPr/>
                    <a:lstStyle/>
                    <a:p>
                      <a:r>
                        <a:rPr lang="en-GB" dirty="0"/>
                        <a:t>Do we have a count</a:t>
                      </a:r>
                      <a:r>
                        <a:rPr lang="en-GB" baseline="0" dirty="0"/>
                        <a:t> venue?  </a:t>
                      </a:r>
                      <a:endParaRPr lang="en-GB" dirty="0"/>
                    </a:p>
                  </a:txBody>
                  <a:tcPr/>
                </a:tc>
                <a:tc>
                  <a:txBody>
                    <a:bodyPr/>
                    <a:lstStyle/>
                    <a:p>
                      <a:pPr algn="ctr"/>
                      <a:endParaRPr lang="en-GB" dirty="0"/>
                    </a:p>
                  </a:txBody>
                  <a:tcPr/>
                </a:tc>
                <a:extLst>
                  <a:ext uri="{0D108BD9-81ED-4DB2-BD59-A6C34878D82A}">
                    <a16:rowId xmlns:a16="http://schemas.microsoft.com/office/drawing/2014/main" val="1500978967"/>
                  </a:ext>
                </a:extLst>
              </a:tr>
              <a:tr h="385224">
                <a:tc>
                  <a:txBody>
                    <a:bodyPr/>
                    <a:lstStyle/>
                    <a:p>
                      <a:r>
                        <a:rPr lang="en-GB" dirty="0"/>
                        <a:t>Is</a:t>
                      </a:r>
                      <a:r>
                        <a:rPr lang="en-GB" baseline="0" dirty="0"/>
                        <a:t> our database of polling/count staff up to date?  (GDPR?)</a:t>
                      </a:r>
                      <a:endParaRPr lang="en-GB" dirty="0"/>
                    </a:p>
                  </a:txBody>
                  <a:tcPr/>
                </a:tc>
                <a:tc>
                  <a:txBody>
                    <a:bodyPr/>
                    <a:lstStyle/>
                    <a:p>
                      <a:pPr algn="ctr"/>
                      <a:endParaRPr lang="en-GB" dirty="0"/>
                    </a:p>
                  </a:txBody>
                  <a:tcPr/>
                </a:tc>
                <a:extLst>
                  <a:ext uri="{0D108BD9-81ED-4DB2-BD59-A6C34878D82A}">
                    <a16:rowId xmlns:a16="http://schemas.microsoft.com/office/drawing/2014/main" val="3599272369"/>
                  </a:ext>
                </a:extLst>
              </a:tr>
              <a:tr h="385224">
                <a:tc>
                  <a:txBody>
                    <a:bodyPr/>
                    <a:lstStyle/>
                    <a:p>
                      <a:r>
                        <a:rPr lang="en-GB" dirty="0"/>
                        <a:t>Do we have accommodation for box filling?</a:t>
                      </a:r>
                    </a:p>
                  </a:txBody>
                  <a:tcPr/>
                </a:tc>
                <a:tc>
                  <a:txBody>
                    <a:bodyPr/>
                    <a:lstStyle/>
                    <a:p>
                      <a:pPr algn="ctr"/>
                      <a:endParaRPr lang="en-GB" dirty="0"/>
                    </a:p>
                  </a:txBody>
                  <a:tcPr/>
                </a:tc>
                <a:extLst>
                  <a:ext uri="{0D108BD9-81ED-4DB2-BD59-A6C34878D82A}">
                    <a16:rowId xmlns:a16="http://schemas.microsoft.com/office/drawing/2014/main" val="3328955846"/>
                  </a:ext>
                </a:extLst>
              </a:tr>
              <a:tr h="664908">
                <a:tc>
                  <a:txBody>
                    <a:bodyPr/>
                    <a:lstStyle/>
                    <a:p>
                      <a:r>
                        <a:rPr lang="en-GB" dirty="0"/>
                        <a:t>What are our logistics</a:t>
                      </a:r>
                      <a:r>
                        <a:rPr lang="en-GB" baseline="0" dirty="0"/>
                        <a:t> arrangements for getting boxes to polling places and then to the count?</a:t>
                      </a:r>
                      <a:endParaRPr lang="en-GB" dirty="0"/>
                    </a:p>
                  </a:txBody>
                  <a:tcPr/>
                </a:tc>
                <a:tc>
                  <a:txBody>
                    <a:bodyPr/>
                    <a:lstStyle/>
                    <a:p>
                      <a:pPr algn="ctr"/>
                      <a:endParaRPr lang="en-GB" dirty="0"/>
                    </a:p>
                  </a:txBody>
                  <a:tcPr/>
                </a:tc>
                <a:extLst>
                  <a:ext uri="{0D108BD9-81ED-4DB2-BD59-A6C34878D82A}">
                    <a16:rowId xmlns:a16="http://schemas.microsoft.com/office/drawing/2014/main" val="38878533"/>
                  </a:ext>
                </a:extLst>
              </a:tr>
              <a:tr h="385224">
                <a:tc>
                  <a:txBody>
                    <a:bodyPr/>
                    <a:lstStyle/>
                    <a:p>
                      <a:r>
                        <a:rPr lang="en-GB" dirty="0"/>
                        <a:t>What are our </a:t>
                      </a:r>
                      <a:r>
                        <a:rPr lang="en-GB" dirty="0" err="1"/>
                        <a:t>Comms</a:t>
                      </a:r>
                      <a:r>
                        <a:rPr lang="en-GB" dirty="0"/>
                        <a:t> and Media</a:t>
                      </a:r>
                      <a:r>
                        <a:rPr lang="en-GB" baseline="0" dirty="0"/>
                        <a:t> plans?</a:t>
                      </a:r>
                      <a:endParaRPr lang="en-GB" dirty="0"/>
                    </a:p>
                  </a:txBody>
                  <a:tcPr/>
                </a:tc>
                <a:tc>
                  <a:txBody>
                    <a:bodyPr/>
                    <a:lstStyle/>
                    <a:p>
                      <a:pPr algn="ctr"/>
                      <a:endParaRPr lang="en-GB" dirty="0"/>
                    </a:p>
                  </a:txBody>
                  <a:tcPr/>
                </a:tc>
                <a:extLst>
                  <a:ext uri="{0D108BD9-81ED-4DB2-BD59-A6C34878D82A}">
                    <a16:rowId xmlns:a16="http://schemas.microsoft.com/office/drawing/2014/main" val="566389671"/>
                  </a:ext>
                </a:extLst>
              </a:tr>
              <a:tr h="385224">
                <a:tc>
                  <a:txBody>
                    <a:bodyPr/>
                    <a:lstStyle/>
                    <a:p>
                      <a:r>
                        <a:rPr lang="en-GB" dirty="0"/>
                        <a:t>Do we know who our Police SPOC is?</a:t>
                      </a:r>
                    </a:p>
                  </a:txBody>
                  <a:tcPr/>
                </a:tc>
                <a:tc>
                  <a:txBody>
                    <a:bodyPr/>
                    <a:lstStyle/>
                    <a:p>
                      <a:pPr algn="ctr"/>
                      <a:endParaRPr lang="en-GB" dirty="0"/>
                    </a:p>
                  </a:txBody>
                  <a:tcPr/>
                </a:tc>
                <a:extLst>
                  <a:ext uri="{0D108BD9-81ED-4DB2-BD59-A6C34878D82A}">
                    <a16:rowId xmlns:a16="http://schemas.microsoft.com/office/drawing/2014/main" val="2026376944"/>
                  </a:ext>
                </a:extLst>
              </a:tr>
              <a:tr h="385224">
                <a:tc>
                  <a:txBody>
                    <a:bodyPr/>
                    <a:lstStyle/>
                    <a:p>
                      <a:r>
                        <a:rPr lang="en-GB" dirty="0"/>
                        <a:t>Who are the DROs?</a:t>
                      </a:r>
                    </a:p>
                  </a:txBody>
                  <a:tcPr/>
                </a:tc>
                <a:tc>
                  <a:txBody>
                    <a:bodyPr/>
                    <a:lstStyle/>
                    <a:p>
                      <a:pPr algn="ctr"/>
                      <a:endParaRPr lang="en-GB" dirty="0"/>
                    </a:p>
                  </a:txBody>
                  <a:tcPr/>
                </a:tc>
                <a:extLst>
                  <a:ext uri="{0D108BD9-81ED-4DB2-BD59-A6C34878D82A}">
                    <a16:rowId xmlns:a16="http://schemas.microsoft.com/office/drawing/2014/main" val="3693515444"/>
                  </a:ext>
                </a:extLst>
              </a:tr>
              <a:tr h="385224">
                <a:tc>
                  <a:txBody>
                    <a:bodyPr/>
                    <a:lstStyle/>
                    <a:p>
                      <a:r>
                        <a:rPr lang="en-GB" dirty="0"/>
                        <a:t>When did we last meet with the ERO?</a:t>
                      </a:r>
                    </a:p>
                  </a:txBody>
                  <a:tcPr/>
                </a:tc>
                <a:tc>
                  <a:txBody>
                    <a:bodyPr/>
                    <a:lstStyle/>
                    <a:p>
                      <a:pPr algn="ctr"/>
                      <a:endParaRPr lang="en-GB" dirty="0"/>
                    </a:p>
                  </a:txBody>
                  <a:tcPr/>
                </a:tc>
                <a:extLst>
                  <a:ext uri="{0D108BD9-81ED-4DB2-BD59-A6C34878D82A}">
                    <a16:rowId xmlns:a16="http://schemas.microsoft.com/office/drawing/2014/main" val="3064135565"/>
                  </a:ext>
                </a:extLst>
              </a:tr>
            </a:tbl>
          </a:graphicData>
        </a:graphic>
      </p:graphicFrame>
    </p:spTree>
    <p:extLst>
      <p:ext uri="{BB962C8B-B14F-4D97-AF65-F5344CB8AC3E}">
        <p14:creationId xmlns:p14="http://schemas.microsoft.com/office/powerpoint/2010/main" val="27623945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0D1A-244C-4E8F-8002-14870D0984B7}"/>
              </a:ext>
            </a:extLst>
          </p:cNvPr>
          <p:cNvSpPr>
            <a:spLocks noGrp="1"/>
          </p:cNvSpPr>
          <p:nvPr>
            <p:ph type="title"/>
          </p:nvPr>
        </p:nvSpPr>
        <p:spPr/>
        <p:txBody>
          <a:bodyPr/>
          <a:lstStyle/>
          <a:p>
            <a:pPr algn="r"/>
            <a:r>
              <a:rPr lang="en-GB" sz="5400" dirty="0">
                <a:effectLst>
                  <a:outerShdw blurRad="38100" dist="38100" dir="2700000" algn="tl">
                    <a:srgbClr val="000000">
                      <a:alpha val="43137"/>
                    </a:srgbClr>
                  </a:outerShdw>
                </a:effectLst>
              </a:rPr>
              <a:t>Questions and Answers</a:t>
            </a:r>
          </a:p>
        </p:txBody>
      </p:sp>
      <p:sp>
        <p:nvSpPr>
          <p:cNvPr id="3" name="Content Placeholder 2">
            <a:extLst>
              <a:ext uri="{FF2B5EF4-FFF2-40B4-BE49-F238E27FC236}">
                <a16:creationId xmlns:a16="http://schemas.microsoft.com/office/drawing/2014/main" id="{4F939900-81BA-448D-BE91-A0172BD9BA29}"/>
              </a:ext>
            </a:extLst>
          </p:cNvPr>
          <p:cNvSpPr>
            <a:spLocks noGrp="1"/>
          </p:cNvSpPr>
          <p:nvPr>
            <p:ph idx="1"/>
          </p:nvPr>
        </p:nvSpPr>
        <p:spPr/>
        <p:txBody>
          <a:bodyPr>
            <a:normAutofit fontScale="70000" lnSpcReduction="20000"/>
          </a:bodyPr>
          <a:lstStyle/>
          <a:p>
            <a:pPr marL="0" indent="0">
              <a:buNone/>
            </a:pPr>
            <a:r>
              <a:rPr lang="en-GB" sz="5800" b="1" dirty="0">
                <a:effectLst>
                  <a:outerShdw blurRad="38100" dist="38100" dir="2700000" algn="tl">
                    <a:srgbClr val="000000">
                      <a:alpha val="43137"/>
                    </a:srgbClr>
                  </a:outerShdw>
                </a:effectLst>
              </a:rPr>
              <a:t>Panel</a:t>
            </a:r>
          </a:p>
          <a:p>
            <a:pPr marL="0" indent="0">
              <a:buNone/>
            </a:pPr>
            <a:endParaRPr lang="en-GB" dirty="0"/>
          </a:p>
          <a:p>
            <a:pPr marL="0" indent="0">
              <a:buNone/>
            </a:pPr>
            <a:r>
              <a:rPr lang="en-GB" b="1" dirty="0"/>
              <a:t>Maria McCann </a:t>
            </a:r>
            <a:r>
              <a:rPr lang="en-GB" dirty="0"/>
              <a:t>-  Head of Elections,  Scottish Government</a:t>
            </a:r>
          </a:p>
          <a:p>
            <a:pPr marL="0" indent="0">
              <a:buNone/>
            </a:pPr>
            <a:endParaRPr lang="en-GB" dirty="0"/>
          </a:p>
          <a:p>
            <a:pPr marL="0" indent="0">
              <a:buNone/>
            </a:pPr>
            <a:r>
              <a:rPr lang="en-GB" b="1" dirty="0"/>
              <a:t>Malcolm Burr – </a:t>
            </a:r>
            <a:r>
              <a:rPr lang="en-GB" dirty="0"/>
              <a:t>Convener of the EMB</a:t>
            </a:r>
          </a:p>
          <a:p>
            <a:pPr marL="0" indent="0">
              <a:buNone/>
            </a:pPr>
            <a:endParaRPr lang="en-GB" b="1" dirty="0"/>
          </a:p>
          <a:p>
            <a:pPr marL="0" indent="0">
              <a:buNone/>
            </a:pPr>
            <a:r>
              <a:rPr lang="en-GB" b="1" dirty="0"/>
              <a:t>Chris Highcock </a:t>
            </a:r>
            <a:r>
              <a:rPr lang="en-GB" dirty="0"/>
              <a:t>– Secretary of the EMB</a:t>
            </a:r>
          </a:p>
          <a:p>
            <a:pPr marL="0" indent="0">
              <a:buNone/>
            </a:pPr>
            <a:endParaRPr lang="en-GB" dirty="0"/>
          </a:p>
          <a:p>
            <a:pPr marL="1879600" indent="-1879600">
              <a:buNone/>
            </a:pPr>
            <a:r>
              <a:rPr lang="en-GB" b="1" dirty="0"/>
              <a:t>Pete Wildman </a:t>
            </a:r>
            <a:r>
              <a:rPr lang="en-GB" dirty="0"/>
              <a:t>– Chair of the Electoral Registration Committee of the Scottish Assessors Association (SAA)</a:t>
            </a:r>
          </a:p>
          <a:p>
            <a:pPr marL="0" indent="0">
              <a:buNone/>
            </a:pPr>
            <a:endParaRPr lang="en-GB" dirty="0"/>
          </a:p>
          <a:p>
            <a:pPr marL="0" indent="0">
              <a:buNone/>
            </a:pPr>
            <a:r>
              <a:rPr lang="en-GB" b="1" dirty="0"/>
              <a:t>Andy O'Neill – </a:t>
            </a:r>
            <a:r>
              <a:rPr lang="en-GB" dirty="0"/>
              <a:t>Head of Electoral Commission, Scotland</a:t>
            </a:r>
          </a:p>
          <a:p>
            <a:pPr marL="0" indent="0">
              <a:buNone/>
            </a:pPr>
            <a:endParaRPr lang="en-GB" dirty="0"/>
          </a:p>
          <a:p>
            <a:endParaRPr lang="en-GB" dirty="0"/>
          </a:p>
        </p:txBody>
      </p:sp>
    </p:spTree>
    <p:extLst>
      <p:ext uri="{BB962C8B-B14F-4D97-AF65-F5344CB8AC3E}">
        <p14:creationId xmlns:p14="http://schemas.microsoft.com/office/powerpoint/2010/main" val="36415259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D8D6-E2B1-42BC-8042-D3DB627F85E9}"/>
              </a:ext>
            </a:extLst>
          </p:cNvPr>
          <p:cNvSpPr>
            <a:spLocks noGrp="1"/>
          </p:cNvSpPr>
          <p:nvPr>
            <p:ph type="title"/>
          </p:nvPr>
        </p:nvSpPr>
        <p:spPr/>
        <p:txBody>
          <a:bodyPr/>
          <a:lstStyle/>
          <a:p>
            <a:r>
              <a:rPr lang="en-GB" dirty="0"/>
              <a:t>Feedback Sheets</a:t>
            </a:r>
          </a:p>
        </p:txBody>
      </p:sp>
      <p:sp>
        <p:nvSpPr>
          <p:cNvPr id="3" name="Content Placeholder 2">
            <a:extLst>
              <a:ext uri="{FF2B5EF4-FFF2-40B4-BE49-F238E27FC236}">
                <a16:creationId xmlns:a16="http://schemas.microsoft.com/office/drawing/2014/main" id="{E2069474-6440-44FD-9D30-C92C9BC0DDA8}"/>
              </a:ext>
            </a:extLst>
          </p:cNvPr>
          <p:cNvSpPr>
            <a:spLocks noGrp="1"/>
          </p:cNvSpPr>
          <p:nvPr>
            <p:ph idx="1"/>
          </p:nvPr>
        </p:nvSpPr>
        <p:spPr>
          <a:xfrm>
            <a:off x="457200" y="2060848"/>
            <a:ext cx="8229600" cy="1656184"/>
          </a:xfrm>
        </p:spPr>
        <p:txBody>
          <a:bodyPr/>
          <a:lstStyle/>
          <a:p>
            <a:r>
              <a:rPr lang="en-GB" dirty="0"/>
              <a:t>Please help us by completing your feedback sheets and handing them in before you leave</a:t>
            </a:r>
          </a:p>
        </p:txBody>
      </p:sp>
      <p:pic>
        <p:nvPicPr>
          <p:cNvPr id="5" name="Picture 4">
            <a:extLst>
              <a:ext uri="{FF2B5EF4-FFF2-40B4-BE49-F238E27FC236}">
                <a16:creationId xmlns:a16="http://schemas.microsoft.com/office/drawing/2014/main" id="{92F5E5AD-CDD6-4D18-8D5F-E9D44A164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284984"/>
            <a:ext cx="3024336" cy="3024336"/>
          </a:xfrm>
          <a:prstGeom prst="rect">
            <a:avLst/>
          </a:prstGeom>
        </p:spPr>
      </p:pic>
    </p:spTree>
    <p:extLst>
      <p:ext uri="{BB962C8B-B14F-4D97-AF65-F5344CB8AC3E}">
        <p14:creationId xmlns:p14="http://schemas.microsoft.com/office/powerpoint/2010/main" val="238814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7D16-AD1B-4050-A215-49605652489E}"/>
              </a:ext>
            </a:extLst>
          </p:cNvPr>
          <p:cNvSpPr>
            <a:spLocks noGrp="1"/>
          </p:cNvSpPr>
          <p:nvPr>
            <p:ph type="title"/>
          </p:nvPr>
        </p:nvSpPr>
        <p:spPr/>
        <p:txBody>
          <a:bodyPr/>
          <a:lstStyle/>
          <a:p>
            <a:r>
              <a:rPr lang="en-GB" dirty="0"/>
              <a:t>Legislation and Policy</a:t>
            </a:r>
          </a:p>
        </p:txBody>
      </p:sp>
      <p:graphicFrame>
        <p:nvGraphicFramePr>
          <p:cNvPr id="4" name="Table 3">
            <a:extLst>
              <a:ext uri="{FF2B5EF4-FFF2-40B4-BE49-F238E27FC236}">
                <a16:creationId xmlns:a16="http://schemas.microsoft.com/office/drawing/2014/main" id="{B0087B06-E272-4308-A7C9-3FDF39052CFC}"/>
              </a:ext>
            </a:extLst>
          </p:cNvPr>
          <p:cNvGraphicFramePr>
            <a:graphicFrameLocks noGrp="1"/>
          </p:cNvGraphicFramePr>
          <p:nvPr>
            <p:extLst/>
          </p:nvPr>
        </p:nvGraphicFramePr>
        <p:xfrm>
          <a:off x="755576" y="1417638"/>
          <a:ext cx="7344816" cy="393192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516377463"/>
                    </a:ext>
                  </a:extLst>
                </a:gridCol>
                <a:gridCol w="3672408">
                  <a:extLst>
                    <a:ext uri="{9D8B030D-6E8A-4147-A177-3AD203B41FA5}">
                      <a16:colId xmlns:a16="http://schemas.microsoft.com/office/drawing/2014/main" val="3496462542"/>
                    </a:ext>
                  </a:extLst>
                </a:gridCol>
              </a:tblGrid>
              <a:tr h="370840">
                <a:tc>
                  <a:txBody>
                    <a:bodyPr/>
                    <a:lstStyle/>
                    <a:p>
                      <a:pPr algn="ctr"/>
                      <a:r>
                        <a:rPr lang="en-GB" sz="2400" dirty="0"/>
                        <a:t>Devolved (Scottish Government)</a:t>
                      </a:r>
                    </a:p>
                  </a:txBody>
                  <a:tcPr/>
                </a:tc>
                <a:tc>
                  <a:txBody>
                    <a:bodyPr/>
                    <a:lstStyle/>
                    <a:p>
                      <a:pPr algn="ctr"/>
                      <a:r>
                        <a:rPr lang="en-GB" sz="2400" dirty="0"/>
                        <a:t>Reserved (UK, Cabinet Office)</a:t>
                      </a:r>
                    </a:p>
                  </a:txBody>
                  <a:tcPr/>
                </a:tc>
                <a:extLst>
                  <a:ext uri="{0D108BD9-81ED-4DB2-BD59-A6C34878D82A}">
                    <a16:rowId xmlns:a16="http://schemas.microsoft.com/office/drawing/2014/main" val="1165764795"/>
                  </a:ext>
                </a:extLst>
              </a:tr>
              <a:tr h="370840">
                <a:tc>
                  <a:txBody>
                    <a:bodyPr/>
                    <a:lstStyle/>
                    <a:p>
                      <a:r>
                        <a:rPr lang="en-GB" sz="2400" dirty="0"/>
                        <a:t>Scottish Parliament Elections</a:t>
                      </a:r>
                    </a:p>
                    <a:p>
                      <a:endParaRPr lang="en-GB" sz="2400" dirty="0"/>
                    </a:p>
                    <a:p>
                      <a:r>
                        <a:rPr lang="en-GB" sz="2400" dirty="0"/>
                        <a:t>Scottish Local Government Elections </a:t>
                      </a:r>
                    </a:p>
                    <a:p>
                      <a:endParaRPr lang="en-GB" sz="2400" dirty="0"/>
                    </a:p>
                    <a:p>
                      <a:r>
                        <a:rPr lang="en-GB" sz="2400" dirty="0"/>
                        <a:t>Referendums</a:t>
                      </a:r>
                    </a:p>
                  </a:txBody>
                  <a:tcPr/>
                </a:tc>
                <a:tc>
                  <a:txBody>
                    <a:bodyPr/>
                    <a:lstStyle/>
                    <a:p>
                      <a:r>
                        <a:rPr lang="en-GB" sz="2400" dirty="0"/>
                        <a:t>UK Parliamentary Elections</a:t>
                      </a:r>
                    </a:p>
                    <a:p>
                      <a:endParaRPr lang="en-GB" sz="2400" dirty="0"/>
                    </a:p>
                    <a:p>
                      <a:r>
                        <a:rPr lang="en-GB" sz="2400" dirty="0"/>
                        <a:t>European Parliament Elections</a:t>
                      </a:r>
                    </a:p>
                    <a:p>
                      <a:endParaRPr lang="en-GB" sz="2400" dirty="0"/>
                    </a:p>
                    <a:p>
                      <a:endParaRPr lang="en-GB" sz="2400" dirty="0"/>
                    </a:p>
                    <a:p>
                      <a:r>
                        <a:rPr lang="en-GB" sz="2400" dirty="0"/>
                        <a:t>Referendums </a:t>
                      </a:r>
                    </a:p>
                  </a:txBody>
                  <a:tcPr/>
                </a:tc>
                <a:extLst>
                  <a:ext uri="{0D108BD9-81ED-4DB2-BD59-A6C34878D82A}">
                    <a16:rowId xmlns:a16="http://schemas.microsoft.com/office/drawing/2014/main" val="2012648531"/>
                  </a:ext>
                </a:extLst>
              </a:tr>
              <a:tr h="370840">
                <a:tc>
                  <a:txBody>
                    <a:bodyPr/>
                    <a:lstStyle/>
                    <a:p>
                      <a:r>
                        <a:rPr lang="en-GB" sz="2400" i="1" dirty="0"/>
                        <a:t>Franchise for these polls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Franchise for these polls </a:t>
                      </a:r>
                    </a:p>
                  </a:txBody>
                  <a:tcPr/>
                </a:tc>
                <a:extLst>
                  <a:ext uri="{0D108BD9-81ED-4DB2-BD59-A6C34878D82A}">
                    <a16:rowId xmlns:a16="http://schemas.microsoft.com/office/drawing/2014/main" val="4156200006"/>
                  </a:ext>
                </a:extLst>
              </a:tr>
            </a:tbl>
          </a:graphicData>
        </a:graphic>
      </p:graphicFrame>
    </p:spTree>
    <p:extLst>
      <p:ext uri="{BB962C8B-B14F-4D97-AF65-F5344CB8AC3E}">
        <p14:creationId xmlns:p14="http://schemas.microsoft.com/office/powerpoint/2010/main" val="240270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AD0B-F256-41C2-8786-F21A1E6F0D4F}"/>
              </a:ext>
            </a:extLst>
          </p:cNvPr>
          <p:cNvSpPr>
            <a:spLocks noGrp="1"/>
          </p:cNvSpPr>
          <p:nvPr>
            <p:ph type="title"/>
          </p:nvPr>
        </p:nvSpPr>
        <p:spPr/>
        <p:txBody>
          <a:bodyPr/>
          <a:lstStyle/>
          <a:p>
            <a:r>
              <a:rPr lang="en-GB" dirty="0"/>
              <a:t>Election Legislation</a:t>
            </a:r>
          </a:p>
        </p:txBody>
      </p:sp>
      <p:sp>
        <p:nvSpPr>
          <p:cNvPr id="3" name="Content Placeholder 2">
            <a:extLst>
              <a:ext uri="{FF2B5EF4-FFF2-40B4-BE49-F238E27FC236}">
                <a16:creationId xmlns:a16="http://schemas.microsoft.com/office/drawing/2014/main" id="{5C6223FD-EB01-4A80-96D3-9D4949C17E21}"/>
              </a:ext>
            </a:extLst>
          </p:cNvPr>
          <p:cNvSpPr>
            <a:spLocks noGrp="1"/>
          </p:cNvSpPr>
          <p:nvPr>
            <p:ph idx="1"/>
          </p:nvPr>
        </p:nvSpPr>
        <p:spPr>
          <a:xfrm>
            <a:off x="467544" y="1628800"/>
            <a:ext cx="7776864" cy="4824536"/>
          </a:xfrm>
        </p:spPr>
        <p:txBody>
          <a:bodyPr>
            <a:normAutofit fontScale="92500" lnSpcReduction="10000"/>
          </a:bodyPr>
          <a:lstStyle/>
          <a:p>
            <a:r>
              <a:rPr lang="en-GB" b="1" dirty="0"/>
              <a:t>Secondary</a:t>
            </a:r>
            <a:r>
              <a:rPr lang="en-GB" dirty="0"/>
              <a:t> Legislation</a:t>
            </a:r>
          </a:p>
          <a:p>
            <a:pPr lvl="1"/>
            <a:r>
              <a:rPr lang="en-GB" dirty="0"/>
              <a:t>Conduct order for each election</a:t>
            </a:r>
          </a:p>
          <a:p>
            <a:pPr lvl="1"/>
            <a:r>
              <a:rPr lang="en-GB" dirty="0"/>
              <a:t>Target of 6 months prior to the event</a:t>
            </a:r>
          </a:p>
          <a:p>
            <a:pPr lvl="1"/>
            <a:r>
              <a:rPr lang="en-GB" dirty="0"/>
              <a:t>Needs preparation and consultation</a:t>
            </a:r>
          </a:p>
          <a:p>
            <a:r>
              <a:rPr lang="en-GB" b="1" dirty="0"/>
              <a:t>Primary</a:t>
            </a:r>
            <a:r>
              <a:rPr lang="en-GB" dirty="0"/>
              <a:t> Legislation</a:t>
            </a:r>
          </a:p>
          <a:p>
            <a:pPr lvl="1"/>
            <a:r>
              <a:rPr lang="en-GB" dirty="0"/>
              <a:t>Scotland Act 2016 gave Scottish Parliament powers over Scottish Parliament elections and aspects of electoral registration</a:t>
            </a:r>
          </a:p>
          <a:p>
            <a:pPr lvl="1"/>
            <a:r>
              <a:rPr lang="en-GB" dirty="0"/>
              <a:t>Scottish Parliament Elections run in and by Scotland for the first time in 2016</a:t>
            </a:r>
          </a:p>
          <a:p>
            <a:pPr lvl="1"/>
            <a:r>
              <a:rPr lang="en-GB" dirty="0"/>
              <a:t>Successfully delivered by ROs and EROs</a:t>
            </a:r>
          </a:p>
        </p:txBody>
      </p:sp>
    </p:spTree>
    <p:extLst>
      <p:ext uri="{BB962C8B-B14F-4D97-AF65-F5344CB8AC3E}">
        <p14:creationId xmlns:p14="http://schemas.microsoft.com/office/powerpoint/2010/main" val="112795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931B-741C-4626-B1C2-982ABA14A875}"/>
              </a:ext>
            </a:extLst>
          </p:cNvPr>
          <p:cNvSpPr>
            <a:spLocks noGrp="1"/>
          </p:cNvSpPr>
          <p:nvPr>
            <p:ph type="title"/>
          </p:nvPr>
        </p:nvSpPr>
        <p:spPr>
          <a:xfrm>
            <a:off x="2195736" y="116632"/>
            <a:ext cx="6285384" cy="1143000"/>
          </a:xfrm>
        </p:spPr>
        <p:txBody>
          <a:bodyPr/>
          <a:lstStyle/>
          <a:p>
            <a:pPr algn="r"/>
            <a:r>
              <a:rPr lang="en-GB" dirty="0"/>
              <a:t>Electoral Reform </a:t>
            </a:r>
            <a:br>
              <a:rPr lang="en-GB" dirty="0"/>
            </a:br>
            <a:r>
              <a:rPr lang="en-GB" dirty="0"/>
              <a:t>Consultation</a:t>
            </a:r>
          </a:p>
        </p:txBody>
      </p:sp>
      <p:sp>
        <p:nvSpPr>
          <p:cNvPr id="3" name="Content Placeholder 2">
            <a:extLst>
              <a:ext uri="{FF2B5EF4-FFF2-40B4-BE49-F238E27FC236}">
                <a16:creationId xmlns:a16="http://schemas.microsoft.com/office/drawing/2014/main" id="{A38E74B7-FFEB-4990-813F-19291B50A9D7}"/>
              </a:ext>
            </a:extLst>
          </p:cNvPr>
          <p:cNvSpPr>
            <a:spLocks noGrp="1"/>
          </p:cNvSpPr>
          <p:nvPr>
            <p:ph idx="1"/>
          </p:nvPr>
        </p:nvSpPr>
        <p:spPr>
          <a:xfrm>
            <a:off x="467544" y="1484784"/>
            <a:ext cx="8229600" cy="5112568"/>
          </a:xfrm>
        </p:spPr>
        <p:txBody>
          <a:bodyPr>
            <a:normAutofit fontScale="92500" lnSpcReduction="20000"/>
          </a:bodyPr>
          <a:lstStyle/>
          <a:p>
            <a:r>
              <a:rPr lang="en-GB" dirty="0"/>
              <a:t>Consultation in 2018 with view to future Primary Legislation</a:t>
            </a:r>
          </a:p>
          <a:p>
            <a:r>
              <a:rPr lang="en-GB" dirty="0"/>
              <a:t>Topics </a:t>
            </a:r>
          </a:p>
          <a:p>
            <a:pPr lvl="1"/>
            <a:r>
              <a:rPr lang="en-GB" dirty="0"/>
              <a:t>Term lengths for the Scottish Parliament and local government</a:t>
            </a:r>
          </a:p>
          <a:p>
            <a:pPr lvl="1"/>
            <a:r>
              <a:rPr lang="en-GB" dirty="0"/>
              <a:t>Running of elections – </a:t>
            </a:r>
            <a:r>
              <a:rPr lang="en-GB" dirty="0" err="1"/>
              <a:t>EMB</a:t>
            </a:r>
            <a:r>
              <a:rPr lang="en-GB" dirty="0"/>
              <a:t> </a:t>
            </a:r>
            <a:r>
              <a:rPr lang="en-GB"/>
              <a:t>role; RO </a:t>
            </a:r>
            <a:r>
              <a:rPr lang="en-GB" dirty="0"/>
              <a:t>role </a:t>
            </a:r>
          </a:p>
          <a:p>
            <a:pPr lvl="1"/>
            <a:r>
              <a:rPr lang="en-GB" dirty="0"/>
              <a:t>Extension of the franchise to all those with a legal right to live here</a:t>
            </a:r>
          </a:p>
          <a:p>
            <a:pPr lvl="1"/>
            <a:r>
              <a:rPr lang="en-GB" dirty="0"/>
              <a:t>Boundary issues</a:t>
            </a:r>
          </a:p>
          <a:p>
            <a:pPr lvl="1"/>
            <a:r>
              <a:rPr lang="en-GB" dirty="0"/>
              <a:t>E voting</a:t>
            </a:r>
          </a:p>
          <a:p>
            <a:r>
              <a:rPr lang="en-GB" dirty="0"/>
              <a:t>Almost 1000 responses</a:t>
            </a:r>
          </a:p>
          <a:p>
            <a:pPr lvl="1"/>
            <a:r>
              <a:rPr lang="en-GB" dirty="0"/>
              <a:t>Public &amp; electoral administrators</a:t>
            </a:r>
          </a:p>
        </p:txBody>
      </p:sp>
    </p:spTree>
    <p:extLst>
      <p:ext uri="{BB962C8B-B14F-4D97-AF65-F5344CB8AC3E}">
        <p14:creationId xmlns:p14="http://schemas.microsoft.com/office/powerpoint/2010/main" val="172551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09EC-ECEB-4302-99AE-C529D8A84B4A}"/>
              </a:ext>
            </a:extLst>
          </p:cNvPr>
          <p:cNvSpPr>
            <a:spLocks noGrp="1"/>
          </p:cNvSpPr>
          <p:nvPr>
            <p:ph type="title"/>
          </p:nvPr>
        </p:nvSpPr>
        <p:spPr>
          <a:xfrm>
            <a:off x="3519871" y="260648"/>
            <a:ext cx="5194920" cy="1143000"/>
          </a:xfrm>
        </p:spPr>
        <p:txBody>
          <a:bodyPr/>
          <a:lstStyle/>
          <a:p>
            <a:pPr algn="r"/>
            <a:r>
              <a:rPr lang="en-GB" dirty="0"/>
              <a:t>Electoral Reform:</a:t>
            </a:r>
            <a:br>
              <a:rPr lang="en-GB" dirty="0"/>
            </a:br>
            <a:r>
              <a:rPr lang="en-GB" dirty="0"/>
              <a:t> Next Steps</a:t>
            </a:r>
          </a:p>
        </p:txBody>
      </p:sp>
      <p:sp>
        <p:nvSpPr>
          <p:cNvPr id="3" name="Content Placeholder 2">
            <a:extLst>
              <a:ext uri="{FF2B5EF4-FFF2-40B4-BE49-F238E27FC236}">
                <a16:creationId xmlns:a16="http://schemas.microsoft.com/office/drawing/2014/main" id="{1123E193-9819-4C4F-A9CB-B2841F13AC3A}"/>
              </a:ext>
            </a:extLst>
          </p:cNvPr>
          <p:cNvSpPr>
            <a:spLocks noGrp="1"/>
          </p:cNvSpPr>
          <p:nvPr>
            <p:ph idx="1"/>
          </p:nvPr>
        </p:nvSpPr>
        <p:spPr/>
        <p:txBody>
          <a:bodyPr>
            <a:normAutofit lnSpcReduction="10000"/>
          </a:bodyPr>
          <a:lstStyle/>
          <a:p>
            <a:r>
              <a:rPr lang="en-GB" dirty="0"/>
              <a:t>July 2018 - independent analysis of consultation responses and Scottish Government Response</a:t>
            </a:r>
          </a:p>
          <a:p>
            <a:pPr lvl="1"/>
            <a:r>
              <a:rPr lang="en-GB" dirty="0"/>
              <a:t>Electoral Reform Bill</a:t>
            </a:r>
          </a:p>
          <a:p>
            <a:pPr lvl="2"/>
            <a:r>
              <a:rPr lang="en-GB" dirty="0"/>
              <a:t>Currently being drafted, to be introduced later this year</a:t>
            </a:r>
          </a:p>
          <a:p>
            <a:pPr lvl="2"/>
            <a:r>
              <a:rPr lang="en-GB" dirty="0"/>
              <a:t>Includes additional topics e.g. accountability of the Electoral Commission to the Scottish Parliament	</a:t>
            </a:r>
          </a:p>
          <a:p>
            <a:pPr lvl="1"/>
            <a:r>
              <a:rPr lang="en-GB" dirty="0"/>
              <a:t>Consultation on Prisoner Voting </a:t>
            </a:r>
          </a:p>
          <a:p>
            <a:pPr lvl="2"/>
            <a:r>
              <a:rPr lang="en-GB" dirty="0"/>
              <a:t>Closes 8 March</a:t>
            </a:r>
          </a:p>
          <a:p>
            <a:pPr lvl="1"/>
            <a:r>
              <a:rPr lang="en-GB" dirty="0"/>
              <a:t>Franchise Bill</a:t>
            </a:r>
          </a:p>
          <a:p>
            <a:pPr lvl="1"/>
            <a:endParaRPr lang="en-GB" dirty="0"/>
          </a:p>
          <a:p>
            <a:pPr lvl="1"/>
            <a:endParaRPr lang="en-GB" dirty="0"/>
          </a:p>
        </p:txBody>
      </p:sp>
    </p:spTree>
    <p:extLst>
      <p:ext uri="{BB962C8B-B14F-4D97-AF65-F5344CB8AC3E}">
        <p14:creationId xmlns:p14="http://schemas.microsoft.com/office/powerpoint/2010/main" val="322512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F97C-C885-4DEA-8196-04414447115C}"/>
              </a:ext>
            </a:extLst>
          </p:cNvPr>
          <p:cNvSpPr>
            <a:spLocks noGrp="1"/>
          </p:cNvSpPr>
          <p:nvPr>
            <p:ph type="title"/>
          </p:nvPr>
        </p:nvSpPr>
        <p:spPr/>
        <p:txBody>
          <a:bodyPr/>
          <a:lstStyle/>
          <a:p>
            <a:r>
              <a:rPr lang="en-GB" dirty="0"/>
              <a:t>Electoral Law</a:t>
            </a:r>
          </a:p>
        </p:txBody>
      </p:sp>
      <p:sp>
        <p:nvSpPr>
          <p:cNvPr id="3" name="Content Placeholder 2">
            <a:extLst>
              <a:ext uri="{FF2B5EF4-FFF2-40B4-BE49-F238E27FC236}">
                <a16:creationId xmlns:a16="http://schemas.microsoft.com/office/drawing/2014/main" id="{DA6C488E-89D1-4163-918C-C771FCABB00A}"/>
              </a:ext>
            </a:extLst>
          </p:cNvPr>
          <p:cNvSpPr>
            <a:spLocks noGrp="1"/>
          </p:cNvSpPr>
          <p:nvPr>
            <p:ph idx="1"/>
          </p:nvPr>
        </p:nvSpPr>
        <p:spPr>
          <a:xfrm>
            <a:off x="454766" y="1417638"/>
            <a:ext cx="8229600" cy="4747666"/>
          </a:xfrm>
        </p:spPr>
        <p:txBody>
          <a:bodyPr>
            <a:normAutofit fontScale="85000" lnSpcReduction="10000"/>
          </a:bodyPr>
          <a:lstStyle/>
          <a:p>
            <a:r>
              <a:rPr lang="en-GB" sz="3800" dirty="0"/>
              <a:t>Law Commissions’ review:</a:t>
            </a:r>
          </a:p>
          <a:p>
            <a:pPr marL="400050" lvl="1" indent="0">
              <a:buNone/>
            </a:pPr>
            <a:r>
              <a:rPr lang="en-GB" i="1" dirty="0"/>
              <a:t>‘ increasingly complex and fragmented, and difficult to use’</a:t>
            </a:r>
          </a:p>
          <a:p>
            <a:pPr marL="857250" lvl="1" indent="-457200"/>
            <a:r>
              <a:rPr lang="en-GB" dirty="0"/>
              <a:t>17 major statutes and some 30 sets of regulations</a:t>
            </a:r>
          </a:p>
          <a:p>
            <a:pPr marL="857250" lvl="1" indent="-457200"/>
            <a:r>
              <a:rPr lang="en-GB" sz="3200" dirty="0"/>
              <a:t>Recommended moves to rationalise, achieve consistency, simplify and modernise</a:t>
            </a:r>
          </a:p>
          <a:p>
            <a:pPr marL="857250" lvl="1" indent="-457200"/>
            <a:r>
              <a:rPr lang="en-GB" sz="3200"/>
              <a:t>Aim </a:t>
            </a:r>
            <a:r>
              <a:rPr lang="en-GB" sz="3200" dirty="0"/>
              <a:t>to consolidate and simplify conduct orders</a:t>
            </a:r>
          </a:p>
          <a:p>
            <a:pPr marL="457200" indent="-457200"/>
            <a:r>
              <a:rPr lang="en-GB" sz="3600" dirty="0"/>
              <a:t>Scottish Government will continue to work in partnership with ROs, EROs and the Electoral Commission  to deliver improvements in legislation </a:t>
            </a:r>
          </a:p>
          <a:p>
            <a:pPr marL="857250" lvl="1" indent="-457200"/>
            <a:endParaRPr lang="en-GB" sz="3200" dirty="0"/>
          </a:p>
        </p:txBody>
      </p:sp>
    </p:spTree>
    <p:extLst>
      <p:ext uri="{BB962C8B-B14F-4D97-AF65-F5344CB8AC3E}">
        <p14:creationId xmlns:p14="http://schemas.microsoft.com/office/powerpoint/2010/main" val="416286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86AD-2123-404E-8925-C9CE4FFD7297}"/>
              </a:ext>
            </a:extLst>
          </p:cNvPr>
          <p:cNvSpPr>
            <a:spLocks noGrp="1"/>
          </p:cNvSpPr>
          <p:nvPr>
            <p:ph type="title"/>
          </p:nvPr>
        </p:nvSpPr>
        <p:spPr/>
        <p:txBody>
          <a:bodyPr/>
          <a:lstStyle/>
          <a:p>
            <a:r>
              <a:rPr lang="en-GB" dirty="0"/>
              <a:t>The Electoral Management Board for Scotland</a:t>
            </a:r>
          </a:p>
        </p:txBody>
      </p:sp>
      <p:sp>
        <p:nvSpPr>
          <p:cNvPr id="3" name="Content Placeholder 2">
            <a:extLst>
              <a:ext uri="{FF2B5EF4-FFF2-40B4-BE49-F238E27FC236}">
                <a16:creationId xmlns:a16="http://schemas.microsoft.com/office/drawing/2014/main" id="{03D39D8C-1189-41F6-9F93-8D5057901009}"/>
              </a:ext>
            </a:extLst>
          </p:cNvPr>
          <p:cNvSpPr>
            <a:spLocks noGrp="1"/>
          </p:cNvSpPr>
          <p:nvPr>
            <p:ph idx="1"/>
          </p:nvPr>
        </p:nvSpPr>
        <p:spPr/>
        <p:txBody>
          <a:bodyPr/>
          <a:lstStyle/>
          <a:p>
            <a:pPr marL="0" indent="0">
              <a:buNone/>
            </a:pPr>
            <a:endParaRPr lang="en-GB" dirty="0"/>
          </a:p>
          <a:p>
            <a:pPr marL="0" indent="0" algn="ctr">
              <a:buNone/>
            </a:pPr>
            <a:r>
              <a:rPr lang="en-GB" sz="4400" b="1" i="1" dirty="0"/>
              <a:t>Chris Highcock</a:t>
            </a:r>
          </a:p>
          <a:p>
            <a:pPr marL="0" indent="0" algn="ctr">
              <a:buNone/>
            </a:pPr>
            <a:endParaRPr lang="en-GB" b="1" i="1" dirty="0"/>
          </a:p>
          <a:p>
            <a:pPr marL="0" indent="0" algn="ctr">
              <a:buNone/>
            </a:pPr>
            <a:r>
              <a:rPr lang="en-GB" dirty="0"/>
              <a:t>Secretary of the Electoral Management Board for Scotland</a:t>
            </a:r>
          </a:p>
          <a:p>
            <a:pPr marL="0" indent="0">
              <a:buNone/>
            </a:pPr>
            <a:endParaRPr lang="en-GB" dirty="0"/>
          </a:p>
        </p:txBody>
      </p:sp>
    </p:spTree>
    <p:extLst>
      <p:ext uri="{BB962C8B-B14F-4D97-AF65-F5344CB8AC3E}">
        <p14:creationId xmlns:p14="http://schemas.microsoft.com/office/powerpoint/2010/main" val="255430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pPr algn="r"/>
            <a:r>
              <a:rPr lang="en-GB" b="1" dirty="0"/>
              <a:t>The Electoral Management Board for Scotland (EMB)</a:t>
            </a:r>
          </a:p>
        </p:txBody>
      </p:sp>
      <p:sp>
        <p:nvSpPr>
          <p:cNvPr id="3" name="Content Placeholder 2"/>
          <p:cNvSpPr>
            <a:spLocks noGrp="1"/>
          </p:cNvSpPr>
          <p:nvPr>
            <p:ph idx="1"/>
          </p:nvPr>
        </p:nvSpPr>
        <p:spPr>
          <a:xfrm>
            <a:off x="457200" y="1436579"/>
            <a:ext cx="8229600" cy="4525963"/>
          </a:xfrm>
        </p:spPr>
        <p:txBody>
          <a:bodyPr>
            <a:normAutofit/>
          </a:bodyPr>
          <a:lstStyle/>
          <a:p>
            <a:r>
              <a:rPr lang="en-GB" sz="2800" dirty="0"/>
              <a:t>Set up under the Local Electoral Administration (Scotland) Act 2011</a:t>
            </a:r>
          </a:p>
          <a:p>
            <a:pPr lvl="1"/>
            <a:r>
              <a:rPr lang="en-GB" sz="2400" dirty="0"/>
              <a:t>Act gives the Board “</a:t>
            </a:r>
            <a:r>
              <a:rPr lang="en-GB" sz="2400" i="1" dirty="0"/>
              <a:t>the general function of </a:t>
            </a:r>
            <a:r>
              <a:rPr lang="en-GB" sz="2400" b="1" i="1" dirty="0"/>
              <a:t>co-ordinating</a:t>
            </a:r>
            <a:r>
              <a:rPr lang="en-GB" sz="2400" i="1" dirty="0"/>
              <a:t> </a:t>
            </a:r>
            <a:r>
              <a:rPr lang="en-GB" sz="2000" i="1" dirty="0"/>
              <a:t>the</a:t>
            </a:r>
            <a:r>
              <a:rPr lang="en-GB" sz="2400" i="1" dirty="0"/>
              <a:t> administration of local government elections in Scotland</a:t>
            </a:r>
            <a:r>
              <a:rPr lang="en-GB" sz="2400" dirty="0"/>
              <a:t>.”</a:t>
            </a:r>
          </a:p>
          <a:p>
            <a:r>
              <a:rPr lang="en-GB" sz="2800" dirty="0"/>
              <a:t>Independent of both UK and Scottish Governments; accountable to the Scottish Parliament</a:t>
            </a:r>
          </a:p>
          <a:p>
            <a:r>
              <a:rPr lang="en-GB" sz="2800" dirty="0"/>
              <a:t>Returning Officers (5), their Deputes and Electoral Registration Officers (3) under the leadership of a Convener who is appointed by Ministers</a:t>
            </a:r>
          </a:p>
        </p:txBody>
      </p:sp>
    </p:spTree>
    <p:extLst>
      <p:ext uri="{BB962C8B-B14F-4D97-AF65-F5344CB8AC3E}">
        <p14:creationId xmlns:p14="http://schemas.microsoft.com/office/powerpoint/2010/main" val="239463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EMB’s Role</a:t>
            </a:r>
          </a:p>
        </p:txBody>
      </p:sp>
      <p:sp>
        <p:nvSpPr>
          <p:cNvPr id="3" name="Content Placeholder 2"/>
          <p:cNvSpPr>
            <a:spLocks noGrp="1"/>
          </p:cNvSpPr>
          <p:nvPr>
            <p:ph idx="1"/>
          </p:nvPr>
        </p:nvSpPr>
        <p:spPr>
          <a:xfrm>
            <a:off x="323528" y="1340768"/>
            <a:ext cx="8229600" cy="4813995"/>
          </a:xfrm>
        </p:spPr>
        <p:txBody>
          <a:bodyPr>
            <a:normAutofit fontScale="77500" lnSpcReduction="20000"/>
          </a:bodyPr>
          <a:lstStyle/>
          <a:p>
            <a:r>
              <a:rPr lang="en-GB" b="1" dirty="0"/>
              <a:t>History</a:t>
            </a:r>
            <a:r>
              <a:rPr lang="en-GB" dirty="0"/>
              <a:t> - 2007 and the Gould Report</a:t>
            </a:r>
          </a:p>
          <a:p>
            <a:pPr lvl="1"/>
            <a:r>
              <a:rPr lang="en-GB" dirty="0"/>
              <a:t>Not a Chief Returning Officer</a:t>
            </a:r>
          </a:p>
          <a:p>
            <a:pPr lvl="1"/>
            <a:r>
              <a:rPr lang="en-GB" dirty="0"/>
              <a:t>Consistency, single point of contact with suppliers, economies of scale </a:t>
            </a:r>
          </a:p>
          <a:p>
            <a:r>
              <a:rPr lang="en-GB" dirty="0"/>
              <a:t>Act and accompanying Policy Memorandum</a:t>
            </a:r>
          </a:p>
          <a:p>
            <a:r>
              <a:rPr lang="en-GB" dirty="0"/>
              <a:t>Two specifics:</a:t>
            </a:r>
          </a:p>
          <a:p>
            <a:pPr lvl="1"/>
            <a:r>
              <a:rPr lang="en-GB" dirty="0"/>
              <a:t>(a) </a:t>
            </a:r>
            <a:r>
              <a:rPr lang="en-GB" b="1" dirty="0"/>
              <a:t>assisting</a:t>
            </a:r>
            <a:r>
              <a:rPr lang="en-GB" dirty="0"/>
              <a:t> local authorities and other persons in carrying out their functions in relation to “local government elections”;</a:t>
            </a:r>
          </a:p>
          <a:p>
            <a:pPr lvl="1">
              <a:buNone/>
            </a:pPr>
            <a:r>
              <a:rPr lang="en-GB" dirty="0"/>
              <a:t>	and </a:t>
            </a:r>
          </a:p>
          <a:p>
            <a:pPr lvl="1"/>
            <a:r>
              <a:rPr lang="en-GB" dirty="0"/>
              <a:t>(</a:t>
            </a:r>
            <a:r>
              <a:rPr lang="en-GB" dirty="0" err="1"/>
              <a:t>b</a:t>
            </a:r>
            <a:r>
              <a:rPr lang="en-GB" dirty="0"/>
              <a:t>) </a:t>
            </a:r>
            <a:r>
              <a:rPr lang="en-GB" b="1" dirty="0"/>
              <a:t>promoting best practice </a:t>
            </a:r>
            <a:r>
              <a:rPr lang="en-GB" dirty="0"/>
              <a:t>in local government elections by providing information, advice or training (or otherwise)</a:t>
            </a:r>
          </a:p>
          <a:p>
            <a:r>
              <a:rPr lang="en-GB" i="1" dirty="0"/>
              <a:t>ensuring that </a:t>
            </a:r>
            <a:r>
              <a:rPr lang="en-GB" b="1" i="1" dirty="0"/>
              <a:t>the interests of the voter </a:t>
            </a:r>
            <a:r>
              <a:rPr lang="en-GB" i="1" dirty="0"/>
              <a:t>are kept at the centre of all election planning, delivery and administration</a:t>
            </a:r>
          </a:p>
        </p:txBody>
      </p:sp>
    </p:spTree>
    <p:extLst>
      <p:ext uri="{BB962C8B-B14F-4D97-AF65-F5344CB8AC3E}">
        <p14:creationId xmlns:p14="http://schemas.microsoft.com/office/powerpoint/2010/main" val="78117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effectLst>
                  <a:outerShdw blurRad="38100" dist="38100" dir="2700000" algn="tl">
                    <a:srgbClr val="000000">
                      <a:alpha val="43137"/>
                    </a:srgbClr>
                  </a:outerShdw>
                </a:effectLst>
              </a:rPr>
              <a:t>Objective and Principles</a:t>
            </a:r>
          </a:p>
        </p:txBody>
      </p:sp>
      <p:sp>
        <p:nvSpPr>
          <p:cNvPr id="3" name="Content Placeholder 2"/>
          <p:cNvSpPr>
            <a:spLocks noGrp="1"/>
          </p:cNvSpPr>
          <p:nvPr>
            <p:ph idx="1"/>
          </p:nvPr>
        </p:nvSpPr>
        <p:spPr/>
        <p:txBody>
          <a:bodyPr>
            <a:normAutofit fontScale="92500" lnSpcReduction="10000"/>
          </a:bodyPr>
          <a:lstStyle/>
          <a:p>
            <a:r>
              <a:rPr lang="en-GB" sz="2800" b="1" dirty="0"/>
              <a:t>Explicit in preparation for Independence Referendum but now applied to all events</a:t>
            </a:r>
          </a:p>
          <a:p>
            <a:r>
              <a:rPr lang="en-GB" sz="2800" b="1" dirty="0"/>
              <a:t>Objective</a:t>
            </a:r>
            <a:r>
              <a:rPr lang="en-GB" sz="2800" dirty="0"/>
              <a:t>: “…</a:t>
            </a:r>
            <a:r>
              <a:rPr lang="en-GB" sz="2800" b="1" i="1" dirty="0"/>
              <a:t>to deliver a result that will be trusted as accurate”</a:t>
            </a:r>
          </a:p>
          <a:p>
            <a:r>
              <a:rPr lang="en-GB" sz="2800" b="1" dirty="0"/>
              <a:t>Principles</a:t>
            </a:r>
            <a:endParaRPr lang="en-GB" sz="2800" dirty="0"/>
          </a:p>
          <a:p>
            <a:pPr lvl="1"/>
            <a:r>
              <a:rPr lang="en-GB" sz="2400" b="1" dirty="0"/>
              <a:t>Accessibility - </a:t>
            </a:r>
            <a:r>
              <a:rPr lang="en-GB" sz="2400" dirty="0"/>
              <a:t>there should be no barriers to any voter taking part; </a:t>
            </a:r>
          </a:p>
          <a:p>
            <a:pPr lvl="1"/>
            <a:r>
              <a:rPr lang="en-GB" sz="2400" b="1" dirty="0"/>
              <a:t>Consistency - </a:t>
            </a:r>
            <a:r>
              <a:rPr lang="en-GB" sz="2400" dirty="0"/>
              <a:t>voters should have the same experience </a:t>
            </a:r>
            <a:r>
              <a:rPr lang="en-GB" sz="2400" b="1" dirty="0"/>
              <a:t>wherever</a:t>
            </a:r>
            <a:r>
              <a:rPr lang="en-GB" sz="2400" dirty="0"/>
              <a:t> they are in Scotland; </a:t>
            </a:r>
          </a:p>
          <a:p>
            <a:pPr lvl="1"/>
            <a:r>
              <a:rPr lang="en-GB" sz="2400" b="1" dirty="0"/>
              <a:t>Efficiency </a:t>
            </a:r>
            <a:r>
              <a:rPr lang="en-GB" sz="2400" dirty="0"/>
              <a:t>- the referendum will be administered efficiently; and </a:t>
            </a:r>
          </a:p>
          <a:p>
            <a:pPr lvl="1"/>
            <a:r>
              <a:rPr lang="en-GB" sz="2400" b="1" dirty="0"/>
              <a:t>Integrity </a:t>
            </a:r>
            <a:r>
              <a:rPr lang="en-GB" sz="2400" dirty="0"/>
              <a:t>- the referendum will produce results that are accepted as accurate. </a:t>
            </a:r>
          </a:p>
          <a:p>
            <a:endParaRPr lang="en-GB" sz="2800" dirty="0"/>
          </a:p>
        </p:txBody>
      </p:sp>
    </p:spTree>
    <p:extLst>
      <p:ext uri="{BB962C8B-B14F-4D97-AF65-F5344CB8AC3E}">
        <p14:creationId xmlns:p14="http://schemas.microsoft.com/office/powerpoint/2010/main" val="231319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C795-E478-425A-9AE1-F14DA38E9778}"/>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95E7304C-2099-401B-8B3E-BCFAD3C8DC1A}"/>
              </a:ext>
            </a:extLst>
          </p:cNvPr>
          <p:cNvSpPr>
            <a:spLocks noGrp="1"/>
          </p:cNvSpPr>
          <p:nvPr>
            <p:ph idx="1"/>
          </p:nvPr>
        </p:nvSpPr>
        <p:spPr>
          <a:xfrm>
            <a:off x="475838" y="1417638"/>
            <a:ext cx="8229600" cy="4525963"/>
          </a:xfrm>
        </p:spPr>
        <p:txBody>
          <a:bodyPr>
            <a:normAutofit/>
          </a:bodyPr>
          <a:lstStyle/>
          <a:p>
            <a:pPr marL="0" indent="0">
              <a:buNone/>
            </a:pPr>
            <a:endParaRPr lang="en-GB" b="1" dirty="0">
              <a:effectLst>
                <a:outerShdw blurRad="38100" dist="38100" dir="2700000" algn="tl">
                  <a:srgbClr val="000000">
                    <a:alpha val="43137"/>
                  </a:srgbClr>
                </a:outerShdw>
              </a:effectLst>
            </a:endParaRPr>
          </a:p>
          <a:p>
            <a:pPr marL="0" indent="0">
              <a:buNone/>
            </a:pPr>
            <a:r>
              <a:rPr lang="en-GB" b="1" dirty="0">
                <a:effectLst>
                  <a:outerShdw blurRad="38100" dist="38100" dir="2700000" algn="tl">
                    <a:srgbClr val="000000">
                      <a:alpha val="43137"/>
                    </a:srgbClr>
                  </a:outerShdw>
                </a:effectLst>
              </a:rPr>
              <a:t>Malcolm Burr</a:t>
            </a:r>
          </a:p>
          <a:p>
            <a:pPr marL="0" indent="0">
              <a:buNone/>
            </a:pPr>
            <a:r>
              <a:rPr lang="en-GB" i="1" dirty="0"/>
              <a:t>Convener of the Electoral Management Board for Scotland (EMB)</a:t>
            </a:r>
          </a:p>
          <a:p>
            <a:pPr marL="0" indent="0">
              <a:buNone/>
            </a:pPr>
            <a:endParaRPr lang="en-GB" i="1" dirty="0"/>
          </a:p>
          <a:p>
            <a:pPr marL="0" indent="0">
              <a:buNone/>
            </a:pPr>
            <a:r>
              <a:rPr lang="en-GB" b="1" dirty="0">
                <a:effectLst>
                  <a:outerShdw blurRad="38100" dist="38100" dir="2700000" algn="tl">
                    <a:srgbClr val="000000">
                      <a:alpha val="43137"/>
                    </a:srgbClr>
                  </a:outerShdw>
                </a:effectLst>
              </a:rPr>
              <a:t>Dame Susan Bruce</a:t>
            </a:r>
          </a:p>
          <a:p>
            <a:pPr marL="0" indent="0">
              <a:buNone/>
            </a:pPr>
            <a:r>
              <a:rPr lang="en-GB" i="1" dirty="0"/>
              <a:t>Electoral Commissioner, Scotland</a:t>
            </a:r>
            <a:r>
              <a:rPr lang="en-GB" dirty="0"/>
              <a:t>	</a:t>
            </a:r>
          </a:p>
          <a:p>
            <a:pPr marL="457200" lvl="1" indent="0">
              <a:buNone/>
            </a:pPr>
            <a:endParaRPr lang="en-GB" dirty="0"/>
          </a:p>
        </p:txBody>
      </p:sp>
    </p:spTree>
    <p:extLst>
      <p:ext uri="{BB962C8B-B14F-4D97-AF65-F5344CB8AC3E}">
        <p14:creationId xmlns:p14="http://schemas.microsoft.com/office/powerpoint/2010/main" val="380976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The EMB’s Approach</a:t>
            </a:r>
          </a:p>
        </p:txBody>
      </p:sp>
      <p:sp>
        <p:nvSpPr>
          <p:cNvPr id="3" name="Content Placeholder 2"/>
          <p:cNvSpPr>
            <a:spLocks noGrp="1"/>
          </p:cNvSpPr>
          <p:nvPr>
            <p:ph idx="1"/>
          </p:nvPr>
        </p:nvSpPr>
        <p:spPr>
          <a:xfrm>
            <a:off x="467544" y="1484785"/>
            <a:ext cx="8496944" cy="4176464"/>
          </a:xfrm>
        </p:spPr>
        <p:txBody>
          <a:bodyPr>
            <a:normAutofit/>
          </a:bodyPr>
          <a:lstStyle/>
          <a:p>
            <a:pPr marL="273050" indent="-273050"/>
            <a:r>
              <a:rPr lang="en-GB" dirty="0"/>
              <a:t>To achieve that Objective and Principles the EMB works through</a:t>
            </a:r>
          </a:p>
          <a:p>
            <a:pPr lvl="1"/>
            <a:r>
              <a:rPr lang="en-GB" b="1" dirty="0"/>
              <a:t>Consensus</a:t>
            </a:r>
            <a:r>
              <a:rPr lang="en-GB" dirty="0"/>
              <a:t>: where </a:t>
            </a:r>
            <a:r>
              <a:rPr lang="en-GB" b="1" dirty="0"/>
              <a:t>possible</a:t>
            </a:r>
          </a:p>
          <a:p>
            <a:pPr lvl="2"/>
            <a:r>
              <a:rPr lang="en-GB" dirty="0"/>
              <a:t>Building on experience and relationships</a:t>
            </a:r>
          </a:p>
          <a:p>
            <a:pPr lvl="1"/>
            <a:r>
              <a:rPr lang="en-GB" b="1" dirty="0"/>
              <a:t>Guidance</a:t>
            </a:r>
            <a:r>
              <a:rPr lang="en-GB" dirty="0"/>
              <a:t>: where </a:t>
            </a:r>
            <a:r>
              <a:rPr lang="en-GB" b="1" dirty="0"/>
              <a:t>needed</a:t>
            </a:r>
          </a:p>
          <a:p>
            <a:pPr lvl="2"/>
            <a:r>
              <a:rPr lang="en-GB" dirty="0"/>
              <a:t>Based on model from Electoral Commission</a:t>
            </a:r>
          </a:p>
          <a:p>
            <a:pPr lvl="1"/>
            <a:r>
              <a:rPr lang="en-GB" b="1" dirty="0"/>
              <a:t>Directions</a:t>
            </a:r>
            <a:r>
              <a:rPr lang="en-GB" dirty="0"/>
              <a:t>: where </a:t>
            </a:r>
            <a:r>
              <a:rPr lang="en-GB" b="1" dirty="0"/>
              <a:t>appropriate</a:t>
            </a:r>
          </a:p>
          <a:p>
            <a:pPr lvl="2"/>
            <a:r>
              <a:rPr lang="en-GB" dirty="0"/>
              <a:t>After consultation</a:t>
            </a:r>
          </a:p>
          <a:p>
            <a:pPr lvl="2"/>
            <a:endParaRPr lang="en-GB" dirty="0"/>
          </a:p>
          <a:p>
            <a:pPr>
              <a:buNone/>
            </a:pPr>
            <a:endParaRPr lang="en-GB" dirty="0"/>
          </a:p>
        </p:txBody>
      </p:sp>
    </p:spTree>
    <p:extLst>
      <p:ext uri="{BB962C8B-B14F-4D97-AF65-F5344CB8AC3E}">
        <p14:creationId xmlns:p14="http://schemas.microsoft.com/office/powerpoint/2010/main" val="2416402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7C54-3820-424B-8D39-1687947E3B5F}"/>
              </a:ext>
            </a:extLst>
          </p:cNvPr>
          <p:cNvSpPr>
            <a:spLocks noGrp="1"/>
          </p:cNvSpPr>
          <p:nvPr>
            <p:ph type="title"/>
          </p:nvPr>
        </p:nvSpPr>
        <p:spPr>
          <a:xfrm>
            <a:off x="251520" y="0"/>
            <a:ext cx="8229600" cy="1656184"/>
          </a:xfrm>
        </p:spPr>
        <p:txBody>
          <a:bodyPr>
            <a:normAutofit/>
          </a:bodyPr>
          <a:lstStyle/>
          <a:p>
            <a:pPr algn="r"/>
            <a:r>
              <a:rPr lang="en-GB" b="1" dirty="0"/>
              <a:t>Directions and Recommendations</a:t>
            </a:r>
          </a:p>
        </p:txBody>
      </p:sp>
      <p:sp>
        <p:nvSpPr>
          <p:cNvPr id="3" name="Content Placeholder 2">
            <a:extLst>
              <a:ext uri="{FF2B5EF4-FFF2-40B4-BE49-F238E27FC236}">
                <a16:creationId xmlns:a16="http://schemas.microsoft.com/office/drawing/2014/main" id="{B735D008-64A2-4661-B1D0-74513983392F}"/>
              </a:ext>
            </a:extLst>
          </p:cNvPr>
          <p:cNvSpPr>
            <a:spLocks noGrp="1"/>
          </p:cNvSpPr>
          <p:nvPr>
            <p:ph idx="1"/>
          </p:nvPr>
        </p:nvSpPr>
        <p:spPr>
          <a:xfrm>
            <a:off x="395536" y="1412776"/>
            <a:ext cx="8229600" cy="1872208"/>
          </a:xfrm>
        </p:spPr>
        <p:txBody>
          <a:bodyPr>
            <a:normAutofit/>
          </a:bodyPr>
          <a:lstStyle/>
          <a:p>
            <a:r>
              <a:rPr lang="en-GB" sz="2800" dirty="0"/>
              <a:t>2011 Act gives EMB Convener power to make directions to ROs and EROs for local government elections</a:t>
            </a:r>
          </a:p>
        </p:txBody>
      </p:sp>
      <p:pic>
        <p:nvPicPr>
          <p:cNvPr id="4" name="Picture 3">
            <a:extLst>
              <a:ext uri="{FF2B5EF4-FFF2-40B4-BE49-F238E27FC236}">
                <a16:creationId xmlns:a16="http://schemas.microsoft.com/office/drawing/2014/main" id="{2027B36A-03C9-4EAC-B7AB-1B157114C36E}"/>
              </a:ext>
            </a:extLst>
          </p:cNvPr>
          <p:cNvPicPr>
            <a:picLocks noChangeAspect="1"/>
          </p:cNvPicPr>
          <p:nvPr/>
        </p:nvPicPr>
        <p:blipFill>
          <a:blip r:embed="rId2"/>
          <a:stretch>
            <a:fillRect/>
          </a:stretch>
        </p:blipFill>
        <p:spPr>
          <a:xfrm>
            <a:off x="2267744" y="2372592"/>
            <a:ext cx="5328592" cy="3863372"/>
          </a:xfrm>
          <a:prstGeom prst="rect">
            <a:avLst/>
          </a:prstGeom>
        </p:spPr>
      </p:pic>
    </p:spTree>
    <p:extLst>
      <p:ext uri="{BB962C8B-B14F-4D97-AF65-F5344CB8AC3E}">
        <p14:creationId xmlns:p14="http://schemas.microsoft.com/office/powerpoint/2010/main" val="303106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7C54-3820-424B-8D39-1687947E3B5F}"/>
              </a:ext>
            </a:extLst>
          </p:cNvPr>
          <p:cNvSpPr>
            <a:spLocks noGrp="1"/>
          </p:cNvSpPr>
          <p:nvPr>
            <p:ph type="title"/>
          </p:nvPr>
        </p:nvSpPr>
        <p:spPr>
          <a:xfrm>
            <a:off x="251520" y="0"/>
            <a:ext cx="8229600" cy="1656184"/>
          </a:xfrm>
        </p:spPr>
        <p:txBody>
          <a:bodyPr>
            <a:normAutofit/>
          </a:bodyPr>
          <a:lstStyle/>
          <a:p>
            <a:pPr algn="r"/>
            <a:r>
              <a:rPr lang="en-GB" b="1" dirty="0"/>
              <a:t>Directions and Recommendations</a:t>
            </a:r>
          </a:p>
        </p:txBody>
      </p:sp>
      <p:sp>
        <p:nvSpPr>
          <p:cNvPr id="3" name="Content Placeholder 2">
            <a:extLst>
              <a:ext uri="{FF2B5EF4-FFF2-40B4-BE49-F238E27FC236}">
                <a16:creationId xmlns:a16="http://schemas.microsoft.com/office/drawing/2014/main" id="{B735D008-64A2-4661-B1D0-74513983392F}"/>
              </a:ext>
            </a:extLst>
          </p:cNvPr>
          <p:cNvSpPr>
            <a:spLocks noGrp="1"/>
          </p:cNvSpPr>
          <p:nvPr>
            <p:ph idx="1"/>
          </p:nvPr>
        </p:nvSpPr>
        <p:spPr>
          <a:xfrm>
            <a:off x="395536" y="1656184"/>
            <a:ext cx="8280920" cy="4581128"/>
          </a:xfrm>
        </p:spPr>
        <p:txBody>
          <a:bodyPr>
            <a:normAutofit/>
          </a:bodyPr>
          <a:lstStyle/>
          <a:p>
            <a:r>
              <a:rPr lang="en-GB" dirty="0"/>
              <a:t>2011 Act gives EMB Convener power to make </a:t>
            </a:r>
            <a:r>
              <a:rPr lang="en-GB" b="1" dirty="0"/>
              <a:t>directions</a:t>
            </a:r>
            <a:r>
              <a:rPr lang="en-GB" dirty="0"/>
              <a:t> to ROs and EROs for local government elections</a:t>
            </a:r>
          </a:p>
          <a:p>
            <a:pPr lvl="1"/>
            <a:r>
              <a:rPr lang="en-GB" dirty="0"/>
              <a:t>In writing</a:t>
            </a:r>
          </a:p>
          <a:p>
            <a:pPr lvl="1"/>
            <a:r>
              <a:rPr lang="en-GB" dirty="0"/>
              <a:t>RO / ERO </a:t>
            </a:r>
            <a:r>
              <a:rPr lang="en-GB" b="1" dirty="0"/>
              <a:t>must</a:t>
            </a:r>
            <a:r>
              <a:rPr lang="en-GB" dirty="0"/>
              <a:t> comply</a:t>
            </a:r>
          </a:p>
          <a:p>
            <a:pPr lvl="1"/>
            <a:r>
              <a:rPr lang="en-GB" dirty="0"/>
              <a:t>Convener must first consult with</a:t>
            </a:r>
          </a:p>
          <a:p>
            <a:pPr lvl="2"/>
            <a:r>
              <a:rPr lang="en-GB" dirty="0"/>
              <a:t>The Board (5 ROs, 3 EROs)</a:t>
            </a:r>
          </a:p>
          <a:p>
            <a:pPr lvl="2"/>
            <a:r>
              <a:rPr lang="en-GB" dirty="0"/>
              <a:t>The Electoral Commission</a:t>
            </a:r>
          </a:p>
          <a:p>
            <a:endParaRPr lang="en-GB" dirty="0"/>
          </a:p>
        </p:txBody>
      </p:sp>
    </p:spTree>
    <p:extLst>
      <p:ext uri="{BB962C8B-B14F-4D97-AF65-F5344CB8AC3E}">
        <p14:creationId xmlns:p14="http://schemas.microsoft.com/office/powerpoint/2010/main" val="208157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effectLst>
                  <a:outerShdw blurRad="38100" dist="38100" dir="2700000" algn="tl">
                    <a:srgbClr val="000000">
                      <a:alpha val="43137"/>
                    </a:srgbClr>
                  </a:outerShdw>
                </a:effectLst>
              </a:rPr>
              <a:t>Limited simple directions</a:t>
            </a:r>
          </a:p>
        </p:txBody>
      </p:sp>
      <p:sp>
        <p:nvSpPr>
          <p:cNvPr id="3" name="Content Placeholder 2"/>
          <p:cNvSpPr>
            <a:spLocks noGrp="1"/>
          </p:cNvSpPr>
          <p:nvPr>
            <p:ph idx="1"/>
          </p:nvPr>
        </p:nvSpPr>
        <p:spPr>
          <a:xfrm>
            <a:off x="395536" y="1556792"/>
            <a:ext cx="8219256" cy="4896544"/>
          </a:xfrm>
        </p:spPr>
        <p:txBody>
          <a:bodyPr>
            <a:normAutofit fontScale="77500" lnSpcReduction="20000"/>
          </a:bodyPr>
          <a:lstStyle/>
          <a:p>
            <a:r>
              <a:rPr lang="en-GB" b="1" dirty="0"/>
              <a:t>Generally a limited set of directions – keep it simple</a:t>
            </a:r>
          </a:p>
          <a:p>
            <a:r>
              <a:rPr lang="en-GB" dirty="0"/>
              <a:t>To guarantee </a:t>
            </a:r>
            <a:r>
              <a:rPr lang="en-GB" b="1" dirty="0"/>
              <a:t>CONSISTENCY</a:t>
            </a:r>
            <a:r>
              <a:rPr lang="en-GB" dirty="0"/>
              <a:t> and promote </a:t>
            </a:r>
            <a:r>
              <a:rPr lang="en-GB" b="1" dirty="0"/>
              <a:t>CONTINGENCY</a:t>
            </a:r>
          </a:p>
          <a:p>
            <a:r>
              <a:rPr lang="en-GB" b="1" dirty="0"/>
              <a:t>E.g. for SIR, Nine Directions made </a:t>
            </a:r>
            <a:r>
              <a:rPr lang="en-GB" dirty="0"/>
              <a:t>following consultation </a:t>
            </a:r>
          </a:p>
          <a:p>
            <a:pPr lvl="1"/>
            <a:r>
              <a:rPr lang="en-GB" dirty="0"/>
              <a:t>Polling Scheme (</a:t>
            </a:r>
            <a:r>
              <a:rPr lang="en-GB" b="1" dirty="0"/>
              <a:t>800 per station</a:t>
            </a:r>
            <a:r>
              <a:rPr lang="en-GB" dirty="0"/>
              <a:t>– but exceptions were fine)</a:t>
            </a:r>
          </a:p>
          <a:p>
            <a:pPr lvl="1"/>
            <a:r>
              <a:rPr lang="en-GB" dirty="0"/>
              <a:t>Ballot Paper Colour (White/Pink)</a:t>
            </a:r>
          </a:p>
          <a:p>
            <a:pPr lvl="1"/>
            <a:r>
              <a:rPr lang="en-GB" dirty="0"/>
              <a:t>Official Mark, UIM/Ballot Paper Numbering</a:t>
            </a:r>
          </a:p>
          <a:p>
            <a:pPr lvl="1"/>
            <a:r>
              <a:rPr lang="en-GB" dirty="0"/>
              <a:t>Poll Card Dispatch Date (14/15 August)</a:t>
            </a:r>
          </a:p>
          <a:p>
            <a:pPr lvl="1"/>
            <a:r>
              <a:rPr lang="en-GB" dirty="0"/>
              <a:t>Postal Pack Dispatch Date (26/28 August)</a:t>
            </a:r>
          </a:p>
          <a:p>
            <a:pPr lvl="1"/>
            <a:r>
              <a:rPr lang="en-GB" dirty="0"/>
              <a:t>Ballot Paper Printing (120%)</a:t>
            </a:r>
          </a:p>
          <a:p>
            <a:pPr lvl="1"/>
            <a:r>
              <a:rPr lang="en-GB" dirty="0"/>
              <a:t>Timing of Count (10pm)</a:t>
            </a:r>
          </a:p>
          <a:p>
            <a:pPr lvl="1"/>
            <a:r>
              <a:rPr lang="en-GB" dirty="0"/>
              <a:t>Method of verification / count</a:t>
            </a:r>
          </a:p>
          <a:p>
            <a:pPr lvl="1"/>
            <a:r>
              <a:rPr lang="en-GB" dirty="0"/>
              <a:t>Performance Management Framework</a:t>
            </a:r>
          </a:p>
          <a:p>
            <a:r>
              <a:rPr lang="en-GB" dirty="0"/>
              <a:t>Later guidance on Accounting for </a:t>
            </a:r>
            <a:r>
              <a:rPr lang="en-GB" b="1" dirty="0"/>
              <a:t>contingency</a:t>
            </a:r>
            <a:r>
              <a:rPr lang="en-GB" dirty="0"/>
              <a:t> papers</a:t>
            </a:r>
          </a:p>
        </p:txBody>
      </p:sp>
    </p:spTree>
    <p:extLst>
      <p:ext uri="{BB962C8B-B14F-4D97-AF65-F5344CB8AC3E}">
        <p14:creationId xmlns:p14="http://schemas.microsoft.com/office/powerpoint/2010/main" val="40883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7733-52B6-4A86-B3F8-3B135921F0A9}"/>
              </a:ext>
            </a:extLst>
          </p:cNvPr>
          <p:cNvSpPr>
            <a:spLocks noGrp="1"/>
          </p:cNvSpPr>
          <p:nvPr>
            <p:ph type="title"/>
          </p:nvPr>
        </p:nvSpPr>
        <p:spPr/>
        <p:txBody>
          <a:bodyPr/>
          <a:lstStyle/>
          <a:p>
            <a:r>
              <a:rPr lang="en-GB" dirty="0"/>
              <a:t>Recommendations </a:t>
            </a:r>
          </a:p>
        </p:txBody>
      </p:sp>
      <p:sp>
        <p:nvSpPr>
          <p:cNvPr id="3" name="Content Placeholder 2">
            <a:extLst>
              <a:ext uri="{FF2B5EF4-FFF2-40B4-BE49-F238E27FC236}">
                <a16:creationId xmlns:a16="http://schemas.microsoft.com/office/drawing/2014/main" id="{F31675F2-13A9-4E31-AC37-CD6C19D063FB}"/>
              </a:ext>
            </a:extLst>
          </p:cNvPr>
          <p:cNvSpPr>
            <a:spLocks noGrp="1"/>
          </p:cNvSpPr>
          <p:nvPr>
            <p:ph idx="1"/>
          </p:nvPr>
        </p:nvSpPr>
        <p:spPr/>
        <p:txBody>
          <a:bodyPr>
            <a:normAutofit fontScale="92500" lnSpcReduction="20000"/>
          </a:bodyPr>
          <a:lstStyle/>
          <a:p>
            <a:r>
              <a:rPr lang="en-GB" dirty="0"/>
              <a:t>No power of Direction for UK or SP Elections (yet)</a:t>
            </a:r>
          </a:p>
          <a:p>
            <a:r>
              <a:rPr lang="en-GB" dirty="0"/>
              <a:t>However Convener made similar </a:t>
            </a:r>
            <a:r>
              <a:rPr lang="en-GB" i="1" dirty="0"/>
              <a:t>recommendations</a:t>
            </a:r>
            <a:r>
              <a:rPr lang="en-GB" dirty="0"/>
              <a:t> in 2011, 2015, 2017 to promote consistency &amp; support contingency</a:t>
            </a:r>
          </a:p>
          <a:p>
            <a:r>
              <a:rPr lang="en-GB" dirty="0"/>
              <a:t>Same model adopted by CCO and RCO for recent referendums where there were similar powers of direction</a:t>
            </a:r>
          </a:p>
          <a:p>
            <a:r>
              <a:rPr lang="en-GB" dirty="0"/>
              <a:t>Consistency generally now valued by electoral community, by suppliers and by politicians</a:t>
            </a:r>
          </a:p>
          <a:p>
            <a:pPr lvl="1"/>
            <a:r>
              <a:rPr lang="en-GB" dirty="0"/>
              <a:t>E.g. they know when postal votes will land on doorsteps across the whole country</a:t>
            </a:r>
          </a:p>
        </p:txBody>
      </p:sp>
    </p:spTree>
    <p:extLst>
      <p:ext uri="{BB962C8B-B14F-4D97-AF65-F5344CB8AC3E}">
        <p14:creationId xmlns:p14="http://schemas.microsoft.com/office/powerpoint/2010/main" val="71812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AD96-835A-4A7D-8205-1316FF754AE7}"/>
              </a:ext>
            </a:extLst>
          </p:cNvPr>
          <p:cNvSpPr>
            <a:spLocks noGrp="1"/>
          </p:cNvSpPr>
          <p:nvPr>
            <p:ph type="title"/>
          </p:nvPr>
        </p:nvSpPr>
        <p:spPr/>
        <p:txBody>
          <a:bodyPr/>
          <a:lstStyle/>
          <a:p>
            <a:r>
              <a:rPr lang="en-GB" dirty="0"/>
              <a:t>Support from EMB</a:t>
            </a:r>
          </a:p>
        </p:txBody>
      </p:sp>
      <p:sp>
        <p:nvSpPr>
          <p:cNvPr id="3" name="Content Placeholder 2">
            <a:extLst>
              <a:ext uri="{FF2B5EF4-FFF2-40B4-BE49-F238E27FC236}">
                <a16:creationId xmlns:a16="http://schemas.microsoft.com/office/drawing/2014/main" id="{21158910-61D0-4858-A8FF-3739281D65D6}"/>
              </a:ext>
            </a:extLst>
          </p:cNvPr>
          <p:cNvSpPr>
            <a:spLocks noGrp="1"/>
          </p:cNvSpPr>
          <p:nvPr>
            <p:ph idx="1"/>
          </p:nvPr>
        </p:nvSpPr>
        <p:spPr/>
        <p:txBody>
          <a:bodyPr/>
          <a:lstStyle/>
          <a:p>
            <a:r>
              <a:rPr lang="en-GB" dirty="0"/>
              <a:t>Advice and guidance</a:t>
            </a:r>
          </a:p>
          <a:p>
            <a:pPr lvl="1"/>
            <a:r>
              <a:rPr lang="en-GB" dirty="0"/>
              <a:t>Seminars</a:t>
            </a:r>
          </a:p>
          <a:p>
            <a:pPr lvl="1"/>
            <a:r>
              <a:rPr lang="en-GB" dirty="0"/>
              <a:t>Website</a:t>
            </a:r>
          </a:p>
          <a:p>
            <a:r>
              <a:rPr lang="en-GB" dirty="0"/>
              <a:t>Mentoring </a:t>
            </a:r>
          </a:p>
          <a:p>
            <a:r>
              <a:rPr lang="en-GB" dirty="0"/>
              <a:t>Specific training – e.g. signature verification with Forensic Science Service</a:t>
            </a:r>
          </a:p>
          <a:p>
            <a:r>
              <a:rPr lang="en-GB" dirty="0"/>
              <a:t>Engagement with governments</a:t>
            </a:r>
          </a:p>
        </p:txBody>
      </p:sp>
    </p:spTree>
    <p:extLst>
      <p:ext uri="{BB962C8B-B14F-4D97-AF65-F5344CB8AC3E}">
        <p14:creationId xmlns:p14="http://schemas.microsoft.com/office/powerpoint/2010/main" val="3023438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1656184"/>
          </a:xfrm>
        </p:spPr>
        <p:txBody>
          <a:bodyPr/>
          <a:lstStyle/>
          <a:p>
            <a:br>
              <a:rPr lang="en-GB" b="1" dirty="0">
                <a:solidFill>
                  <a:schemeClr val="tx2">
                    <a:lumMod val="60000"/>
                    <a:lumOff val="40000"/>
                  </a:schemeClr>
                </a:solidFill>
              </a:rPr>
            </a:br>
            <a:r>
              <a:rPr lang="en-GB" b="1" dirty="0">
                <a:solidFill>
                  <a:schemeClr val="tx2">
                    <a:lumMod val="60000"/>
                    <a:lumOff val="40000"/>
                  </a:schemeClr>
                </a:solidFill>
              </a:rPr>
              <a:t>Pete Wildman</a:t>
            </a:r>
          </a:p>
        </p:txBody>
      </p:sp>
      <p:sp>
        <p:nvSpPr>
          <p:cNvPr id="3" name="Subtitle 2"/>
          <p:cNvSpPr>
            <a:spLocks noGrp="1"/>
          </p:cNvSpPr>
          <p:nvPr>
            <p:ph type="subTitle" idx="1"/>
          </p:nvPr>
        </p:nvSpPr>
        <p:spPr>
          <a:xfrm>
            <a:off x="1380071" y="3501008"/>
            <a:ext cx="6400800" cy="2641848"/>
          </a:xfrm>
        </p:spPr>
        <p:txBody>
          <a:bodyPr>
            <a:normAutofit/>
          </a:bodyPr>
          <a:lstStyle/>
          <a:p>
            <a:r>
              <a:rPr lang="en-GB" b="1" dirty="0">
                <a:solidFill>
                  <a:schemeClr val="tx1"/>
                </a:solidFill>
              </a:rPr>
              <a:t>Central Scotland Electoral Registration Officer</a:t>
            </a:r>
          </a:p>
          <a:p>
            <a:r>
              <a:rPr lang="en-GB" sz="2400" b="1" dirty="0">
                <a:solidFill>
                  <a:schemeClr val="tx1"/>
                </a:solidFill>
              </a:rPr>
              <a:t>Presentation to EMB / Electoral Commission Conference </a:t>
            </a:r>
          </a:p>
          <a:p>
            <a:r>
              <a:rPr lang="en-GB" sz="2400" b="1" dirty="0">
                <a:solidFill>
                  <a:schemeClr val="bg1">
                    <a:lumMod val="50000"/>
                  </a:schemeClr>
                </a:solidFill>
              </a:rPr>
              <a:t>24 January 2019</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60648"/>
            <a:ext cx="1850230" cy="4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58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tx2">
                    <a:lumMod val="60000"/>
                    <a:lumOff val="40000"/>
                  </a:schemeClr>
                </a:solidFill>
              </a:rPr>
              <a:t>The Role of the ERO</a:t>
            </a:r>
          </a:p>
        </p:txBody>
      </p:sp>
      <p:sp>
        <p:nvSpPr>
          <p:cNvPr id="3" name="Content Placeholder 2"/>
          <p:cNvSpPr>
            <a:spLocks noGrp="1"/>
          </p:cNvSpPr>
          <p:nvPr>
            <p:ph idx="1"/>
          </p:nvPr>
        </p:nvSpPr>
        <p:spPr/>
        <p:txBody>
          <a:bodyPr>
            <a:normAutofit lnSpcReduction="10000"/>
          </a:bodyPr>
          <a:lstStyle/>
          <a:p>
            <a:r>
              <a:rPr lang="en-GB" dirty="0"/>
              <a:t>Compile and maintain a complete and accurate electoral register for their area</a:t>
            </a:r>
          </a:p>
          <a:p>
            <a:pPr lvl="1"/>
            <a:r>
              <a:rPr lang="en-GB" dirty="0"/>
              <a:t>Registers are published annually (usually 1 December)</a:t>
            </a:r>
          </a:p>
          <a:p>
            <a:pPr lvl="1"/>
            <a:r>
              <a:rPr lang="en-GB" dirty="0"/>
              <a:t>Registers updated at the start of each month (Jan- Sept)</a:t>
            </a:r>
          </a:p>
          <a:p>
            <a:pPr lvl="1"/>
            <a:r>
              <a:rPr lang="en-GB" dirty="0"/>
              <a:t>Annual Household Enquiries (July to November)</a:t>
            </a:r>
          </a:p>
          <a:p>
            <a:r>
              <a:rPr lang="en-GB" dirty="0"/>
              <a:t>Maintain absent voter records i.e. who can vote by post or by proxy.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60648"/>
            <a:ext cx="1850230" cy="4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41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tx2">
                    <a:lumMod val="60000"/>
                    <a:lumOff val="40000"/>
                  </a:schemeClr>
                </a:solidFill>
              </a:rPr>
              <a:t>EROs in Scotland</a:t>
            </a:r>
          </a:p>
        </p:txBody>
      </p:sp>
      <p:sp>
        <p:nvSpPr>
          <p:cNvPr id="3" name="Content Placeholder 2"/>
          <p:cNvSpPr>
            <a:spLocks noGrp="1"/>
          </p:cNvSpPr>
          <p:nvPr>
            <p:ph idx="1"/>
          </p:nvPr>
        </p:nvSpPr>
        <p:spPr/>
        <p:txBody>
          <a:bodyPr>
            <a:normAutofit fontScale="92500" lnSpcReduction="10000"/>
          </a:bodyPr>
          <a:lstStyle/>
          <a:p>
            <a:r>
              <a:rPr lang="en-GB" dirty="0"/>
              <a:t>15 EROs for 32 local authority areas</a:t>
            </a:r>
          </a:p>
          <a:p>
            <a:r>
              <a:rPr lang="en-GB" dirty="0"/>
              <a:t>Independent and answerable to courts </a:t>
            </a:r>
          </a:p>
          <a:p>
            <a:r>
              <a:rPr lang="en-GB" dirty="0"/>
              <a:t>Personal duty and responsibility</a:t>
            </a:r>
          </a:p>
          <a:p>
            <a:r>
              <a:rPr lang="en-GB" dirty="0"/>
              <a:t>Funded by local authorities</a:t>
            </a:r>
          </a:p>
          <a:p>
            <a:r>
              <a:rPr lang="en-GB" dirty="0"/>
              <a:t>SAA represents all Scottish EROs</a:t>
            </a:r>
          </a:p>
          <a:p>
            <a:r>
              <a:rPr lang="en-GB" dirty="0"/>
              <a:t>Electoral Commission – performance monitoring &amp; non-statutory guidance</a:t>
            </a:r>
          </a:p>
          <a:p>
            <a:r>
              <a:rPr lang="en-GB" dirty="0"/>
              <a:t>Electoral Management Board – coordination and directions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47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2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2">
                    <a:lumMod val="60000"/>
                    <a:lumOff val="40000"/>
                  </a:schemeClr>
                </a:solidFill>
              </a:rPr>
              <a:t>Registration </a:t>
            </a:r>
            <a:r>
              <a:rPr lang="en-GB" sz="2700" b="1" dirty="0">
                <a:solidFill>
                  <a:schemeClr val="tx2">
                    <a:lumMod val="60000"/>
                    <a:lumOff val="40000"/>
                  </a:schemeClr>
                </a:solidFill>
              </a:rPr>
              <a:t>www.gov.uk/register-to-vote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47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6983" y="1600200"/>
            <a:ext cx="72300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12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C795-E478-425A-9AE1-F14DA38E9778}"/>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95E7304C-2099-401B-8B3E-BCFAD3C8DC1A}"/>
              </a:ext>
            </a:extLst>
          </p:cNvPr>
          <p:cNvSpPr>
            <a:spLocks noGrp="1"/>
          </p:cNvSpPr>
          <p:nvPr>
            <p:ph idx="1"/>
          </p:nvPr>
        </p:nvSpPr>
        <p:spPr>
          <a:xfrm>
            <a:off x="475838" y="1417638"/>
            <a:ext cx="8229600" cy="4525963"/>
          </a:xfrm>
        </p:spPr>
        <p:txBody>
          <a:bodyPr>
            <a:normAutofit/>
          </a:bodyPr>
          <a:lstStyle/>
          <a:p>
            <a:pPr marL="0" indent="0">
              <a:buNone/>
            </a:pPr>
            <a:endParaRPr lang="en-GB" b="1" dirty="0">
              <a:effectLst>
                <a:outerShdw blurRad="38100" dist="38100" dir="2700000" algn="tl">
                  <a:srgbClr val="000000">
                    <a:alpha val="43137"/>
                  </a:srgbClr>
                </a:outerShdw>
              </a:effectLst>
            </a:endParaRPr>
          </a:p>
          <a:p>
            <a:pPr marL="0" indent="0">
              <a:buNone/>
            </a:pPr>
            <a:r>
              <a:rPr lang="en-GB" b="1" dirty="0">
                <a:effectLst>
                  <a:outerShdw blurRad="38100" dist="38100" dir="2700000" algn="tl">
                    <a:srgbClr val="000000">
                      <a:alpha val="43137"/>
                    </a:srgbClr>
                  </a:outerShdw>
                </a:effectLst>
              </a:rPr>
              <a:t>Malcolm Burr</a:t>
            </a:r>
          </a:p>
          <a:p>
            <a:pPr marL="0" indent="0">
              <a:buNone/>
            </a:pPr>
            <a:r>
              <a:rPr lang="en-GB" i="1" dirty="0"/>
              <a:t>Convener of the Electoral Management Board for Scotland (EMB)</a:t>
            </a:r>
          </a:p>
          <a:p>
            <a:pPr marL="0" indent="0">
              <a:buNone/>
            </a:pPr>
            <a:endParaRPr lang="en-GB" i="1" dirty="0"/>
          </a:p>
          <a:p>
            <a:pPr marL="457200" lvl="1" indent="0">
              <a:buNone/>
            </a:pPr>
            <a:endParaRPr lang="en-GB" dirty="0"/>
          </a:p>
        </p:txBody>
      </p:sp>
    </p:spTree>
    <p:extLst>
      <p:ext uri="{BB962C8B-B14F-4D97-AF65-F5344CB8AC3E}">
        <p14:creationId xmlns:p14="http://schemas.microsoft.com/office/powerpoint/2010/main" val="461967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tx2">
                    <a:lumMod val="60000"/>
                    <a:lumOff val="40000"/>
                  </a:schemeClr>
                </a:solidFill>
              </a:rPr>
              <a:t>Absent vote records</a:t>
            </a:r>
          </a:p>
        </p:txBody>
      </p:sp>
      <p:sp>
        <p:nvSpPr>
          <p:cNvPr id="3" name="Content Placeholder 2"/>
          <p:cNvSpPr>
            <a:spLocks noGrp="1"/>
          </p:cNvSpPr>
          <p:nvPr>
            <p:ph idx="1"/>
          </p:nvPr>
        </p:nvSpPr>
        <p:spPr>
          <a:xfrm>
            <a:off x="251520" y="1600200"/>
            <a:ext cx="8712968" cy="4525963"/>
          </a:xfrm>
        </p:spPr>
        <p:txBody>
          <a:bodyPr>
            <a:normAutofit fontScale="92500" lnSpcReduction="20000"/>
          </a:bodyPr>
          <a:lstStyle/>
          <a:p>
            <a:r>
              <a:rPr lang="en-GB" dirty="0"/>
              <a:t>Name</a:t>
            </a:r>
          </a:p>
          <a:p>
            <a:r>
              <a:rPr lang="en-GB" dirty="0"/>
              <a:t>Registered address</a:t>
            </a:r>
          </a:p>
          <a:p>
            <a:r>
              <a:rPr lang="en-GB" dirty="0"/>
              <a:t>Date of birth</a:t>
            </a:r>
          </a:p>
          <a:p>
            <a:r>
              <a:rPr lang="en-GB" dirty="0"/>
              <a:t>Signature (unless waived)</a:t>
            </a:r>
          </a:p>
          <a:p>
            <a:r>
              <a:rPr lang="en-GB" dirty="0"/>
              <a:t>Type of absent vote	</a:t>
            </a:r>
          </a:p>
          <a:p>
            <a:pPr lvl="2"/>
            <a:r>
              <a:rPr lang="en-GB" sz="2600" dirty="0"/>
              <a:t>Postal to registered address</a:t>
            </a:r>
          </a:p>
          <a:p>
            <a:pPr lvl="2"/>
            <a:r>
              <a:rPr lang="en-GB" sz="2600" dirty="0"/>
              <a:t>Postal to other address</a:t>
            </a:r>
          </a:p>
          <a:p>
            <a:pPr lvl="2"/>
            <a:r>
              <a:rPr lang="en-GB" sz="2600" dirty="0"/>
              <a:t>Proxy at polling station</a:t>
            </a:r>
          </a:p>
          <a:p>
            <a:pPr lvl="2"/>
            <a:r>
              <a:rPr lang="en-GB" sz="2600" dirty="0"/>
              <a:t>Proxy by post</a:t>
            </a:r>
          </a:p>
          <a:p>
            <a:pPr lvl="2"/>
            <a:r>
              <a:rPr lang="en-GB" sz="2600" dirty="0"/>
              <a:t>Emergency proxy – disability/occupation/service/employment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47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454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tx2">
                    <a:lumMod val="60000"/>
                    <a:lumOff val="40000"/>
                  </a:schemeClr>
                </a:solidFill>
              </a:rPr>
              <a:t>Other matters</a:t>
            </a:r>
          </a:p>
        </p:txBody>
      </p:sp>
      <p:sp>
        <p:nvSpPr>
          <p:cNvPr id="3" name="Content Placeholder 2"/>
          <p:cNvSpPr>
            <a:spLocks noGrp="1"/>
          </p:cNvSpPr>
          <p:nvPr>
            <p:ph idx="1"/>
          </p:nvPr>
        </p:nvSpPr>
        <p:spPr/>
        <p:txBody>
          <a:bodyPr/>
          <a:lstStyle/>
          <a:p>
            <a:r>
              <a:rPr lang="en-GB" dirty="0"/>
              <a:t>Anonymous registration</a:t>
            </a:r>
          </a:p>
          <a:p>
            <a:r>
              <a:rPr lang="en-GB" dirty="0"/>
              <a:t>Declarations of local connection</a:t>
            </a:r>
          </a:p>
          <a:p>
            <a:r>
              <a:rPr lang="en-GB" dirty="0"/>
              <a:t>Armed services voters</a:t>
            </a:r>
          </a:p>
          <a:p>
            <a:r>
              <a:rPr lang="en-GB" dirty="0"/>
              <a:t>Overseas electors </a:t>
            </a:r>
          </a:p>
          <a:p>
            <a:r>
              <a:rPr lang="en-GB" dirty="0"/>
              <a:t>Absent voting without a signature check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47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71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tx2">
                    <a:lumMod val="60000"/>
                    <a:lumOff val="40000"/>
                  </a:schemeClr>
                </a:solidFill>
              </a:rPr>
              <a:t>ERO’s Role at Elections</a:t>
            </a:r>
          </a:p>
        </p:txBody>
      </p:sp>
      <p:sp>
        <p:nvSpPr>
          <p:cNvPr id="3" name="Content Placeholder 2"/>
          <p:cNvSpPr>
            <a:spLocks noGrp="1"/>
          </p:cNvSpPr>
          <p:nvPr>
            <p:ph idx="1"/>
          </p:nvPr>
        </p:nvSpPr>
        <p:spPr/>
        <p:txBody>
          <a:bodyPr>
            <a:normAutofit lnSpcReduction="10000"/>
          </a:bodyPr>
          <a:lstStyle/>
          <a:p>
            <a:r>
              <a:rPr lang="en-GB" dirty="0"/>
              <a:t>Good liaison with Returning Officers and their Teams</a:t>
            </a:r>
          </a:p>
          <a:p>
            <a:r>
              <a:rPr lang="en-GB" dirty="0"/>
              <a:t>Advance Indicator of Elector Engagement</a:t>
            </a:r>
          </a:p>
          <a:p>
            <a:r>
              <a:rPr lang="en-GB" dirty="0"/>
              <a:t>Produces Data Files for Poll Card/Postal Vote Issues</a:t>
            </a:r>
          </a:p>
          <a:p>
            <a:r>
              <a:rPr lang="en-GB" dirty="0"/>
              <a:t>Three Updates to the Register ahead of an Election</a:t>
            </a:r>
          </a:p>
          <a:p>
            <a:r>
              <a:rPr lang="en-GB" dirty="0"/>
              <a:t>Produces ballot box Registers for Polling Stations</a:t>
            </a:r>
          </a:p>
          <a:p>
            <a:pPr marL="0" indent="0">
              <a:buNone/>
            </a:pP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47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68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tx2">
                    <a:lumMod val="60000"/>
                    <a:lumOff val="40000"/>
                  </a:schemeClr>
                </a:solidFill>
              </a:rPr>
              <a:t>ERO’s Role at Elections</a:t>
            </a:r>
          </a:p>
        </p:txBody>
      </p:sp>
      <p:sp>
        <p:nvSpPr>
          <p:cNvPr id="3" name="Content Placeholder 2"/>
          <p:cNvSpPr>
            <a:spLocks noGrp="1"/>
          </p:cNvSpPr>
          <p:nvPr>
            <p:ph idx="1"/>
          </p:nvPr>
        </p:nvSpPr>
        <p:spPr/>
        <p:txBody>
          <a:bodyPr>
            <a:normAutofit/>
          </a:bodyPr>
          <a:lstStyle/>
          <a:p>
            <a:r>
              <a:rPr lang="en-GB" dirty="0"/>
              <a:t>Determines if an Elector should be granted an Emergency Proxy</a:t>
            </a:r>
          </a:p>
          <a:p>
            <a:r>
              <a:rPr lang="en-GB" dirty="0"/>
              <a:t>On Polling Day support for Polling Station Teams in identifying electors on Register</a:t>
            </a:r>
          </a:p>
          <a:p>
            <a:r>
              <a:rPr lang="en-GB" dirty="0"/>
              <a:t>Determining Clerical Errors</a:t>
            </a:r>
          </a:p>
          <a:p>
            <a:r>
              <a:rPr lang="en-GB" u="sng" dirty="0"/>
              <a:t>Register is definitive as to who can vote.</a:t>
            </a:r>
          </a:p>
          <a:p>
            <a:pPr marL="0" indent="0">
              <a:buNone/>
            </a:pP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47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136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solidFill>
                  <a:schemeClr val="tx2">
                    <a:lumMod val="60000"/>
                    <a:lumOff val="40000"/>
                  </a:schemeClr>
                </a:solidFill>
              </a:rPr>
              <a:t>Contact Details</a:t>
            </a:r>
            <a:br>
              <a:rPr lang="en-GB" dirty="0"/>
            </a:br>
            <a:r>
              <a:rPr lang="en-GB" b="1" dirty="0">
                <a:solidFill>
                  <a:schemeClr val="tx2">
                    <a:lumMod val="60000"/>
                    <a:lumOff val="40000"/>
                  </a:schemeClr>
                </a:solidFill>
              </a:rPr>
              <a:t> </a:t>
            </a:r>
          </a:p>
        </p:txBody>
      </p:sp>
      <p:sp>
        <p:nvSpPr>
          <p:cNvPr id="3" name="Content Placeholder 2"/>
          <p:cNvSpPr>
            <a:spLocks noGrp="1"/>
          </p:cNvSpPr>
          <p:nvPr>
            <p:ph idx="1"/>
          </p:nvPr>
        </p:nvSpPr>
        <p:spPr/>
        <p:txBody>
          <a:bodyPr/>
          <a:lstStyle/>
          <a:p>
            <a:pPr marL="0" indent="0" algn="ctr">
              <a:buNone/>
            </a:pPr>
            <a:r>
              <a:rPr lang="en-GB" dirty="0"/>
              <a:t> </a:t>
            </a:r>
          </a:p>
        </p:txBody>
      </p:sp>
      <p:graphicFrame>
        <p:nvGraphicFramePr>
          <p:cNvPr id="5" name="Table 4"/>
          <p:cNvGraphicFramePr>
            <a:graphicFrameLocks noGrp="1"/>
          </p:cNvGraphicFramePr>
          <p:nvPr>
            <p:extLst/>
          </p:nvPr>
        </p:nvGraphicFramePr>
        <p:xfrm>
          <a:off x="2123728" y="3717033"/>
          <a:ext cx="5184576" cy="2468880"/>
        </p:xfrm>
        <a:graphic>
          <a:graphicData uri="http://schemas.openxmlformats.org/drawingml/2006/table">
            <a:tbl>
              <a:tblPr firstRow="1" bandRow="1">
                <a:tableStyleId>{5C22544A-7EE6-4342-B048-85BDC9FD1C3A}</a:tableStyleId>
              </a:tblPr>
              <a:tblGrid>
                <a:gridCol w="5184576">
                  <a:extLst>
                    <a:ext uri="{9D8B030D-6E8A-4147-A177-3AD203B41FA5}">
                      <a16:colId xmlns:a16="http://schemas.microsoft.com/office/drawing/2014/main" val="20000"/>
                    </a:ext>
                  </a:extLst>
                </a:gridCol>
              </a:tblGrid>
              <a:tr h="213701">
                <a:tc>
                  <a:txBody>
                    <a:bodyPr/>
                    <a:lstStyle/>
                    <a:p>
                      <a:pPr algn="l"/>
                      <a:r>
                        <a:rPr lang="en-GB" dirty="0"/>
                        <a:t>Pete Wildman</a:t>
                      </a:r>
                    </a:p>
                  </a:txBody>
                  <a:tcPr/>
                </a:tc>
                <a:extLst>
                  <a:ext uri="{0D108BD9-81ED-4DB2-BD59-A6C34878D82A}">
                    <a16:rowId xmlns:a16="http://schemas.microsoft.com/office/drawing/2014/main" val="10000"/>
                  </a:ext>
                </a:extLst>
              </a:tr>
              <a:tr h="213701">
                <a:tc>
                  <a:txBody>
                    <a:bodyPr/>
                    <a:lstStyle/>
                    <a:p>
                      <a:r>
                        <a:rPr lang="en-GB" dirty="0"/>
                        <a:t>Central Scotlan</a:t>
                      </a:r>
                      <a:r>
                        <a:rPr lang="en-GB" baseline="0" dirty="0"/>
                        <a:t>d </a:t>
                      </a:r>
                      <a:r>
                        <a:rPr lang="en-GB" dirty="0"/>
                        <a:t>Electoral Registration Officer</a:t>
                      </a:r>
                    </a:p>
                  </a:txBody>
                  <a:tcPr/>
                </a:tc>
                <a:extLst>
                  <a:ext uri="{0D108BD9-81ED-4DB2-BD59-A6C34878D82A}">
                    <a16:rowId xmlns:a16="http://schemas.microsoft.com/office/drawing/2014/main" val="10001"/>
                  </a:ext>
                </a:extLst>
              </a:tr>
              <a:tr h="213701">
                <a:tc>
                  <a:txBody>
                    <a:bodyPr/>
                    <a:lstStyle/>
                    <a:p>
                      <a:r>
                        <a:rPr lang="en-GB" dirty="0"/>
                        <a:t>Hillside House</a:t>
                      </a:r>
                    </a:p>
                  </a:txBody>
                  <a:tcPr/>
                </a:tc>
                <a:extLst>
                  <a:ext uri="{0D108BD9-81ED-4DB2-BD59-A6C34878D82A}">
                    <a16:rowId xmlns:a16="http://schemas.microsoft.com/office/drawing/2014/main" val="10002"/>
                  </a:ext>
                </a:extLst>
              </a:tr>
              <a:tr h="213701">
                <a:tc>
                  <a:txBody>
                    <a:bodyPr/>
                    <a:lstStyle/>
                    <a:p>
                      <a:r>
                        <a:rPr lang="en-GB" dirty="0"/>
                        <a:t>Laurelhill Business Park</a:t>
                      </a:r>
                    </a:p>
                  </a:txBody>
                  <a:tcPr/>
                </a:tc>
                <a:extLst>
                  <a:ext uri="{0D108BD9-81ED-4DB2-BD59-A6C34878D82A}">
                    <a16:rowId xmlns:a16="http://schemas.microsoft.com/office/drawing/2014/main" val="10003"/>
                  </a:ext>
                </a:extLst>
              </a:tr>
              <a:tr h="213701">
                <a:tc>
                  <a:txBody>
                    <a:bodyPr/>
                    <a:lstStyle/>
                    <a:p>
                      <a:r>
                        <a:rPr lang="en-GB" dirty="0"/>
                        <a:t>Stirling     FK7 9JQ</a:t>
                      </a:r>
                    </a:p>
                  </a:txBody>
                  <a:tcPr/>
                </a:tc>
                <a:extLst>
                  <a:ext uri="{0D108BD9-81ED-4DB2-BD59-A6C34878D82A}">
                    <a16:rowId xmlns:a16="http://schemas.microsoft.com/office/drawing/2014/main" val="10004"/>
                  </a:ext>
                </a:extLst>
              </a:tr>
              <a:tr h="371655">
                <a:tc>
                  <a:txBody>
                    <a:bodyPr/>
                    <a:lstStyle/>
                    <a:p>
                      <a:r>
                        <a:rPr lang="en-GB" dirty="0"/>
                        <a:t>01786 892212           pwildman@centralscotland-vjb.gov.uk</a:t>
                      </a:r>
                    </a:p>
                  </a:txBody>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BF08E-A3FE-4252-A4FF-600A789F7C7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47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966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5859B2-D7F4-4721-BE7B-38BE585DC8EF}"/>
              </a:ext>
            </a:extLst>
          </p:cNvPr>
          <p:cNvSpPr>
            <a:spLocks noGrp="1"/>
          </p:cNvSpPr>
          <p:nvPr>
            <p:ph type="body" sz="quarter" idx="10"/>
          </p:nvPr>
        </p:nvSpPr>
        <p:spPr>
          <a:xfrm>
            <a:off x="4005073" y="2288802"/>
            <a:ext cx="4815079" cy="616705"/>
          </a:xfrm>
        </p:spPr>
        <p:txBody>
          <a:bodyPr/>
          <a:lstStyle/>
          <a:p>
            <a:r>
              <a:rPr lang="en-GB" sz="3600" dirty="0"/>
              <a:t>The Electoral Commission</a:t>
            </a:r>
          </a:p>
          <a:p>
            <a:endParaRPr lang="en-GB" sz="3600" dirty="0"/>
          </a:p>
        </p:txBody>
      </p:sp>
      <p:sp>
        <p:nvSpPr>
          <p:cNvPr id="7" name="Text Placeholder 6">
            <a:extLst>
              <a:ext uri="{FF2B5EF4-FFF2-40B4-BE49-F238E27FC236}">
                <a16:creationId xmlns:a16="http://schemas.microsoft.com/office/drawing/2014/main" id="{2574C2CB-F78F-4481-95F8-E112841CA328}"/>
              </a:ext>
            </a:extLst>
          </p:cNvPr>
          <p:cNvSpPr>
            <a:spLocks noGrp="1"/>
          </p:cNvSpPr>
          <p:nvPr>
            <p:ph type="body" sz="quarter" idx="11"/>
          </p:nvPr>
        </p:nvSpPr>
        <p:spPr>
          <a:xfrm>
            <a:off x="5442173" y="3301746"/>
            <a:ext cx="3377978" cy="553998"/>
          </a:xfrm>
        </p:spPr>
        <p:txBody>
          <a:bodyPr/>
          <a:lstStyle/>
          <a:p>
            <a:r>
              <a:rPr lang="en-GB" sz="1800" dirty="0"/>
              <a:t>Andy O’Neill, Head of Electoral Commission, Scotland</a:t>
            </a:r>
          </a:p>
        </p:txBody>
      </p:sp>
      <p:sp>
        <p:nvSpPr>
          <p:cNvPr id="8" name="Text Placeholder 7">
            <a:extLst>
              <a:ext uri="{FF2B5EF4-FFF2-40B4-BE49-F238E27FC236}">
                <a16:creationId xmlns:a16="http://schemas.microsoft.com/office/drawing/2014/main" id="{AA92E0D2-BDD4-462E-BD25-F0E987B4195E}"/>
              </a:ext>
            </a:extLst>
          </p:cNvPr>
          <p:cNvSpPr>
            <a:spLocks noGrp="1"/>
          </p:cNvSpPr>
          <p:nvPr>
            <p:ph type="body" sz="quarter" idx="12"/>
          </p:nvPr>
        </p:nvSpPr>
        <p:spPr>
          <a:xfrm>
            <a:off x="5442173" y="3831837"/>
            <a:ext cx="3377978" cy="246221"/>
          </a:xfrm>
        </p:spPr>
        <p:txBody>
          <a:bodyPr/>
          <a:lstStyle/>
          <a:p>
            <a:r>
              <a:rPr lang="en-GB" dirty="0"/>
              <a:t>24 January 2019</a:t>
            </a:r>
          </a:p>
        </p:txBody>
      </p:sp>
    </p:spTree>
    <p:extLst>
      <p:ext uri="{BB962C8B-B14F-4D97-AF65-F5344CB8AC3E}">
        <p14:creationId xmlns:p14="http://schemas.microsoft.com/office/powerpoint/2010/main" val="2704918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BA006-999C-4373-9EB3-6D9F83DB02C5}"/>
              </a:ext>
            </a:extLst>
          </p:cNvPr>
          <p:cNvSpPr>
            <a:spLocks noGrp="1"/>
          </p:cNvSpPr>
          <p:nvPr>
            <p:ph type="title"/>
          </p:nvPr>
        </p:nvSpPr>
        <p:spPr/>
        <p:txBody>
          <a:bodyPr/>
          <a:lstStyle/>
          <a:p>
            <a:r>
              <a:rPr lang="en-GB" dirty="0"/>
              <a:t>Contents </a:t>
            </a:r>
          </a:p>
        </p:txBody>
      </p:sp>
      <p:graphicFrame>
        <p:nvGraphicFramePr>
          <p:cNvPr id="4" name="Table 3">
            <a:extLst>
              <a:ext uri="{FF2B5EF4-FFF2-40B4-BE49-F238E27FC236}">
                <a16:creationId xmlns:a16="http://schemas.microsoft.com/office/drawing/2014/main" id="{76E7ADE6-8450-4052-8637-BFDC36BF5237}"/>
              </a:ext>
            </a:extLst>
          </p:cNvPr>
          <p:cNvGraphicFramePr>
            <a:graphicFrameLocks noGrp="1"/>
          </p:cNvGraphicFramePr>
          <p:nvPr>
            <p:extLst/>
          </p:nvPr>
        </p:nvGraphicFramePr>
        <p:xfrm>
          <a:off x="446050" y="1897334"/>
          <a:ext cx="7170232" cy="6117120"/>
        </p:xfrm>
        <a:graphic>
          <a:graphicData uri="http://schemas.openxmlformats.org/drawingml/2006/table">
            <a:tbl>
              <a:tblPr firstRow="1" bandRow="1">
                <a:tableStyleId>{5C22544A-7EE6-4342-B048-85BDC9FD1C3A}</a:tableStyleId>
              </a:tblPr>
              <a:tblGrid>
                <a:gridCol w="693350">
                  <a:extLst>
                    <a:ext uri="{9D8B030D-6E8A-4147-A177-3AD203B41FA5}">
                      <a16:colId xmlns:a16="http://schemas.microsoft.com/office/drawing/2014/main" val="450279940"/>
                    </a:ext>
                  </a:extLst>
                </a:gridCol>
                <a:gridCol w="5803481">
                  <a:extLst>
                    <a:ext uri="{9D8B030D-6E8A-4147-A177-3AD203B41FA5}">
                      <a16:colId xmlns:a16="http://schemas.microsoft.com/office/drawing/2014/main" val="1554659048"/>
                    </a:ext>
                  </a:extLst>
                </a:gridCol>
                <a:gridCol w="673401">
                  <a:extLst>
                    <a:ext uri="{9D8B030D-6E8A-4147-A177-3AD203B41FA5}">
                      <a16:colId xmlns:a16="http://schemas.microsoft.com/office/drawing/2014/main" val="3988559584"/>
                    </a:ext>
                  </a:extLst>
                </a:gridCol>
              </a:tblGrid>
              <a:tr h="0">
                <a:tc>
                  <a:txBody>
                    <a:bodyPr/>
                    <a:lstStyle/>
                    <a:p>
                      <a:r>
                        <a:rPr lang="en-GB" sz="1600" b="1" dirty="0">
                          <a:solidFill>
                            <a:schemeClr val="accent4"/>
                          </a:solidFill>
                        </a:rPr>
                        <a:t>01</a:t>
                      </a:r>
                    </a:p>
                  </a:txBody>
                  <a:tcPr marL="0" marR="36000" marT="72000" marB="72000" anchor="ctr">
                    <a:lnL w="12700" cmpd="sng">
                      <a:noFill/>
                    </a:lnL>
                    <a:lnR w="12700" cmpd="sng">
                      <a:noFill/>
                    </a:lnR>
                    <a:lnT w="12700" cmpd="sng">
                      <a:noFill/>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p>
                      <a:r>
                        <a:rPr lang="en-GB" sz="1600" b="0" dirty="0">
                          <a:solidFill>
                            <a:schemeClr val="tx1"/>
                          </a:solidFill>
                        </a:rPr>
                        <a:t>About The Commission</a:t>
                      </a:r>
                    </a:p>
                    <a:p>
                      <a:endParaRPr lang="en-GB" sz="1600" b="0" dirty="0">
                        <a:solidFill>
                          <a:schemeClr val="tx1"/>
                        </a:solidFill>
                      </a:endParaRPr>
                    </a:p>
                  </a:txBody>
                  <a:tcPr marL="0" marR="36000" marT="72000" marB="72000" anchor="ctr">
                    <a:lnL w="12700" cmpd="sng">
                      <a:noFill/>
                    </a:lnL>
                    <a:lnR w="12700" cmpd="sng">
                      <a:noFill/>
                    </a:lnR>
                    <a:lnT w="12700" cmpd="sng">
                      <a:noFill/>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mpd="sng">
                      <a:noFill/>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669540"/>
                  </a:ext>
                </a:extLst>
              </a:tr>
              <a:tr h="0">
                <a:tc>
                  <a:txBody>
                    <a:bodyPr/>
                    <a:lstStyle/>
                    <a:p>
                      <a:r>
                        <a:rPr lang="en-GB" sz="1600" b="1" dirty="0">
                          <a:solidFill>
                            <a:schemeClr val="accent4"/>
                          </a:solidFill>
                        </a:rPr>
                        <a:t>02</a:t>
                      </a: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p>
                      <a:r>
                        <a:rPr lang="en-GB" sz="1600" b="0" dirty="0">
                          <a:solidFill>
                            <a:schemeClr val="tx1"/>
                          </a:solidFill>
                        </a:rPr>
                        <a:t>Our Goals</a:t>
                      </a:r>
                    </a:p>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543309"/>
                  </a:ext>
                </a:extLst>
              </a:tr>
              <a:tr h="0">
                <a:tc>
                  <a:txBody>
                    <a:bodyPr/>
                    <a:lstStyle/>
                    <a:p>
                      <a:r>
                        <a:rPr lang="en-GB" sz="1600" b="1" dirty="0">
                          <a:solidFill>
                            <a:schemeClr val="accent4"/>
                          </a:solidFill>
                        </a:rPr>
                        <a:t>03</a:t>
                      </a: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p>
                      <a:r>
                        <a:rPr lang="en-GB" sz="1600" b="0" dirty="0">
                          <a:solidFill>
                            <a:schemeClr val="tx1"/>
                          </a:solidFill>
                        </a:rPr>
                        <a:t>What do we do </a:t>
                      </a:r>
                    </a:p>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404473"/>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 in delivering free and fair elections and referendums</a:t>
                      </a: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853556"/>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 in regulating political finance</a:t>
                      </a: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4571146"/>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 enforcing party and election finance rules</a:t>
                      </a: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085204"/>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14925"/>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257565"/>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141214"/>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537651"/>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127309"/>
                  </a:ext>
                </a:extLst>
              </a:tr>
              <a:tr h="0">
                <a:tc>
                  <a:txBody>
                    <a:bodyPr/>
                    <a:lstStyle/>
                    <a:p>
                      <a:endParaRPr lang="en-GB" sz="1600" b="1" dirty="0">
                        <a:solidFill>
                          <a:schemeClr val="accent4"/>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endParaRPr>
                    </a:p>
                  </a:txBody>
                  <a:tcPr marL="0" marR="36000" marT="72000" marB="72000" anchor="ctr">
                    <a:lnL w="12700" cmpd="sng">
                      <a:noFill/>
                    </a:lnL>
                    <a:lnR w="12700" cmpd="sng">
                      <a:noFill/>
                    </a:lnR>
                    <a:lnT w="12700" cap="flat" cmpd="sng" algn="ctr">
                      <a:solidFill>
                        <a:schemeClr val="accent4"/>
                      </a:solidFill>
                      <a:prstDash val="sysDot"/>
                      <a:round/>
                      <a:headEnd type="none" w="med" len="med"/>
                      <a:tailEnd type="none" w="med" len="med"/>
                    </a:lnT>
                    <a:lnB w="1270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342213"/>
                  </a:ext>
                </a:extLst>
              </a:tr>
            </a:tbl>
          </a:graphicData>
        </a:graphic>
      </p:graphicFrame>
    </p:spTree>
    <p:extLst>
      <p:ext uri="{BB962C8B-B14F-4D97-AF65-F5344CB8AC3E}">
        <p14:creationId xmlns:p14="http://schemas.microsoft.com/office/powerpoint/2010/main" val="3384424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439AF1-B5C0-471C-8E3B-9C5CC4C27ED1}"/>
              </a:ext>
            </a:extLst>
          </p:cNvPr>
          <p:cNvSpPr>
            <a:spLocks noGrp="1"/>
          </p:cNvSpPr>
          <p:nvPr>
            <p:ph type="title"/>
          </p:nvPr>
        </p:nvSpPr>
        <p:spPr>
          <a:xfrm>
            <a:off x="323850" y="1160464"/>
            <a:ext cx="6427470" cy="323165"/>
          </a:xfrm>
        </p:spPr>
        <p:txBody>
          <a:bodyPr/>
          <a:lstStyle/>
          <a:p>
            <a:r>
              <a:rPr lang="en-GB" dirty="0"/>
              <a:t>About the Electoral Commission</a:t>
            </a:r>
          </a:p>
        </p:txBody>
      </p:sp>
      <p:sp>
        <p:nvSpPr>
          <p:cNvPr id="14" name="Text Placeholder 13">
            <a:extLst>
              <a:ext uri="{FF2B5EF4-FFF2-40B4-BE49-F238E27FC236}">
                <a16:creationId xmlns:a16="http://schemas.microsoft.com/office/drawing/2014/main" id="{50D11593-65FC-4BA3-A969-B9DBFEF3BA63}"/>
              </a:ext>
            </a:extLst>
          </p:cNvPr>
          <p:cNvSpPr>
            <a:spLocks noGrp="1"/>
          </p:cNvSpPr>
          <p:nvPr>
            <p:ph type="body" sz="quarter" idx="11"/>
          </p:nvPr>
        </p:nvSpPr>
        <p:spPr>
          <a:xfrm>
            <a:off x="323850" y="2276474"/>
            <a:ext cx="1962000" cy="541687"/>
          </a:xfrm>
        </p:spPr>
        <p:txBody>
          <a:bodyPr/>
          <a:lstStyle/>
          <a:p>
            <a:r>
              <a:rPr lang="en-GB" dirty="0"/>
              <a:t>Background to Commission</a:t>
            </a:r>
          </a:p>
        </p:txBody>
      </p:sp>
      <p:sp>
        <p:nvSpPr>
          <p:cNvPr id="15" name="Text Placeholder 14">
            <a:extLst>
              <a:ext uri="{FF2B5EF4-FFF2-40B4-BE49-F238E27FC236}">
                <a16:creationId xmlns:a16="http://schemas.microsoft.com/office/drawing/2014/main" id="{4CFDBC2B-EF84-44B2-9D71-B9E2DA60B7BA}"/>
              </a:ext>
            </a:extLst>
          </p:cNvPr>
          <p:cNvSpPr>
            <a:spLocks noGrp="1"/>
          </p:cNvSpPr>
          <p:nvPr>
            <p:ph type="body" sz="quarter" idx="12"/>
          </p:nvPr>
        </p:nvSpPr>
        <p:spPr>
          <a:xfrm>
            <a:off x="2501950" y="2276474"/>
            <a:ext cx="6318200" cy="2357568"/>
          </a:xfrm>
        </p:spPr>
        <p:txBody>
          <a:bodyPr/>
          <a:lstStyle/>
          <a:p>
            <a:pPr marL="180975" lvl="1" indent="-180975" algn="just">
              <a:buFont typeface="Arial" panose="020B0604020202020204" pitchFamily="34" charset="0"/>
              <a:buChar char="•"/>
            </a:pPr>
            <a:r>
              <a:rPr lang="en-GB" b="0" dirty="0">
                <a:solidFill>
                  <a:schemeClr val="tx1"/>
                </a:solidFill>
              </a:rPr>
              <a:t>Established by the Political Parties, Elections and Referendums Act (PPERA) 2000.</a:t>
            </a:r>
          </a:p>
          <a:p>
            <a:pPr lvl="3" algn="just"/>
            <a:r>
              <a:rPr lang="en-US" dirty="0"/>
              <a:t>We are an independent body set up initially by the UK Parliament.</a:t>
            </a:r>
          </a:p>
          <a:p>
            <a:pPr lvl="3" algn="just"/>
            <a:r>
              <a:rPr lang="en-US" dirty="0"/>
              <a:t>We also report to the Scottish Parliament.</a:t>
            </a:r>
          </a:p>
          <a:p>
            <a:pPr lvl="3" algn="just"/>
            <a:r>
              <a:rPr lang="en-US" altLang="en-US" dirty="0"/>
              <a:t>Our strategy, goals and priorities are set by our Commission Board and reflected in our Corporate Plan.</a:t>
            </a:r>
          </a:p>
          <a:p>
            <a:pPr lvl="3" algn="just"/>
            <a:r>
              <a:rPr lang="en-US" altLang="en-US" dirty="0"/>
              <a:t>We have offices in London, Edinburgh, Cardiff and Belfast.</a:t>
            </a:r>
          </a:p>
        </p:txBody>
      </p:sp>
    </p:spTree>
    <p:extLst>
      <p:ext uri="{BB962C8B-B14F-4D97-AF65-F5344CB8AC3E}">
        <p14:creationId xmlns:p14="http://schemas.microsoft.com/office/powerpoint/2010/main" val="1637393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DBEBEA0-262C-4C11-99E6-3781688DAB97}"/>
              </a:ext>
            </a:extLst>
          </p:cNvPr>
          <p:cNvPicPr>
            <a:picLocks noGrp="1" noChangeAspect="1"/>
          </p:cNvPicPr>
          <p:nvPr>
            <p:ph type="pic" sz="quarter" idx="10"/>
          </p:nvPr>
        </p:nvPicPr>
        <p:blipFill>
          <a:blip r:embed="rId3"/>
          <a:stretch>
            <a:fillRect/>
          </a:stretch>
        </p:blipFill>
        <p:spPr>
          <a:xfrm>
            <a:off x="0" y="857380"/>
            <a:ext cx="9144000" cy="5143240"/>
          </a:xfrm>
        </p:spPr>
      </p:pic>
      <p:sp>
        <p:nvSpPr>
          <p:cNvPr id="3" name="Text Placeholder 2">
            <a:extLst>
              <a:ext uri="{FF2B5EF4-FFF2-40B4-BE49-F238E27FC236}">
                <a16:creationId xmlns:a16="http://schemas.microsoft.com/office/drawing/2014/main" id="{46F77881-C176-4825-99D2-7A7E01841FA7}"/>
              </a:ext>
            </a:extLst>
          </p:cNvPr>
          <p:cNvSpPr>
            <a:spLocks noGrp="1"/>
          </p:cNvSpPr>
          <p:nvPr>
            <p:ph type="body" sz="quarter" idx="11"/>
          </p:nvPr>
        </p:nvSpPr>
        <p:spPr>
          <a:xfrm>
            <a:off x="325439" y="1160462"/>
            <a:ext cx="6922855" cy="677108"/>
          </a:xfrm>
        </p:spPr>
        <p:txBody>
          <a:bodyPr/>
          <a:lstStyle/>
          <a:p>
            <a:r>
              <a:rPr lang="en-US" sz="4000" dirty="0"/>
              <a:t>Our goals….</a:t>
            </a:r>
            <a:endParaRPr lang="en-GB" sz="4000" dirty="0"/>
          </a:p>
        </p:txBody>
      </p:sp>
      <p:pic>
        <p:nvPicPr>
          <p:cNvPr id="4" name="Picture 3">
            <a:extLst>
              <a:ext uri="{FF2B5EF4-FFF2-40B4-BE49-F238E27FC236}">
                <a16:creationId xmlns:a16="http://schemas.microsoft.com/office/drawing/2014/main" id="{F284DECC-3758-4C43-9352-DFEF8602FAD1}"/>
              </a:ext>
            </a:extLst>
          </p:cNvPr>
          <p:cNvPicPr>
            <a:picLocks noChangeAspect="1"/>
          </p:cNvPicPr>
          <p:nvPr/>
        </p:nvPicPr>
        <p:blipFill>
          <a:blip r:embed="rId4"/>
          <a:stretch>
            <a:fillRect/>
          </a:stretch>
        </p:blipFill>
        <p:spPr>
          <a:xfrm>
            <a:off x="7816445" y="1171570"/>
            <a:ext cx="994220" cy="497686"/>
          </a:xfrm>
          <a:prstGeom prst="rect">
            <a:avLst/>
          </a:prstGeom>
        </p:spPr>
      </p:pic>
      <p:sp>
        <p:nvSpPr>
          <p:cNvPr id="8" name="Text Placeholder 4">
            <a:extLst>
              <a:ext uri="{FF2B5EF4-FFF2-40B4-BE49-F238E27FC236}">
                <a16:creationId xmlns:a16="http://schemas.microsoft.com/office/drawing/2014/main" id="{D8BCA45C-F071-CC44-BA88-FA8E456AAE03}"/>
              </a:ext>
            </a:extLst>
          </p:cNvPr>
          <p:cNvSpPr txBox="1">
            <a:spLocks/>
          </p:cNvSpPr>
          <p:nvPr/>
        </p:nvSpPr>
        <p:spPr>
          <a:xfrm>
            <a:off x="9523097" y="1160463"/>
            <a:ext cx="1729104" cy="2299842"/>
          </a:xfrm>
          <a:prstGeom prst="rect">
            <a:avLst/>
          </a:prstGeom>
          <a:solidFill>
            <a:schemeClr val="bg1"/>
          </a:solidFill>
          <a:ln w="12700">
            <a:solidFill>
              <a:schemeClr val="accent5"/>
            </a:solidFill>
          </a:ln>
        </p:spPr>
        <p:txBody>
          <a:bodyPr wrap="square" lIns="72000" tIns="72000" rIns="72000" bIns="72000" rtlCol="0">
            <a:spAutoFit/>
          </a:bodyPr>
          <a:lstStyle>
            <a:lvl1pPr marL="0" indent="0" algn="l" rtl="0" eaLnBrk="1" fontAlgn="base" hangingPunct="1">
              <a:lnSpc>
                <a:spcPct val="110000"/>
              </a:lnSpc>
              <a:spcBef>
                <a:spcPts val="0"/>
              </a:spcBef>
              <a:spcAft>
                <a:spcPts val="900"/>
              </a:spcAft>
              <a:buFontTx/>
              <a:buNone/>
              <a:defRPr sz="1600">
                <a:solidFill>
                  <a:schemeClr val="accent4"/>
                </a:solidFill>
                <a:latin typeface="+mn-lt"/>
                <a:ea typeface="+mn-ea"/>
                <a:cs typeface="+mn-cs"/>
              </a:defRPr>
            </a:lvl1pPr>
            <a:lvl2pPr marL="0" indent="0" algn="l" rtl="0" eaLnBrk="1" fontAlgn="base" hangingPunct="1">
              <a:lnSpc>
                <a:spcPct val="110000"/>
              </a:lnSpc>
              <a:spcBef>
                <a:spcPts val="0"/>
              </a:spcBef>
              <a:spcAft>
                <a:spcPts val="900"/>
              </a:spcAft>
              <a:buFontTx/>
              <a:buNone/>
              <a:defRPr sz="1600" b="1">
                <a:solidFill>
                  <a:schemeClr val="accent4"/>
                </a:solidFill>
                <a:latin typeface="+mn-lt"/>
              </a:defRPr>
            </a:lvl2pPr>
            <a:lvl3pPr marL="0" indent="0" algn="l" rtl="0" eaLnBrk="1" fontAlgn="base" hangingPunct="1">
              <a:lnSpc>
                <a:spcPct val="110000"/>
              </a:lnSpc>
              <a:spcBef>
                <a:spcPts val="0"/>
              </a:spcBef>
              <a:spcAft>
                <a:spcPts val="900"/>
              </a:spcAft>
              <a:buFontTx/>
              <a:buNone/>
              <a:defRPr sz="1600">
                <a:solidFill>
                  <a:schemeClr val="tx1"/>
                </a:solidFill>
                <a:latin typeface="+mn-lt"/>
              </a:defRPr>
            </a:lvl3pPr>
            <a:lvl4pPr marL="180975" indent="-180975"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4pPr>
            <a:lvl5pPr marL="360000" indent="-180000"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5pPr>
            <a:lvl6pPr marL="180975" indent="-180975" algn="l" rtl="0" eaLnBrk="1" fontAlgn="base" hangingPunct="1">
              <a:lnSpc>
                <a:spcPct val="110000"/>
              </a:lnSpc>
              <a:spcBef>
                <a:spcPts val="0"/>
              </a:spcBef>
              <a:spcAft>
                <a:spcPts val="900"/>
              </a:spcAft>
              <a:buFont typeface="Arial" panose="020B0604020202020204" pitchFamily="34" charset="0"/>
              <a:buChar char="•"/>
              <a:defRPr sz="1200">
                <a:solidFill>
                  <a:schemeClr val="tx1"/>
                </a:solidFill>
                <a:latin typeface="+mn-lt"/>
              </a:defRPr>
            </a:lvl6pPr>
            <a:lvl7pPr marL="0" indent="0" algn="l" rtl="0" eaLnBrk="1" fontAlgn="base" hangingPunct="1">
              <a:spcBef>
                <a:spcPts val="0"/>
              </a:spcBef>
              <a:spcAft>
                <a:spcPts val="400"/>
              </a:spcAft>
              <a:buFont typeface="Arial" panose="020B0604020202020204" pitchFamily="34" charset="0"/>
              <a:buNone/>
              <a:defRPr sz="1200">
                <a:solidFill>
                  <a:schemeClr val="tx1"/>
                </a:solidFill>
                <a:latin typeface="+mn-lt"/>
              </a:defRPr>
            </a:lvl7pPr>
            <a:lvl8pPr marL="360000" indent="-180975" algn="l" rtl="0" eaLnBrk="1" fontAlgn="base" hangingPunct="1">
              <a:spcBef>
                <a:spcPts val="0"/>
              </a:spcBef>
              <a:spcAft>
                <a:spcPts val="400"/>
              </a:spcAft>
              <a:buFont typeface="Arial" panose="020B0604020202020204" pitchFamily="34" charset="0"/>
              <a:buChar char="•"/>
              <a:defRPr sz="1200">
                <a:solidFill>
                  <a:schemeClr val="tx1"/>
                </a:solidFill>
                <a:latin typeface="+mn-lt"/>
              </a:defRPr>
            </a:lvl8pPr>
            <a:lvl9pPr marL="359025" indent="0" algn="l" rtl="0" eaLnBrk="1" fontAlgn="base" hangingPunct="1">
              <a:spcBef>
                <a:spcPts val="0"/>
              </a:spcBef>
              <a:spcAft>
                <a:spcPts val="400"/>
              </a:spcAft>
              <a:buFont typeface="Arial" panose="020B0604020202020204" pitchFamily="34" charset="0"/>
              <a:buNone/>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GB" sz="1000" b="0" i="0" u="none" strike="noStrike" kern="0" cap="none" spc="0" normalizeH="0" baseline="0" noProof="0" dirty="0">
                <a:ln>
                  <a:noFill/>
                </a:ln>
                <a:solidFill>
                  <a:srgbClr val="0099C3"/>
                </a:solidFill>
                <a:effectLst/>
                <a:uLnTx/>
                <a:uFillTx/>
                <a:latin typeface="Arial"/>
                <a:ea typeface="+mn-ea"/>
                <a:cs typeface="+mn-cs"/>
              </a:rPr>
              <a:t>How to change an illustration:</a:t>
            </a: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Download the illustration from this </a:t>
            </a:r>
            <a:r>
              <a:rPr kumimoji="0" lang="en-GB" sz="1000" b="0" i="0" u="none" strike="noStrike" kern="0" cap="none" spc="0" normalizeH="0" baseline="0" noProof="0" dirty="0">
                <a:ln>
                  <a:noFill/>
                </a:ln>
                <a:solidFill>
                  <a:srgbClr val="003057"/>
                </a:solidFill>
                <a:effectLst/>
                <a:uLnTx/>
                <a:uFillTx/>
                <a:latin typeface="Arial"/>
                <a:ea typeface="+mn-ea"/>
                <a:cs typeface="+mn-cs"/>
                <a:hlinkClick r:id="rId5"/>
              </a:rPr>
              <a:t>link</a:t>
            </a:r>
            <a:r>
              <a:rPr kumimoji="0" lang="en-GB" sz="1000" b="0" i="0" u="none" strike="noStrike" kern="0" cap="none" spc="0" normalizeH="0" baseline="0" noProof="0" dirty="0">
                <a:ln>
                  <a:noFill/>
                </a:ln>
                <a:solidFill>
                  <a:srgbClr val="003057"/>
                </a:solidFill>
                <a:effectLst/>
                <a:uLnTx/>
                <a:uFillTx/>
                <a:latin typeface="Arial"/>
                <a:ea typeface="+mn-ea"/>
                <a:cs typeface="+mn-cs"/>
              </a:rPr>
              <a:t> or copy and paste this link </a:t>
            </a:r>
            <a:r>
              <a:rPr kumimoji="0" lang="en-GB" sz="1000" b="0" i="0" u="none" strike="noStrike" kern="0" cap="none" spc="0" normalizeH="0" baseline="0" noProof="0" dirty="0">
                <a:ln>
                  <a:noFill/>
                </a:ln>
                <a:solidFill>
                  <a:srgbClr val="003057"/>
                </a:solidFill>
                <a:effectLst/>
                <a:uLnTx/>
                <a:uFillTx/>
                <a:latin typeface="Arial"/>
                <a:ea typeface="+mn-ea"/>
                <a:cs typeface="+mn-cs"/>
                <a:hlinkClick r:id="rId5"/>
              </a:rPr>
              <a:t>http://bit.ly/2OxnHxZ</a:t>
            </a:r>
            <a:endParaRPr kumimoji="0" lang="en-GB" sz="1000" b="0" i="0" u="none" strike="noStrike" kern="0" cap="none" spc="0" normalizeH="0" baseline="0" noProof="0" dirty="0">
              <a:ln>
                <a:noFill/>
              </a:ln>
              <a:solidFill>
                <a:srgbClr val="003057"/>
              </a:solidFill>
              <a:effectLst/>
              <a:uLnTx/>
              <a:uFillTx/>
              <a:latin typeface="Arial"/>
              <a:ea typeface="+mn-ea"/>
              <a:cs typeface="+mn-cs"/>
            </a:endParaRP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Right click on the illustration you want to change:</a:t>
            </a:r>
          </a:p>
          <a:p>
            <a:pPr marL="360000" marR="0" lvl="4" indent="-1800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Click </a:t>
            </a:r>
            <a:r>
              <a:rPr kumimoji="0" lang="en-GB" sz="1000" b="0" i="0" u="none" strike="noStrike" kern="0" cap="none" spc="0" normalizeH="0" baseline="0" noProof="0" dirty="0">
                <a:ln>
                  <a:noFill/>
                </a:ln>
                <a:solidFill>
                  <a:srgbClr val="E6007C"/>
                </a:solidFill>
                <a:effectLst/>
                <a:uLnTx/>
                <a:uFillTx/>
                <a:latin typeface="Arial"/>
                <a:ea typeface="+mn-ea"/>
                <a:cs typeface="+mn-cs"/>
              </a:rPr>
              <a:t>Change Picture </a:t>
            </a:r>
            <a:r>
              <a:rPr kumimoji="0" lang="en-GB" sz="1000" b="0" i="0" u="none" strike="noStrike" kern="0" cap="none" spc="0" normalizeH="0" baseline="0" noProof="0" dirty="0">
                <a:ln>
                  <a:noFill/>
                </a:ln>
                <a:solidFill>
                  <a:srgbClr val="003057"/>
                </a:solidFill>
                <a:effectLst/>
                <a:uLnTx/>
                <a:uFillTx/>
                <a:latin typeface="Arial"/>
                <a:ea typeface="+mn-ea"/>
                <a:cs typeface="+mn-cs"/>
              </a:rPr>
              <a:t>&gt; </a:t>
            </a:r>
            <a:r>
              <a:rPr kumimoji="0" lang="en-GB" sz="1000" b="0" i="0" u="none" strike="noStrike" kern="0" cap="none" spc="0" normalizeH="0" baseline="0" noProof="0" dirty="0">
                <a:ln>
                  <a:noFill/>
                </a:ln>
                <a:solidFill>
                  <a:srgbClr val="E6007C"/>
                </a:solidFill>
                <a:effectLst/>
                <a:uLnTx/>
                <a:uFillTx/>
                <a:latin typeface="Arial"/>
                <a:ea typeface="+mn-ea"/>
                <a:cs typeface="+mn-cs"/>
              </a:rPr>
              <a:t>From a File</a:t>
            </a: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Choose the illustration you want to place.</a:t>
            </a:r>
          </a:p>
        </p:txBody>
      </p:sp>
    </p:spTree>
    <p:extLst>
      <p:ext uri="{BB962C8B-B14F-4D97-AF65-F5344CB8AC3E}">
        <p14:creationId xmlns:p14="http://schemas.microsoft.com/office/powerpoint/2010/main" val="2150398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0464"/>
            <a:ext cx="7337038" cy="323165"/>
          </a:xfrm>
        </p:spPr>
        <p:txBody>
          <a:bodyPr/>
          <a:lstStyle/>
          <a:p>
            <a:r>
              <a:rPr lang="en-GB" dirty="0"/>
              <a:t>Electoral Commission: </a:t>
            </a:r>
          </a:p>
        </p:txBody>
      </p:sp>
      <p:sp>
        <p:nvSpPr>
          <p:cNvPr id="3" name="Text Placeholder 2"/>
          <p:cNvSpPr>
            <a:spLocks noGrp="1"/>
          </p:cNvSpPr>
          <p:nvPr>
            <p:ph type="body" sz="quarter" idx="11"/>
          </p:nvPr>
        </p:nvSpPr>
        <p:spPr>
          <a:xfrm>
            <a:off x="323850" y="2276476"/>
            <a:ext cx="1281926" cy="541687"/>
          </a:xfrm>
        </p:spPr>
        <p:txBody>
          <a:bodyPr/>
          <a:lstStyle/>
          <a:p>
            <a:r>
              <a:rPr lang="en-GB" dirty="0"/>
              <a:t>Our corporate goals</a:t>
            </a:r>
          </a:p>
        </p:txBody>
      </p:sp>
      <p:sp>
        <p:nvSpPr>
          <p:cNvPr id="4" name="Text Placeholder 3"/>
          <p:cNvSpPr>
            <a:spLocks noGrp="1"/>
          </p:cNvSpPr>
          <p:nvPr>
            <p:ph type="body" sz="quarter" idx="12"/>
          </p:nvPr>
        </p:nvSpPr>
        <p:spPr>
          <a:xfrm>
            <a:off x="1773044" y="2276476"/>
            <a:ext cx="7047106" cy="3711785"/>
          </a:xfrm>
        </p:spPr>
        <p:txBody>
          <a:bodyPr/>
          <a:lstStyle/>
          <a:p>
            <a:pPr marL="285750" indent="-285750" algn="just">
              <a:buFont typeface="Arial" panose="020B0604020202020204" pitchFamily="34" charset="0"/>
              <a:buChar char="•"/>
            </a:pPr>
            <a:r>
              <a:rPr lang="en-US" dirty="0">
                <a:solidFill>
                  <a:schemeClr val="accent1"/>
                </a:solidFill>
              </a:rPr>
              <a:t>To enable the continued delivery of free and fair elections and referendums, focusing on the needs of electors and addressing the changing environment to ensure every vote remains secure and accessible. </a:t>
            </a:r>
          </a:p>
          <a:p>
            <a:pPr marL="285750" indent="-285750" algn="just">
              <a:buFont typeface="Arial" panose="020B0604020202020204" pitchFamily="34" charset="0"/>
              <a:buChar char="•"/>
            </a:pPr>
            <a:r>
              <a:rPr lang="en-US" dirty="0">
                <a:solidFill>
                  <a:schemeClr val="accent1"/>
                </a:solidFill>
              </a:rPr>
              <a:t>To ensure an increasingly trusted and transparent system of regulation in political finance, overseeing compliance, promoting understanding amongst those regulated and proactively pursuing breaches. </a:t>
            </a:r>
          </a:p>
          <a:p>
            <a:pPr marL="285750" indent="-285750" algn="just">
              <a:buFont typeface="Arial" panose="020B0604020202020204" pitchFamily="34" charset="0"/>
              <a:buChar char="•"/>
            </a:pPr>
            <a:r>
              <a:rPr lang="en-US" dirty="0">
                <a:solidFill>
                  <a:schemeClr val="accent1"/>
                </a:solidFill>
              </a:rPr>
              <a:t>To be an independent and respected </a:t>
            </a:r>
            <a:r>
              <a:rPr lang="en-US" dirty="0" err="1">
                <a:solidFill>
                  <a:schemeClr val="accent1"/>
                </a:solidFill>
              </a:rPr>
              <a:t>centre</a:t>
            </a:r>
            <a:r>
              <a:rPr lang="en-US" dirty="0">
                <a:solidFill>
                  <a:schemeClr val="accent1"/>
                </a:solidFill>
              </a:rPr>
              <a:t> of expertise, using knowledge and insight to further the transparency, fairness and efficiency of our democratic system, and help adapt it to the modern, digital age. </a:t>
            </a:r>
          </a:p>
          <a:p>
            <a:pPr marL="285750" indent="-285750">
              <a:buFont typeface="Arial" panose="020B0604020202020204" pitchFamily="34" charset="0"/>
              <a:buChar char="•"/>
            </a:pPr>
            <a:r>
              <a:rPr lang="en-US" dirty="0">
                <a:solidFill>
                  <a:schemeClr val="accent1"/>
                </a:solidFill>
              </a:rPr>
              <a:t>To provide value for money.</a:t>
            </a:r>
            <a:endParaRPr lang="en-GB" dirty="0"/>
          </a:p>
          <a:p>
            <a:pPr marL="285750" indent="-285750" algn="just">
              <a:buFont typeface="Arial" panose="020B0604020202020204" pitchFamily="34" charset="0"/>
              <a:buChar char="•"/>
            </a:pPr>
            <a:endParaRPr lang="en-US" dirty="0">
              <a:solidFill>
                <a:schemeClr val="accent1"/>
              </a:solidFill>
            </a:endParaRPr>
          </a:p>
        </p:txBody>
      </p:sp>
    </p:spTree>
    <p:extLst>
      <p:ext uri="{BB962C8B-B14F-4D97-AF65-F5344CB8AC3E}">
        <p14:creationId xmlns:p14="http://schemas.microsoft.com/office/powerpoint/2010/main" val="303060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C795-E478-425A-9AE1-F14DA38E9778}"/>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95E7304C-2099-401B-8B3E-BCFAD3C8DC1A}"/>
              </a:ext>
            </a:extLst>
          </p:cNvPr>
          <p:cNvSpPr>
            <a:spLocks noGrp="1"/>
          </p:cNvSpPr>
          <p:nvPr>
            <p:ph idx="1"/>
          </p:nvPr>
        </p:nvSpPr>
        <p:spPr>
          <a:xfrm>
            <a:off x="475838" y="1417638"/>
            <a:ext cx="8229600" cy="4525963"/>
          </a:xfrm>
        </p:spPr>
        <p:txBody>
          <a:bodyPr>
            <a:normAutofit/>
          </a:bodyPr>
          <a:lstStyle/>
          <a:p>
            <a:pPr marL="0" indent="0">
              <a:buNone/>
            </a:pPr>
            <a:endParaRPr lang="en-GB" b="1" dirty="0">
              <a:effectLst>
                <a:outerShdw blurRad="38100" dist="38100" dir="2700000" algn="tl">
                  <a:srgbClr val="000000">
                    <a:alpha val="43137"/>
                  </a:srgbClr>
                </a:outerShdw>
              </a:effectLst>
            </a:endParaRPr>
          </a:p>
          <a:p>
            <a:pPr marL="0" indent="0">
              <a:buNone/>
            </a:pPr>
            <a:endParaRPr lang="en-GB" b="1" dirty="0">
              <a:effectLst>
                <a:outerShdw blurRad="38100" dist="38100" dir="2700000" algn="tl">
                  <a:srgbClr val="000000">
                    <a:alpha val="43137"/>
                  </a:srgbClr>
                </a:outerShdw>
              </a:effectLst>
            </a:endParaRPr>
          </a:p>
          <a:p>
            <a:pPr marL="0" indent="0">
              <a:buNone/>
            </a:pPr>
            <a:r>
              <a:rPr lang="en-GB" b="1" dirty="0">
                <a:effectLst>
                  <a:outerShdw blurRad="38100" dist="38100" dir="2700000" algn="tl">
                    <a:srgbClr val="000000">
                      <a:alpha val="43137"/>
                    </a:srgbClr>
                  </a:outerShdw>
                </a:effectLst>
              </a:rPr>
              <a:t>Dame Susan Bruce</a:t>
            </a:r>
          </a:p>
          <a:p>
            <a:pPr marL="0" indent="0">
              <a:buNone/>
            </a:pPr>
            <a:r>
              <a:rPr lang="en-GB" i="1" dirty="0"/>
              <a:t>Electoral Commissioner, Scotland</a:t>
            </a:r>
            <a:r>
              <a:rPr lang="en-GB" dirty="0"/>
              <a:t>	</a:t>
            </a:r>
          </a:p>
          <a:p>
            <a:pPr marL="457200" lvl="1" indent="0">
              <a:buNone/>
            </a:pPr>
            <a:endParaRPr lang="en-GB" dirty="0"/>
          </a:p>
        </p:txBody>
      </p:sp>
    </p:spTree>
    <p:extLst>
      <p:ext uri="{BB962C8B-B14F-4D97-AF65-F5344CB8AC3E}">
        <p14:creationId xmlns:p14="http://schemas.microsoft.com/office/powerpoint/2010/main" val="2111580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15524-D37F-442C-8C2A-F9C80FA84973}"/>
              </a:ext>
            </a:extLst>
          </p:cNvPr>
          <p:cNvSpPr>
            <a:spLocks noGrp="1"/>
          </p:cNvSpPr>
          <p:nvPr>
            <p:ph type="body" sz="quarter" idx="10"/>
          </p:nvPr>
        </p:nvSpPr>
        <p:spPr>
          <a:xfrm>
            <a:off x="333335" y="981659"/>
            <a:ext cx="8536967" cy="801143"/>
          </a:xfrm>
        </p:spPr>
        <p:txBody>
          <a:bodyPr/>
          <a:lstStyle/>
          <a:p>
            <a:r>
              <a:rPr lang="en-GB" sz="4000" dirty="0"/>
              <a:t>What do we do?</a:t>
            </a:r>
          </a:p>
        </p:txBody>
      </p:sp>
      <p:sp>
        <p:nvSpPr>
          <p:cNvPr id="3" name="Text Placeholder 2">
            <a:extLst>
              <a:ext uri="{FF2B5EF4-FFF2-40B4-BE49-F238E27FC236}">
                <a16:creationId xmlns:a16="http://schemas.microsoft.com/office/drawing/2014/main" id="{21046095-87A1-418E-8DD0-0F1D115B7ED6}"/>
              </a:ext>
            </a:extLst>
          </p:cNvPr>
          <p:cNvSpPr>
            <a:spLocks noGrp="1"/>
          </p:cNvSpPr>
          <p:nvPr>
            <p:ph type="body" sz="quarter" idx="11"/>
          </p:nvPr>
        </p:nvSpPr>
        <p:spPr>
          <a:xfrm>
            <a:off x="333336" y="2472127"/>
            <a:ext cx="8449881" cy="369332"/>
          </a:xfrm>
        </p:spPr>
        <p:txBody>
          <a:bodyPr/>
          <a:lstStyle/>
          <a:p>
            <a:r>
              <a:rPr lang="en-GB" dirty="0"/>
              <a:t>Elections and referendums</a:t>
            </a:r>
          </a:p>
        </p:txBody>
      </p:sp>
    </p:spTree>
    <p:extLst>
      <p:ext uri="{BB962C8B-B14F-4D97-AF65-F5344CB8AC3E}">
        <p14:creationId xmlns:p14="http://schemas.microsoft.com/office/powerpoint/2010/main" val="3579140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do?</a:t>
            </a:r>
          </a:p>
        </p:txBody>
      </p:sp>
      <p:sp>
        <p:nvSpPr>
          <p:cNvPr id="3" name="Text Placeholder 2"/>
          <p:cNvSpPr>
            <a:spLocks noGrp="1"/>
          </p:cNvSpPr>
          <p:nvPr>
            <p:ph type="body" sz="quarter" idx="11"/>
          </p:nvPr>
        </p:nvSpPr>
        <p:spPr>
          <a:xfrm>
            <a:off x="323850" y="2276475"/>
            <a:ext cx="1962000" cy="1198790"/>
          </a:xfrm>
        </p:spPr>
        <p:txBody>
          <a:bodyPr/>
          <a:lstStyle/>
          <a:p>
            <a:r>
              <a:rPr lang="en-GB" dirty="0">
                <a:solidFill>
                  <a:schemeClr val="tx1"/>
                </a:solidFill>
              </a:rPr>
              <a:t>Delivering free and fair elections and referendums</a:t>
            </a:r>
          </a:p>
          <a:p>
            <a:endParaRPr lang="en-GB" b="1" dirty="0">
              <a:solidFill>
                <a:srgbClr val="E6007C"/>
              </a:solidFill>
            </a:endParaRPr>
          </a:p>
        </p:txBody>
      </p:sp>
      <p:sp>
        <p:nvSpPr>
          <p:cNvPr id="4" name="Text Placeholder 3"/>
          <p:cNvSpPr>
            <a:spLocks noGrp="1"/>
          </p:cNvSpPr>
          <p:nvPr>
            <p:ph type="body" sz="quarter" idx="12"/>
          </p:nvPr>
        </p:nvSpPr>
        <p:spPr>
          <a:xfrm>
            <a:off x="2501950" y="2276475"/>
            <a:ext cx="6318200" cy="3556358"/>
          </a:xfrm>
        </p:spPr>
        <p:txBody>
          <a:bodyPr/>
          <a:lstStyle/>
          <a:p>
            <a:pPr marL="285750" indent="-285750" algn="just">
              <a:buFont typeface="Arial" panose="020B0604020202020204" pitchFamily="34" charset="0"/>
              <a:buChar char="•"/>
            </a:pPr>
            <a:r>
              <a:rPr lang="en-US" dirty="0">
                <a:solidFill>
                  <a:schemeClr val="accent1"/>
                </a:solidFill>
              </a:rPr>
              <a:t>We review and report on administration of elections and referendums etc.</a:t>
            </a:r>
          </a:p>
          <a:p>
            <a:pPr marL="285750" indent="-285750">
              <a:buFont typeface="Arial" panose="020B0604020202020204" pitchFamily="34" charset="0"/>
              <a:buChar char="•"/>
            </a:pPr>
            <a:r>
              <a:rPr lang="en-US" dirty="0">
                <a:solidFill>
                  <a:schemeClr val="accent1"/>
                </a:solidFill>
              </a:rPr>
              <a:t>Carry out reviews and report to Ministers on electoral and political matters.</a:t>
            </a:r>
          </a:p>
          <a:p>
            <a:pPr marL="285750" indent="-285750">
              <a:buFont typeface="Arial" panose="020B0604020202020204" pitchFamily="34" charset="0"/>
              <a:buChar char="•"/>
            </a:pPr>
            <a:r>
              <a:rPr lang="en-US" dirty="0">
                <a:solidFill>
                  <a:schemeClr val="accent1"/>
                </a:solidFill>
              </a:rPr>
              <a:t>We have a right to be consulted on proposed changes to electoral law. </a:t>
            </a:r>
          </a:p>
          <a:p>
            <a:pPr marL="285750" indent="-285750">
              <a:buFont typeface="Arial" panose="020B0604020202020204" pitchFamily="34" charset="0"/>
              <a:buChar char="•"/>
            </a:pPr>
            <a:r>
              <a:rPr lang="en-US" dirty="0">
                <a:solidFill>
                  <a:schemeClr val="accent1"/>
                </a:solidFill>
              </a:rPr>
              <a:t>Provide advice and assistance on any matter in which the Commission have skills and experience.</a:t>
            </a:r>
          </a:p>
          <a:p>
            <a:pPr marL="285750" indent="-285750">
              <a:buFont typeface="Arial" panose="020B0604020202020204" pitchFamily="34" charset="0"/>
              <a:buChar char="•"/>
            </a:pPr>
            <a:r>
              <a:rPr lang="en-US" dirty="0">
                <a:solidFill>
                  <a:schemeClr val="accent1"/>
                </a:solidFill>
              </a:rPr>
              <a:t>Right to attend proceedings at elections and referendums and to observe the working practices of ROs, EROs, </a:t>
            </a:r>
            <a:r>
              <a:rPr lang="en-US" dirty="0" err="1">
                <a:solidFill>
                  <a:schemeClr val="accent1"/>
                </a:solidFill>
              </a:rPr>
              <a:t>COs.</a:t>
            </a:r>
            <a:endParaRPr lang="en-US" dirty="0">
              <a:solidFill>
                <a:schemeClr val="accent1"/>
              </a:solidFill>
            </a:endParaRPr>
          </a:p>
          <a:p>
            <a:endParaRPr lang="en-GB" dirty="0"/>
          </a:p>
        </p:txBody>
      </p:sp>
    </p:spTree>
    <p:extLst>
      <p:ext uri="{BB962C8B-B14F-4D97-AF65-F5344CB8AC3E}">
        <p14:creationId xmlns:p14="http://schemas.microsoft.com/office/powerpoint/2010/main" val="2051656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439AF1-B5C0-471C-8E3B-9C5CC4C27ED1}"/>
              </a:ext>
            </a:extLst>
          </p:cNvPr>
          <p:cNvSpPr>
            <a:spLocks noGrp="1"/>
          </p:cNvSpPr>
          <p:nvPr>
            <p:ph type="title"/>
          </p:nvPr>
        </p:nvSpPr>
        <p:spPr>
          <a:xfrm>
            <a:off x="323850" y="1160464"/>
            <a:ext cx="7265048" cy="323165"/>
          </a:xfrm>
        </p:spPr>
        <p:txBody>
          <a:bodyPr/>
          <a:lstStyle/>
          <a:p>
            <a:r>
              <a:rPr lang="en-GB" dirty="0"/>
              <a:t>What do we do?</a:t>
            </a:r>
          </a:p>
        </p:txBody>
      </p:sp>
      <p:sp>
        <p:nvSpPr>
          <p:cNvPr id="14" name="Text Placeholder 13">
            <a:extLst>
              <a:ext uri="{FF2B5EF4-FFF2-40B4-BE49-F238E27FC236}">
                <a16:creationId xmlns:a16="http://schemas.microsoft.com/office/drawing/2014/main" id="{50D11593-65FC-4BA3-A969-B9DBFEF3BA63}"/>
              </a:ext>
            </a:extLst>
          </p:cNvPr>
          <p:cNvSpPr>
            <a:spLocks noGrp="1"/>
          </p:cNvSpPr>
          <p:nvPr>
            <p:ph type="body" sz="quarter" idx="11"/>
          </p:nvPr>
        </p:nvSpPr>
        <p:spPr>
          <a:xfrm>
            <a:off x="323850" y="2119994"/>
            <a:ext cx="1962000" cy="1198790"/>
          </a:xfrm>
        </p:spPr>
        <p:txBody>
          <a:bodyPr/>
          <a:lstStyle/>
          <a:p>
            <a:r>
              <a:rPr lang="en-GB" dirty="0">
                <a:solidFill>
                  <a:schemeClr val="tx1"/>
                </a:solidFill>
              </a:rPr>
              <a:t>Delivering free and fair elections and referendums</a:t>
            </a:r>
          </a:p>
          <a:p>
            <a:endParaRPr lang="en-US" b="1" dirty="0">
              <a:solidFill>
                <a:srgbClr val="E6007C"/>
              </a:solidFill>
            </a:endParaRPr>
          </a:p>
        </p:txBody>
      </p:sp>
      <p:sp>
        <p:nvSpPr>
          <p:cNvPr id="15" name="Text Placeholder 14">
            <a:extLst>
              <a:ext uri="{FF2B5EF4-FFF2-40B4-BE49-F238E27FC236}">
                <a16:creationId xmlns:a16="http://schemas.microsoft.com/office/drawing/2014/main" id="{4CFDBC2B-EF84-44B2-9D71-B9E2DA60B7BA}"/>
              </a:ext>
            </a:extLst>
          </p:cNvPr>
          <p:cNvSpPr>
            <a:spLocks noGrp="1"/>
          </p:cNvSpPr>
          <p:nvPr>
            <p:ph type="body" sz="quarter" idx="12"/>
          </p:nvPr>
        </p:nvSpPr>
        <p:spPr>
          <a:xfrm>
            <a:off x="2501950" y="2119995"/>
            <a:ext cx="6318200" cy="4328877"/>
          </a:xfrm>
        </p:spPr>
        <p:txBody>
          <a:bodyPr/>
          <a:lstStyle/>
          <a:p>
            <a:pPr marL="285750" lvl="1" indent="-285750" algn="just">
              <a:buFont typeface="Arial" panose="020B0604020202020204" pitchFamily="34" charset="0"/>
              <a:buChar char="•"/>
            </a:pPr>
            <a:r>
              <a:rPr lang="en-US" altLang="en-US" b="0" dirty="0">
                <a:solidFill>
                  <a:schemeClr val="accent1"/>
                </a:solidFill>
              </a:rPr>
              <a:t>We provide a range of guidance to stakeholders including ROs, EROs, COs, political parties, candidates and agents, police and others.</a:t>
            </a:r>
          </a:p>
          <a:p>
            <a:pPr marL="285750" lvl="1" indent="-285750" algn="just">
              <a:buFont typeface="Arial" panose="020B0604020202020204" pitchFamily="34" charset="0"/>
              <a:buChar char="•"/>
            </a:pPr>
            <a:r>
              <a:rPr lang="en-US" altLang="en-US" b="0" dirty="0">
                <a:solidFill>
                  <a:schemeClr val="accent1"/>
                </a:solidFill>
              </a:rPr>
              <a:t>Operate the Electoral Observers scheme.</a:t>
            </a:r>
          </a:p>
          <a:p>
            <a:pPr marL="285750" lvl="1" indent="-285750" algn="just">
              <a:buFont typeface="Arial" panose="020B0604020202020204" pitchFamily="34" charset="0"/>
              <a:buChar char="•"/>
            </a:pPr>
            <a:r>
              <a:rPr lang="en-US" altLang="en-US" b="0" dirty="0">
                <a:solidFill>
                  <a:schemeClr val="accent1"/>
                </a:solidFill>
              </a:rPr>
              <a:t>Set </a:t>
            </a:r>
            <a:r>
              <a:rPr lang="en-US" altLang="en-US" b="0" dirty="0">
                <a:solidFill>
                  <a:schemeClr val="tx1"/>
                </a:solidFill>
              </a:rPr>
              <a:t>performance standards </a:t>
            </a:r>
            <a:r>
              <a:rPr lang="en-US" altLang="en-US" b="0" dirty="0">
                <a:solidFill>
                  <a:schemeClr val="accent1"/>
                </a:solidFill>
              </a:rPr>
              <a:t>for ROs and EROs and monitor compliance. </a:t>
            </a:r>
          </a:p>
          <a:p>
            <a:pPr marL="285750" lvl="1" indent="-285750" algn="just">
              <a:buFont typeface="Arial" panose="020B0604020202020204" pitchFamily="34" charset="0"/>
              <a:buChar char="•"/>
            </a:pPr>
            <a:r>
              <a:rPr lang="en-US" altLang="en-US" b="0" dirty="0">
                <a:solidFill>
                  <a:schemeClr val="accent1"/>
                </a:solidFill>
              </a:rPr>
              <a:t>Share good practice.</a:t>
            </a:r>
          </a:p>
          <a:p>
            <a:pPr marL="285750" lvl="1" indent="-285750" algn="just">
              <a:buFont typeface="Arial" panose="020B0604020202020204" pitchFamily="34" charset="0"/>
              <a:buChar char="•"/>
            </a:pPr>
            <a:r>
              <a:rPr lang="en-US" b="0" dirty="0">
                <a:solidFill>
                  <a:schemeClr val="accent1"/>
                </a:solidFill>
              </a:rPr>
              <a:t>We provide policy development grants to political parties for manifesto development.</a:t>
            </a:r>
          </a:p>
          <a:p>
            <a:pPr marL="285750" lvl="1" indent="-285750" algn="just">
              <a:buFont typeface="Arial" panose="020B0604020202020204" pitchFamily="34" charset="0"/>
              <a:buChar char="•"/>
            </a:pPr>
            <a:r>
              <a:rPr lang="en-US" b="0" dirty="0">
                <a:solidFill>
                  <a:schemeClr val="accent1"/>
                </a:solidFill>
              </a:rPr>
              <a:t>We promote </a:t>
            </a:r>
            <a:r>
              <a:rPr lang="en-US" b="0" dirty="0">
                <a:solidFill>
                  <a:schemeClr val="tx1"/>
                </a:solidFill>
              </a:rPr>
              <a:t>public awareness </a:t>
            </a:r>
            <a:r>
              <a:rPr lang="en-US" b="0" dirty="0">
                <a:solidFill>
                  <a:schemeClr val="accent1"/>
                </a:solidFill>
              </a:rPr>
              <a:t>of current electoral systems in the United Kingdom.</a:t>
            </a:r>
          </a:p>
          <a:p>
            <a:pPr marL="285750" lvl="1" indent="-285750">
              <a:buFont typeface="Arial" panose="020B0604020202020204" pitchFamily="34" charset="0"/>
              <a:buChar char="•"/>
            </a:pPr>
            <a:endParaRPr lang="en-US" b="0" dirty="0">
              <a:solidFill>
                <a:schemeClr val="accent1"/>
              </a:solidFill>
            </a:endParaRPr>
          </a:p>
          <a:p>
            <a:pPr marL="285750" lvl="1" indent="-285750">
              <a:buFont typeface="Arial" panose="020B0604020202020204" pitchFamily="34" charset="0"/>
              <a:buChar char="•"/>
            </a:pPr>
            <a:endParaRPr lang="en-US" b="0" dirty="0">
              <a:solidFill>
                <a:schemeClr val="accent1"/>
              </a:solidFill>
            </a:endParaRPr>
          </a:p>
        </p:txBody>
      </p:sp>
    </p:spTree>
    <p:extLst>
      <p:ext uri="{BB962C8B-B14F-4D97-AF65-F5344CB8AC3E}">
        <p14:creationId xmlns:p14="http://schemas.microsoft.com/office/powerpoint/2010/main" val="4030178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do?</a:t>
            </a:r>
          </a:p>
        </p:txBody>
      </p:sp>
      <p:sp>
        <p:nvSpPr>
          <p:cNvPr id="3" name="Text Placeholder 2"/>
          <p:cNvSpPr>
            <a:spLocks noGrp="1"/>
          </p:cNvSpPr>
          <p:nvPr>
            <p:ph type="body" sz="quarter" idx="11"/>
          </p:nvPr>
        </p:nvSpPr>
        <p:spPr>
          <a:xfrm>
            <a:off x="323850" y="2276476"/>
            <a:ext cx="1962000" cy="1469633"/>
          </a:xfrm>
        </p:spPr>
        <p:txBody>
          <a:bodyPr/>
          <a:lstStyle/>
          <a:p>
            <a:r>
              <a:rPr lang="en-GB" altLang="en-US" dirty="0">
                <a:solidFill>
                  <a:schemeClr val="tx1"/>
                </a:solidFill>
              </a:rPr>
              <a:t>UK  [PPERA] referendums</a:t>
            </a:r>
          </a:p>
          <a:p>
            <a:r>
              <a:rPr lang="en-GB" dirty="0">
                <a:solidFill>
                  <a:schemeClr val="tx1"/>
                </a:solidFill>
              </a:rPr>
              <a:t>Depends on the event specific legislation but…</a:t>
            </a:r>
          </a:p>
        </p:txBody>
      </p:sp>
      <p:sp>
        <p:nvSpPr>
          <p:cNvPr id="4" name="Text Placeholder 3"/>
          <p:cNvSpPr>
            <a:spLocks noGrp="1"/>
          </p:cNvSpPr>
          <p:nvPr>
            <p:ph type="body" sz="quarter" idx="12"/>
          </p:nvPr>
        </p:nvSpPr>
        <p:spPr>
          <a:xfrm>
            <a:off x="2501950" y="2276475"/>
            <a:ext cx="6318200" cy="4173450"/>
          </a:xfrm>
        </p:spPr>
        <p:txBody>
          <a:bodyPr/>
          <a:lstStyle/>
          <a:p>
            <a:pPr marL="285750" indent="-285750">
              <a:buFont typeface="Arial" panose="020B0604020202020204" pitchFamily="34" charset="0"/>
              <a:buChar char="•"/>
            </a:pPr>
            <a:r>
              <a:rPr lang="en-GB" altLang="en-US" dirty="0">
                <a:solidFill>
                  <a:schemeClr val="tx1"/>
                </a:solidFill>
              </a:rPr>
              <a:t>Commission has a duty to comment on a proposed referendum question</a:t>
            </a:r>
          </a:p>
          <a:p>
            <a:pPr marL="285750" indent="-285750">
              <a:buFont typeface="Arial" panose="020B0604020202020204" pitchFamily="34" charset="0"/>
              <a:buChar char="•"/>
            </a:pPr>
            <a:r>
              <a:rPr lang="en-GB" altLang="en-US" dirty="0">
                <a:solidFill>
                  <a:schemeClr val="tx1"/>
                </a:solidFill>
              </a:rPr>
              <a:t>Chair of the Commission is Chief Counting Officer or nominee, responsible for running the referendum and announcing the result</a:t>
            </a:r>
          </a:p>
          <a:p>
            <a:pPr marL="285750" indent="-285750">
              <a:buFont typeface="Arial" panose="020B0604020202020204" pitchFamily="34" charset="0"/>
              <a:buChar char="•"/>
            </a:pPr>
            <a:r>
              <a:rPr lang="en-GB" altLang="en-US" dirty="0">
                <a:solidFill>
                  <a:schemeClr val="tx1"/>
                </a:solidFill>
              </a:rPr>
              <a:t>Rules on income and campaign spending, similar to those for elections</a:t>
            </a:r>
          </a:p>
          <a:p>
            <a:pPr marL="285750" indent="-285750">
              <a:buFont typeface="Arial" panose="020B0604020202020204" pitchFamily="34" charset="0"/>
              <a:buChar char="•"/>
            </a:pPr>
            <a:r>
              <a:rPr lang="en-GB" altLang="en-US" dirty="0">
                <a:solidFill>
                  <a:schemeClr val="tx1"/>
                </a:solidFill>
              </a:rPr>
              <a:t>Guidance to COs and campaigners</a:t>
            </a:r>
          </a:p>
          <a:p>
            <a:pPr marL="285750" indent="-285750">
              <a:buFont typeface="Arial" panose="020B0604020202020204" pitchFamily="34" charset="0"/>
              <a:buChar char="•"/>
            </a:pPr>
            <a:r>
              <a:rPr lang="en-GB" altLang="en-US" dirty="0">
                <a:solidFill>
                  <a:schemeClr val="tx1"/>
                </a:solidFill>
              </a:rPr>
              <a:t>Commission has public awareness role, as for elections</a:t>
            </a:r>
          </a:p>
          <a:p>
            <a:pPr marL="285750" indent="-285750">
              <a:buFont typeface="Arial" panose="020B0604020202020204" pitchFamily="34" charset="0"/>
              <a:buChar char="•"/>
            </a:pPr>
            <a:r>
              <a:rPr lang="en-GB" altLang="en-US" dirty="0">
                <a:solidFill>
                  <a:schemeClr val="tx1"/>
                </a:solidFill>
              </a:rPr>
              <a:t>EMB Convener is RCO</a:t>
            </a:r>
          </a:p>
          <a:p>
            <a:pPr marL="285750" indent="-285750">
              <a:buFont typeface="Arial" panose="020B0604020202020204" pitchFamily="34" charset="0"/>
              <a:buChar char="•"/>
            </a:pPr>
            <a:r>
              <a:rPr lang="en-GB" altLang="en-US" dirty="0">
                <a:solidFill>
                  <a:schemeClr val="tx1"/>
                </a:solidFill>
              </a:rPr>
              <a:t>Returning Officers  become Counting Officers</a:t>
            </a:r>
          </a:p>
          <a:p>
            <a:pPr marL="285750" indent="-285750">
              <a:buFont typeface="Arial" panose="020B0604020202020204" pitchFamily="34" charset="0"/>
              <a:buChar char="•"/>
            </a:pPr>
            <a:r>
              <a:rPr lang="en-GB" altLang="en-US" dirty="0">
                <a:solidFill>
                  <a:schemeClr val="tx1"/>
                </a:solidFill>
              </a:rPr>
              <a:t>EROs provide the register of electors</a:t>
            </a:r>
          </a:p>
          <a:p>
            <a:endParaRPr lang="en-GB" dirty="0"/>
          </a:p>
        </p:txBody>
      </p:sp>
    </p:spTree>
    <p:extLst>
      <p:ext uri="{BB962C8B-B14F-4D97-AF65-F5344CB8AC3E}">
        <p14:creationId xmlns:p14="http://schemas.microsoft.com/office/powerpoint/2010/main" val="439274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do?</a:t>
            </a:r>
          </a:p>
        </p:txBody>
      </p:sp>
      <p:sp>
        <p:nvSpPr>
          <p:cNvPr id="3" name="Text Placeholder 2"/>
          <p:cNvSpPr>
            <a:spLocks noGrp="1"/>
          </p:cNvSpPr>
          <p:nvPr>
            <p:ph type="body" sz="quarter" idx="11"/>
          </p:nvPr>
        </p:nvSpPr>
        <p:spPr>
          <a:xfrm>
            <a:off x="323850" y="2276476"/>
            <a:ext cx="1962000" cy="541687"/>
          </a:xfrm>
        </p:spPr>
        <p:txBody>
          <a:bodyPr/>
          <a:lstStyle/>
          <a:p>
            <a:r>
              <a:rPr lang="en-GB" dirty="0">
                <a:solidFill>
                  <a:schemeClr val="tx1"/>
                </a:solidFill>
              </a:rPr>
              <a:t>Other potential referendums</a:t>
            </a:r>
          </a:p>
        </p:txBody>
      </p:sp>
      <p:sp>
        <p:nvSpPr>
          <p:cNvPr id="4" name="Text Placeholder 3"/>
          <p:cNvSpPr>
            <a:spLocks noGrp="1"/>
          </p:cNvSpPr>
          <p:nvPr>
            <p:ph type="body" sz="quarter" idx="12"/>
          </p:nvPr>
        </p:nvSpPr>
        <p:spPr>
          <a:xfrm>
            <a:off x="2501950" y="2276476"/>
            <a:ext cx="6318200" cy="4018023"/>
          </a:xfrm>
        </p:spPr>
        <p:txBody>
          <a:bodyPr/>
          <a:lstStyle/>
          <a:p>
            <a:pPr marL="285750" indent="-285750">
              <a:buFont typeface="Arial" panose="020B0604020202020204" pitchFamily="34" charset="0"/>
              <a:buChar char="•"/>
            </a:pPr>
            <a:r>
              <a:rPr lang="en-GB" dirty="0">
                <a:solidFill>
                  <a:schemeClr val="tx1"/>
                </a:solidFill>
              </a:rPr>
              <a:t>Depends on the legislative </a:t>
            </a:r>
          </a:p>
          <a:p>
            <a:pPr marL="285750" indent="-285750">
              <a:buFont typeface="Arial" panose="020B0604020202020204" pitchFamily="34" charset="0"/>
              <a:buChar char="•"/>
            </a:pPr>
            <a:r>
              <a:rPr lang="en-GB" dirty="0">
                <a:solidFill>
                  <a:schemeClr val="tx1"/>
                </a:solidFill>
              </a:rPr>
              <a:t>Edinburgh Agreement of 2012</a:t>
            </a:r>
          </a:p>
          <a:p>
            <a:pPr marL="285750" indent="-285750">
              <a:buFont typeface="Arial" panose="020B0604020202020204" pitchFamily="34" charset="0"/>
              <a:buChar char="•"/>
            </a:pPr>
            <a:r>
              <a:rPr lang="en-GB" dirty="0">
                <a:solidFill>
                  <a:schemeClr val="tx1"/>
                </a:solidFill>
              </a:rPr>
              <a:t>Legislation in the Scottish Parliament</a:t>
            </a:r>
          </a:p>
          <a:p>
            <a:pPr marL="285750" indent="-285750">
              <a:buFont typeface="Arial" panose="020B0604020202020204" pitchFamily="34" charset="0"/>
              <a:buChar char="•"/>
            </a:pPr>
            <a:r>
              <a:rPr lang="en-GB" dirty="0">
                <a:solidFill>
                  <a:schemeClr val="tx1"/>
                </a:solidFill>
              </a:rPr>
              <a:t>Roles varied from PPERA based referendum to reflect Scottish electoral landscape:</a:t>
            </a:r>
          </a:p>
          <a:p>
            <a:pPr marL="826725" lvl="5" indent="-285750"/>
            <a:r>
              <a:rPr lang="en-GB" dirty="0">
                <a:solidFill>
                  <a:schemeClr val="tx1"/>
                </a:solidFill>
              </a:rPr>
              <a:t>Convener of the EMB was CCO</a:t>
            </a:r>
          </a:p>
          <a:p>
            <a:pPr marL="826725" lvl="5" indent="-285750"/>
            <a:r>
              <a:rPr lang="en-GB" dirty="0">
                <a:solidFill>
                  <a:schemeClr val="tx1"/>
                </a:solidFill>
              </a:rPr>
              <a:t>Counting Officers no guidance role</a:t>
            </a:r>
          </a:p>
          <a:p>
            <a:pPr marL="285750" indent="-285750">
              <a:buFont typeface="Arial" panose="020B0604020202020204" pitchFamily="34" charset="0"/>
              <a:buChar char="•"/>
            </a:pPr>
            <a:r>
              <a:rPr lang="en-GB" dirty="0">
                <a:solidFill>
                  <a:schemeClr val="tx1"/>
                </a:solidFill>
              </a:rPr>
              <a:t>Question assessment</a:t>
            </a:r>
          </a:p>
          <a:p>
            <a:pPr marL="285750" indent="-285750">
              <a:buFont typeface="Arial" panose="020B0604020202020204" pitchFamily="34" charset="0"/>
              <a:buChar char="•"/>
            </a:pPr>
            <a:r>
              <a:rPr lang="en-GB" dirty="0">
                <a:solidFill>
                  <a:schemeClr val="tx1"/>
                </a:solidFill>
              </a:rPr>
              <a:t>Regulation of participants</a:t>
            </a:r>
          </a:p>
          <a:p>
            <a:pPr marL="285750" indent="-285750">
              <a:buFont typeface="Arial" panose="020B0604020202020204" pitchFamily="34" charset="0"/>
              <a:buChar char="•"/>
            </a:pPr>
            <a:r>
              <a:rPr lang="en-GB" dirty="0">
                <a:solidFill>
                  <a:schemeClr val="tx1"/>
                </a:solidFill>
              </a:rPr>
              <a:t>Public awareness</a:t>
            </a:r>
          </a:p>
          <a:p>
            <a:endParaRPr lang="en-GB" dirty="0"/>
          </a:p>
        </p:txBody>
      </p:sp>
    </p:spTree>
    <p:extLst>
      <p:ext uri="{BB962C8B-B14F-4D97-AF65-F5344CB8AC3E}">
        <p14:creationId xmlns:p14="http://schemas.microsoft.com/office/powerpoint/2010/main" val="3932961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DBEBEA0-262C-4C11-99E6-3781688DAB97}"/>
              </a:ext>
            </a:extLst>
          </p:cNvPr>
          <p:cNvPicPr>
            <a:picLocks noGrp="1" noChangeAspect="1"/>
          </p:cNvPicPr>
          <p:nvPr>
            <p:ph type="pic" sz="quarter" idx="10"/>
          </p:nvPr>
        </p:nvPicPr>
        <p:blipFill>
          <a:blip r:embed="rId3"/>
          <a:stretch>
            <a:fillRect/>
          </a:stretch>
        </p:blipFill>
        <p:spPr>
          <a:xfrm>
            <a:off x="0" y="857380"/>
            <a:ext cx="9144000" cy="5143240"/>
          </a:xfrm>
        </p:spPr>
      </p:pic>
      <p:sp>
        <p:nvSpPr>
          <p:cNvPr id="3" name="Text Placeholder 2">
            <a:extLst>
              <a:ext uri="{FF2B5EF4-FFF2-40B4-BE49-F238E27FC236}">
                <a16:creationId xmlns:a16="http://schemas.microsoft.com/office/drawing/2014/main" id="{46F77881-C176-4825-99D2-7A7E01841FA7}"/>
              </a:ext>
            </a:extLst>
          </p:cNvPr>
          <p:cNvSpPr>
            <a:spLocks noGrp="1"/>
          </p:cNvSpPr>
          <p:nvPr>
            <p:ph type="body" sz="quarter" idx="11"/>
          </p:nvPr>
        </p:nvSpPr>
        <p:spPr>
          <a:xfrm>
            <a:off x="325439" y="1160462"/>
            <a:ext cx="7491007" cy="1198790"/>
          </a:xfrm>
        </p:spPr>
        <p:txBody>
          <a:bodyPr/>
          <a:lstStyle/>
          <a:p>
            <a:r>
              <a:rPr lang="en-GB" sz="3200" dirty="0"/>
              <a:t>What do we do?</a:t>
            </a:r>
          </a:p>
          <a:p>
            <a:r>
              <a:rPr lang="en-GB" sz="3200" b="0" dirty="0"/>
              <a:t>Regulating political finance</a:t>
            </a:r>
          </a:p>
        </p:txBody>
      </p:sp>
      <p:pic>
        <p:nvPicPr>
          <p:cNvPr id="4" name="Picture 3">
            <a:extLst>
              <a:ext uri="{FF2B5EF4-FFF2-40B4-BE49-F238E27FC236}">
                <a16:creationId xmlns:a16="http://schemas.microsoft.com/office/drawing/2014/main" id="{F284DECC-3758-4C43-9352-DFEF8602FAD1}"/>
              </a:ext>
            </a:extLst>
          </p:cNvPr>
          <p:cNvPicPr>
            <a:picLocks noChangeAspect="1"/>
          </p:cNvPicPr>
          <p:nvPr/>
        </p:nvPicPr>
        <p:blipFill>
          <a:blip r:embed="rId4"/>
          <a:stretch>
            <a:fillRect/>
          </a:stretch>
        </p:blipFill>
        <p:spPr>
          <a:xfrm>
            <a:off x="7816445" y="1171570"/>
            <a:ext cx="994220" cy="497686"/>
          </a:xfrm>
          <a:prstGeom prst="rect">
            <a:avLst/>
          </a:prstGeom>
        </p:spPr>
      </p:pic>
      <p:sp>
        <p:nvSpPr>
          <p:cNvPr id="8" name="Text Placeholder 4">
            <a:extLst>
              <a:ext uri="{FF2B5EF4-FFF2-40B4-BE49-F238E27FC236}">
                <a16:creationId xmlns:a16="http://schemas.microsoft.com/office/drawing/2014/main" id="{D8BCA45C-F071-CC44-BA88-FA8E456AAE03}"/>
              </a:ext>
            </a:extLst>
          </p:cNvPr>
          <p:cNvSpPr txBox="1">
            <a:spLocks/>
          </p:cNvSpPr>
          <p:nvPr/>
        </p:nvSpPr>
        <p:spPr>
          <a:xfrm>
            <a:off x="9523097" y="1160463"/>
            <a:ext cx="1729104" cy="2299842"/>
          </a:xfrm>
          <a:prstGeom prst="rect">
            <a:avLst/>
          </a:prstGeom>
          <a:solidFill>
            <a:schemeClr val="bg1"/>
          </a:solidFill>
          <a:ln w="12700">
            <a:solidFill>
              <a:schemeClr val="accent5"/>
            </a:solidFill>
          </a:ln>
        </p:spPr>
        <p:txBody>
          <a:bodyPr wrap="square" lIns="72000" tIns="72000" rIns="72000" bIns="72000" rtlCol="0">
            <a:spAutoFit/>
          </a:bodyPr>
          <a:lstStyle>
            <a:lvl1pPr marL="0" indent="0" algn="l" rtl="0" eaLnBrk="1" fontAlgn="base" hangingPunct="1">
              <a:lnSpc>
                <a:spcPct val="110000"/>
              </a:lnSpc>
              <a:spcBef>
                <a:spcPts val="0"/>
              </a:spcBef>
              <a:spcAft>
                <a:spcPts val="900"/>
              </a:spcAft>
              <a:buFontTx/>
              <a:buNone/>
              <a:defRPr sz="1600">
                <a:solidFill>
                  <a:schemeClr val="accent4"/>
                </a:solidFill>
                <a:latin typeface="+mn-lt"/>
                <a:ea typeface="+mn-ea"/>
                <a:cs typeface="+mn-cs"/>
              </a:defRPr>
            </a:lvl1pPr>
            <a:lvl2pPr marL="0" indent="0" algn="l" rtl="0" eaLnBrk="1" fontAlgn="base" hangingPunct="1">
              <a:lnSpc>
                <a:spcPct val="110000"/>
              </a:lnSpc>
              <a:spcBef>
                <a:spcPts val="0"/>
              </a:spcBef>
              <a:spcAft>
                <a:spcPts val="900"/>
              </a:spcAft>
              <a:buFontTx/>
              <a:buNone/>
              <a:defRPr sz="1600" b="1">
                <a:solidFill>
                  <a:schemeClr val="accent4"/>
                </a:solidFill>
                <a:latin typeface="+mn-lt"/>
              </a:defRPr>
            </a:lvl2pPr>
            <a:lvl3pPr marL="0" indent="0" algn="l" rtl="0" eaLnBrk="1" fontAlgn="base" hangingPunct="1">
              <a:lnSpc>
                <a:spcPct val="110000"/>
              </a:lnSpc>
              <a:spcBef>
                <a:spcPts val="0"/>
              </a:spcBef>
              <a:spcAft>
                <a:spcPts val="900"/>
              </a:spcAft>
              <a:buFontTx/>
              <a:buNone/>
              <a:defRPr sz="1600">
                <a:solidFill>
                  <a:schemeClr val="tx1"/>
                </a:solidFill>
                <a:latin typeface="+mn-lt"/>
              </a:defRPr>
            </a:lvl3pPr>
            <a:lvl4pPr marL="180975" indent="-180975"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4pPr>
            <a:lvl5pPr marL="360000" indent="-180000"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5pPr>
            <a:lvl6pPr marL="180975" indent="-180975" algn="l" rtl="0" eaLnBrk="1" fontAlgn="base" hangingPunct="1">
              <a:lnSpc>
                <a:spcPct val="110000"/>
              </a:lnSpc>
              <a:spcBef>
                <a:spcPts val="0"/>
              </a:spcBef>
              <a:spcAft>
                <a:spcPts val="900"/>
              </a:spcAft>
              <a:buFont typeface="Arial" panose="020B0604020202020204" pitchFamily="34" charset="0"/>
              <a:buChar char="•"/>
              <a:defRPr sz="1200">
                <a:solidFill>
                  <a:schemeClr val="tx1"/>
                </a:solidFill>
                <a:latin typeface="+mn-lt"/>
              </a:defRPr>
            </a:lvl6pPr>
            <a:lvl7pPr marL="0" indent="0" algn="l" rtl="0" eaLnBrk="1" fontAlgn="base" hangingPunct="1">
              <a:spcBef>
                <a:spcPts val="0"/>
              </a:spcBef>
              <a:spcAft>
                <a:spcPts val="400"/>
              </a:spcAft>
              <a:buFont typeface="Arial" panose="020B0604020202020204" pitchFamily="34" charset="0"/>
              <a:buNone/>
              <a:defRPr sz="1200">
                <a:solidFill>
                  <a:schemeClr val="tx1"/>
                </a:solidFill>
                <a:latin typeface="+mn-lt"/>
              </a:defRPr>
            </a:lvl7pPr>
            <a:lvl8pPr marL="360000" indent="-180975" algn="l" rtl="0" eaLnBrk="1" fontAlgn="base" hangingPunct="1">
              <a:spcBef>
                <a:spcPts val="0"/>
              </a:spcBef>
              <a:spcAft>
                <a:spcPts val="400"/>
              </a:spcAft>
              <a:buFont typeface="Arial" panose="020B0604020202020204" pitchFamily="34" charset="0"/>
              <a:buChar char="•"/>
              <a:defRPr sz="1200">
                <a:solidFill>
                  <a:schemeClr val="tx1"/>
                </a:solidFill>
                <a:latin typeface="+mn-lt"/>
              </a:defRPr>
            </a:lvl8pPr>
            <a:lvl9pPr marL="359025" indent="0" algn="l" rtl="0" eaLnBrk="1" fontAlgn="base" hangingPunct="1">
              <a:spcBef>
                <a:spcPts val="0"/>
              </a:spcBef>
              <a:spcAft>
                <a:spcPts val="400"/>
              </a:spcAft>
              <a:buFont typeface="Arial" panose="020B0604020202020204" pitchFamily="34" charset="0"/>
              <a:buNone/>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GB" sz="1000" b="0" i="0" u="none" strike="noStrike" kern="0" cap="none" spc="0" normalizeH="0" baseline="0" noProof="0" dirty="0">
                <a:ln>
                  <a:noFill/>
                </a:ln>
                <a:solidFill>
                  <a:srgbClr val="0099C3"/>
                </a:solidFill>
                <a:effectLst/>
                <a:uLnTx/>
                <a:uFillTx/>
                <a:latin typeface="Arial"/>
                <a:ea typeface="+mn-ea"/>
                <a:cs typeface="+mn-cs"/>
              </a:rPr>
              <a:t>How to change an illustration:</a:t>
            </a: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Download the illustration from this </a:t>
            </a:r>
            <a:r>
              <a:rPr kumimoji="0" lang="en-GB" sz="1000" b="0" i="0" u="none" strike="noStrike" kern="0" cap="none" spc="0" normalizeH="0" baseline="0" noProof="0" dirty="0">
                <a:ln>
                  <a:noFill/>
                </a:ln>
                <a:solidFill>
                  <a:srgbClr val="003057"/>
                </a:solidFill>
                <a:effectLst/>
                <a:uLnTx/>
                <a:uFillTx/>
                <a:latin typeface="Arial"/>
                <a:ea typeface="+mn-ea"/>
                <a:cs typeface="+mn-cs"/>
                <a:hlinkClick r:id="rId5"/>
              </a:rPr>
              <a:t>link</a:t>
            </a:r>
            <a:r>
              <a:rPr kumimoji="0" lang="en-GB" sz="1000" b="0" i="0" u="none" strike="noStrike" kern="0" cap="none" spc="0" normalizeH="0" baseline="0" noProof="0" dirty="0">
                <a:ln>
                  <a:noFill/>
                </a:ln>
                <a:solidFill>
                  <a:srgbClr val="003057"/>
                </a:solidFill>
                <a:effectLst/>
                <a:uLnTx/>
                <a:uFillTx/>
                <a:latin typeface="Arial"/>
                <a:ea typeface="+mn-ea"/>
                <a:cs typeface="+mn-cs"/>
              </a:rPr>
              <a:t> or copy and paste this link </a:t>
            </a:r>
            <a:r>
              <a:rPr kumimoji="0" lang="en-GB" sz="1000" b="0" i="0" u="none" strike="noStrike" kern="0" cap="none" spc="0" normalizeH="0" baseline="0" noProof="0" dirty="0">
                <a:ln>
                  <a:noFill/>
                </a:ln>
                <a:solidFill>
                  <a:srgbClr val="003057"/>
                </a:solidFill>
                <a:effectLst/>
                <a:uLnTx/>
                <a:uFillTx/>
                <a:latin typeface="Arial"/>
                <a:ea typeface="+mn-ea"/>
                <a:cs typeface="+mn-cs"/>
                <a:hlinkClick r:id="rId5"/>
              </a:rPr>
              <a:t>http://bit.ly/2OxnHxZ</a:t>
            </a:r>
            <a:endParaRPr kumimoji="0" lang="en-GB" sz="1000" b="0" i="0" u="none" strike="noStrike" kern="0" cap="none" spc="0" normalizeH="0" baseline="0" noProof="0" dirty="0">
              <a:ln>
                <a:noFill/>
              </a:ln>
              <a:solidFill>
                <a:srgbClr val="003057"/>
              </a:solidFill>
              <a:effectLst/>
              <a:uLnTx/>
              <a:uFillTx/>
              <a:latin typeface="Arial"/>
              <a:ea typeface="+mn-ea"/>
              <a:cs typeface="+mn-cs"/>
            </a:endParaRP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Right click on the illustration you want to change:</a:t>
            </a:r>
          </a:p>
          <a:p>
            <a:pPr marL="360000" marR="0" lvl="4" indent="-1800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Click </a:t>
            </a:r>
            <a:r>
              <a:rPr kumimoji="0" lang="en-GB" sz="1000" b="0" i="0" u="none" strike="noStrike" kern="0" cap="none" spc="0" normalizeH="0" baseline="0" noProof="0" dirty="0">
                <a:ln>
                  <a:noFill/>
                </a:ln>
                <a:solidFill>
                  <a:srgbClr val="E6007C"/>
                </a:solidFill>
                <a:effectLst/>
                <a:uLnTx/>
                <a:uFillTx/>
                <a:latin typeface="Arial"/>
                <a:ea typeface="+mn-ea"/>
                <a:cs typeface="+mn-cs"/>
              </a:rPr>
              <a:t>Change Picture </a:t>
            </a:r>
            <a:r>
              <a:rPr kumimoji="0" lang="en-GB" sz="1000" b="0" i="0" u="none" strike="noStrike" kern="0" cap="none" spc="0" normalizeH="0" baseline="0" noProof="0" dirty="0">
                <a:ln>
                  <a:noFill/>
                </a:ln>
                <a:solidFill>
                  <a:srgbClr val="003057"/>
                </a:solidFill>
                <a:effectLst/>
                <a:uLnTx/>
                <a:uFillTx/>
                <a:latin typeface="Arial"/>
                <a:ea typeface="+mn-ea"/>
                <a:cs typeface="+mn-cs"/>
              </a:rPr>
              <a:t>&gt; </a:t>
            </a:r>
            <a:r>
              <a:rPr kumimoji="0" lang="en-GB" sz="1000" b="0" i="0" u="none" strike="noStrike" kern="0" cap="none" spc="0" normalizeH="0" baseline="0" noProof="0" dirty="0">
                <a:ln>
                  <a:noFill/>
                </a:ln>
                <a:solidFill>
                  <a:srgbClr val="E6007C"/>
                </a:solidFill>
                <a:effectLst/>
                <a:uLnTx/>
                <a:uFillTx/>
                <a:latin typeface="Arial"/>
                <a:ea typeface="+mn-ea"/>
                <a:cs typeface="+mn-cs"/>
              </a:rPr>
              <a:t>From a File</a:t>
            </a: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Choose the illustration you want to place.</a:t>
            </a:r>
          </a:p>
        </p:txBody>
      </p:sp>
    </p:spTree>
    <p:extLst>
      <p:ext uri="{BB962C8B-B14F-4D97-AF65-F5344CB8AC3E}">
        <p14:creationId xmlns:p14="http://schemas.microsoft.com/office/powerpoint/2010/main" val="3549262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439AF1-B5C0-471C-8E3B-9C5CC4C27ED1}"/>
              </a:ext>
            </a:extLst>
          </p:cNvPr>
          <p:cNvSpPr>
            <a:spLocks noGrp="1"/>
          </p:cNvSpPr>
          <p:nvPr>
            <p:ph type="title"/>
          </p:nvPr>
        </p:nvSpPr>
        <p:spPr>
          <a:xfrm>
            <a:off x="323850" y="1160464"/>
            <a:ext cx="7504307" cy="323165"/>
          </a:xfrm>
        </p:spPr>
        <p:txBody>
          <a:bodyPr/>
          <a:lstStyle/>
          <a:p>
            <a:r>
              <a:rPr lang="en-GB" dirty="0"/>
              <a:t>Regulating political finance…</a:t>
            </a:r>
          </a:p>
        </p:txBody>
      </p:sp>
      <p:sp>
        <p:nvSpPr>
          <p:cNvPr id="14" name="Text Placeholder 13">
            <a:extLst>
              <a:ext uri="{FF2B5EF4-FFF2-40B4-BE49-F238E27FC236}">
                <a16:creationId xmlns:a16="http://schemas.microsoft.com/office/drawing/2014/main" id="{50D11593-65FC-4BA3-A969-B9DBFEF3BA63}"/>
              </a:ext>
            </a:extLst>
          </p:cNvPr>
          <p:cNvSpPr>
            <a:spLocks noGrp="1"/>
          </p:cNvSpPr>
          <p:nvPr>
            <p:ph type="body" sz="quarter" idx="11"/>
          </p:nvPr>
        </p:nvSpPr>
        <p:spPr>
          <a:xfrm>
            <a:off x="323850" y="2095036"/>
            <a:ext cx="1962000" cy="270843"/>
          </a:xfrm>
        </p:spPr>
        <p:txBody>
          <a:bodyPr/>
          <a:lstStyle/>
          <a:p>
            <a:r>
              <a:rPr lang="en-GB" dirty="0"/>
              <a:t>Who do we regulate?</a:t>
            </a:r>
          </a:p>
        </p:txBody>
      </p:sp>
      <p:sp>
        <p:nvSpPr>
          <p:cNvPr id="15" name="Text Placeholder 14">
            <a:extLst>
              <a:ext uri="{FF2B5EF4-FFF2-40B4-BE49-F238E27FC236}">
                <a16:creationId xmlns:a16="http://schemas.microsoft.com/office/drawing/2014/main" id="{4CFDBC2B-EF84-44B2-9D71-B9E2DA60B7BA}"/>
              </a:ext>
            </a:extLst>
          </p:cNvPr>
          <p:cNvSpPr>
            <a:spLocks noGrp="1"/>
          </p:cNvSpPr>
          <p:nvPr>
            <p:ph type="body" sz="quarter" idx="12"/>
          </p:nvPr>
        </p:nvSpPr>
        <p:spPr>
          <a:xfrm>
            <a:off x="2501950" y="2095038"/>
            <a:ext cx="6318200" cy="4098045"/>
          </a:xfrm>
        </p:spPr>
        <p:txBody>
          <a:bodyPr/>
          <a:lstStyle/>
          <a:p>
            <a:pPr marL="285750" lvl="1" indent="-285750" algn="just">
              <a:buFont typeface="Arial" panose="020B0604020202020204" pitchFamily="34" charset="0"/>
              <a:buChar char="•"/>
            </a:pPr>
            <a:r>
              <a:rPr lang="en-US" altLang="en-US" b="0" dirty="0">
                <a:solidFill>
                  <a:schemeClr val="accent1"/>
                </a:solidFill>
              </a:rPr>
              <a:t>Registered </a:t>
            </a:r>
            <a:r>
              <a:rPr lang="en-US" altLang="en-US" dirty="0">
                <a:solidFill>
                  <a:srgbClr val="E6007C"/>
                </a:solidFill>
              </a:rPr>
              <a:t>political parties </a:t>
            </a:r>
            <a:r>
              <a:rPr lang="en-US" altLang="en-US" b="0" dirty="0">
                <a:solidFill>
                  <a:schemeClr val="accent1"/>
                </a:solidFill>
              </a:rPr>
              <a:t>in GB and NI.  Two registers.</a:t>
            </a:r>
          </a:p>
          <a:p>
            <a:pPr marL="285750" lvl="1" indent="-285750" algn="just">
              <a:buFont typeface="Arial" panose="020B0604020202020204" pitchFamily="34" charset="0"/>
              <a:buChar char="•"/>
            </a:pPr>
            <a:r>
              <a:rPr lang="en-US" altLang="en-US" dirty="0">
                <a:solidFill>
                  <a:srgbClr val="E6007C"/>
                </a:solidFill>
              </a:rPr>
              <a:t>Campaigners</a:t>
            </a:r>
            <a:r>
              <a:rPr lang="en-US" altLang="en-US" b="0" dirty="0">
                <a:solidFill>
                  <a:schemeClr val="accent1"/>
                </a:solidFill>
              </a:rPr>
              <a:t> in referendums: w</a:t>
            </a:r>
            <a:r>
              <a:rPr lang="en-US" b="0" dirty="0">
                <a:solidFill>
                  <a:schemeClr val="accent1"/>
                </a:solidFill>
              </a:rPr>
              <a:t>e register campaigners in a referendum and provide advice and guidance on the rules on spending and donations that campaigners must follow</a:t>
            </a:r>
            <a:r>
              <a:rPr lang="en-US" altLang="en-US" b="0" dirty="0">
                <a:solidFill>
                  <a:schemeClr val="accent1"/>
                </a:solidFill>
              </a:rPr>
              <a:t>.</a:t>
            </a:r>
          </a:p>
          <a:p>
            <a:pPr marL="285750" lvl="1" indent="-285750" algn="just">
              <a:buFont typeface="Arial" panose="020B0604020202020204" pitchFamily="34" charset="0"/>
              <a:buChar char="•"/>
            </a:pPr>
            <a:r>
              <a:rPr lang="en-US" altLang="en-US" dirty="0">
                <a:solidFill>
                  <a:srgbClr val="E6007C"/>
                </a:solidFill>
              </a:rPr>
              <a:t>Non party campaigners</a:t>
            </a:r>
            <a:r>
              <a:rPr lang="en-US" altLang="en-US" b="0" dirty="0">
                <a:solidFill>
                  <a:schemeClr val="accent1"/>
                </a:solidFill>
              </a:rPr>
              <a:t>: individuals and </a:t>
            </a:r>
            <a:r>
              <a:rPr lang="en-US" altLang="en-US" b="0" dirty="0" err="1">
                <a:solidFill>
                  <a:schemeClr val="accent1"/>
                </a:solidFill>
              </a:rPr>
              <a:t>organisations</a:t>
            </a:r>
            <a:r>
              <a:rPr lang="en-US" altLang="en-US" b="0" dirty="0">
                <a:solidFill>
                  <a:schemeClr val="accent1"/>
                </a:solidFill>
              </a:rPr>
              <a:t> that campaign in the run up to elections but do not stand as political parties or candidates.</a:t>
            </a:r>
          </a:p>
          <a:p>
            <a:pPr marL="285750" lvl="1" indent="-285750" algn="just">
              <a:buFont typeface="Arial" panose="020B0604020202020204" pitchFamily="34" charset="0"/>
              <a:buChar char="•"/>
            </a:pPr>
            <a:r>
              <a:rPr lang="en-US" altLang="en-US" dirty="0">
                <a:solidFill>
                  <a:srgbClr val="E6007C"/>
                </a:solidFill>
              </a:rPr>
              <a:t>Recall petitions campaigners</a:t>
            </a:r>
            <a:r>
              <a:rPr lang="en-US" altLang="en-US" b="0" dirty="0">
                <a:solidFill>
                  <a:schemeClr val="accent1"/>
                </a:solidFill>
              </a:rPr>
              <a:t>: individuals and </a:t>
            </a:r>
            <a:r>
              <a:rPr lang="en-US" altLang="en-US" b="0" dirty="0" err="1">
                <a:solidFill>
                  <a:schemeClr val="accent1"/>
                </a:solidFill>
              </a:rPr>
              <a:t>organisations</a:t>
            </a:r>
            <a:r>
              <a:rPr lang="en-US" altLang="en-US" b="0" dirty="0">
                <a:solidFill>
                  <a:schemeClr val="accent1"/>
                </a:solidFill>
              </a:rPr>
              <a:t> that campaign for the success or failure of a recall petition.</a:t>
            </a:r>
          </a:p>
          <a:p>
            <a:pPr marL="285750" lvl="1" indent="-285750" algn="just">
              <a:buFont typeface="Arial" panose="020B0604020202020204" pitchFamily="34" charset="0"/>
              <a:buChar char="•"/>
            </a:pPr>
            <a:r>
              <a:rPr lang="en-US" altLang="en-US" dirty="0">
                <a:solidFill>
                  <a:srgbClr val="E6007C"/>
                </a:solidFill>
              </a:rPr>
              <a:t>Regulated </a:t>
            </a:r>
            <a:r>
              <a:rPr lang="en-US" altLang="en-US" dirty="0" err="1">
                <a:solidFill>
                  <a:srgbClr val="E6007C"/>
                </a:solidFill>
              </a:rPr>
              <a:t>donees</a:t>
            </a:r>
            <a:r>
              <a:rPr lang="en-US" altLang="en-US" b="0" dirty="0">
                <a:solidFill>
                  <a:schemeClr val="accent1"/>
                </a:solidFill>
              </a:rPr>
              <a:t>: we regulate donations and loans to other individuals and </a:t>
            </a:r>
            <a:r>
              <a:rPr lang="en-US" altLang="en-US" b="0" dirty="0" err="1">
                <a:solidFill>
                  <a:schemeClr val="accent1"/>
                </a:solidFill>
              </a:rPr>
              <a:t>organisations</a:t>
            </a:r>
            <a:r>
              <a:rPr lang="en-US" altLang="en-US" b="0" dirty="0">
                <a:solidFill>
                  <a:schemeClr val="accent1"/>
                </a:solidFill>
              </a:rPr>
              <a:t> e.g. holders of elective office, member associations, members of political parties.</a:t>
            </a:r>
          </a:p>
          <a:p>
            <a:pPr marL="2857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3870415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070D1D7-D8D1-42C0-8A92-E2E509F6C9B1}"/>
              </a:ext>
            </a:extLst>
          </p:cNvPr>
          <p:cNvPicPr>
            <a:picLocks noGrp="1" noChangeAspect="1"/>
          </p:cNvPicPr>
          <p:nvPr>
            <p:ph type="pic" sz="quarter" idx="10"/>
          </p:nvPr>
        </p:nvPicPr>
        <p:blipFill>
          <a:blip r:embed="rId3"/>
          <a:stretch>
            <a:fillRect/>
          </a:stretch>
        </p:blipFill>
        <p:spPr>
          <a:xfrm>
            <a:off x="0" y="857380"/>
            <a:ext cx="9144000" cy="5143240"/>
          </a:xfrm>
        </p:spPr>
      </p:pic>
      <p:sp>
        <p:nvSpPr>
          <p:cNvPr id="4" name="Text Placeholder 3">
            <a:extLst>
              <a:ext uri="{FF2B5EF4-FFF2-40B4-BE49-F238E27FC236}">
                <a16:creationId xmlns:a16="http://schemas.microsoft.com/office/drawing/2014/main" id="{42F9585D-3DEE-46F6-B21D-9009012CC5DC}"/>
              </a:ext>
            </a:extLst>
          </p:cNvPr>
          <p:cNvSpPr>
            <a:spLocks noGrp="1"/>
          </p:cNvSpPr>
          <p:nvPr>
            <p:ph type="body" sz="quarter" idx="11"/>
          </p:nvPr>
        </p:nvSpPr>
        <p:spPr>
          <a:xfrm>
            <a:off x="323385" y="1057974"/>
            <a:ext cx="7326352" cy="541687"/>
          </a:xfrm>
        </p:spPr>
        <p:txBody>
          <a:bodyPr/>
          <a:lstStyle/>
          <a:p>
            <a:r>
              <a:rPr lang="en-GB" sz="3200" dirty="0"/>
              <a:t>Our Enforcement Policy</a:t>
            </a:r>
          </a:p>
        </p:txBody>
      </p:sp>
      <p:pic>
        <p:nvPicPr>
          <p:cNvPr id="6" name="Picture 5">
            <a:extLst>
              <a:ext uri="{FF2B5EF4-FFF2-40B4-BE49-F238E27FC236}">
                <a16:creationId xmlns:a16="http://schemas.microsoft.com/office/drawing/2014/main" id="{A3746783-0F92-4F34-BE61-40A6FD48795E}"/>
              </a:ext>
            </a:extLst>
          </p:cNvPr>
          <p:cNvPicPr>
            <a:picLocks noChangeAspect="1"/>
          </p:cNvPicPr>
          <p:nvPr/>
        </p:nvPicPr>
        <p:blipFill>
          <a:blip r:embed="rId4"/>
          <a:stretch>
            <a:fillRect/>
          </a:stretch>
        </p:blipFill>
        <p:spPr>
          <a:xfrm>
            <a:off x="7816445" y="1171570"/>
            <a:ext cx="994220" cy="497686"/>
          </a:xfrm>
          <a:prstGeom prst="rect">
            <a:avLst/>
          </a:prstGeom>
        </p:spPr>
      </p:pic>
      <p:sp>
        <p:nvSpPr>
          <p:cNvPr id="10" name="Text Placeholder 4">
            <a:extLst>
              <a:ext uri="{FF2B5EF4-FFF2-40B4-BE49-F238E27FC236}">
                <a16:creationId xmlns:a16="http://schemas.microsoft.com/office/drawing/2014/main" id="{A23AE028-2328-A144-9890-F441F0862F0E}"/>
              </a:ext>
            </a:extLst>
          </p:cNvPr>
          <p:cNvSpPr txBox="1">
            <a:spLocks/>
          </p:cNvSpPr>
          <p:nvPr/>
        </p:nvSpPr>
        <p:spPr>
          <a:xfrm>
            <a:off x="9523097" y="1160463"/>
            <a:ext cx="1729104" cy="2299842"/>
          </a:xfrm>
          <a:prstGeom prst="rect">
            <a:avLst/>
          </a:prstGeom>
          <a:solidFill>
            <a:schemeClr val="bg1"/>
          </a:solidFill>
          <a:ln w="12700">
            <a:solidFill>
              <a:schemeClr val="accent5"/>
            </a:solidFill>
          </a:ln>
        </p:spPr>
        <p:txBody>
          <a:bodyPr wrap="square" lIns="72000" tIns="72000" rIns="72000" bIns="72000" rtlCol="0">
            <a:spAutoFit/>
          </a:bodyPr>
          <a:lstStyle>
            <a:lvl1pPr marL="0" indent="0" algn="l" rtl="0" eaLnBrk="1" fontAlgn="base" hangingPunct="1">
              <a:lnSpc>
                <a:spcPct val="110000"/>
              </a:lnSpc>
              <a:spcBef>
                <a:spcPts val="0"/>
              </a:spcBef>
              <a:spcAft>
                <a:spcPts val="900"/>
              </a:spcAft>
              <a:buFontTx/>
              <a:buNone/>
              <a:defRPr sz="1600">
                <a:solidFill>
                  <a:schemeClr val="accent4"/>
                </a:solidFill>
                <a:latin typeface="+mn-lt"/>
                <a:ea typeface="+mn-ea"/>
                <a:cs typeface="+mn-cs"/>
              </a:defRPr>
            </a:lvl1pPr>
            <a:lvl2pPr marL="0" indent="0" algn="l" rtl="0" eaLnBrk="1" fontAlgn="base" hangingPunct="1">
              <a:lnSpc>
                <a:spcPct val="110000"/>
              </a:lnSpc>
              <a:spcBef>
                <a:spcPts val="0"/>
              </a:spcBef>
              <a:spcAft>
                <a:spcPts val="900"/>
              </a:spcAft>
              <a:buFontTx/>
              <a:buNone/>
              <a:defRPr sz="1600" b="1">
                <a:solidFill>
                  <a:schemeClr val="accent4"/>
                </a:solidFill>
                <a:latin typeface="+mn-lt"/>
              </a:defRPr>
            </a:lvl2pPr>
            <a:lvl3pPr marL="0" indent="0" algn="l" rtl="0" eaLnBrk="1" fontAlgn="base" hangingPunct="1">
              <a:lnSpc>
                <a:spcPct val="110000"/>
              </a:lnSpc>
              <a:spcBef>
                <a:spcPts val="0"/>
              </a:spcBef>
              <a:spcAft>
                <a:spcPts val="900"/>
              </a:spcAft>
              <a:buFontTx/>
              <a:buNone/>
              <a:defRPr sz="1600">
                <a:solidFill>
                  <a:schemeClr val="tx1"/>
                </a:solidFill>
                <a:latin typeface="+mn-lt"/>
              </a:defRPr>
            </a:lvl3pPr>
            <a:lvl4pPr marL="180975" indent="-180975"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4pPr>
            <a:lvl5pPr marL="360000" indent="-180000" algn="l" rtl="0" eaLnBrk="1" fontAlgn="base" hangingPunct="1">
              <a:lnSpc>
                <a:spcPct val="110000"/>
              </a:lnSpc>
              <a:spcBef>
                <a:spcPts val="0"/>
              </a:spcBef>
              <a:spcAft>
                <a:spcPts val="900"/>
              </a:spcAft>
              <a:buFont typeface="Arial" panose="020B0604020202020204" pitchFamily="34" charset="0"/>
              <a:buChar char="•"/>
              <a:defRPr sz="1600">
                <a:solidFill>
                  <a:schemeClr val="tx1"/>
                </a:solidFill>
                <a:latin typeface="+mn-lt"/>
              </a:defRPr>
            </a:lvl5pPr>
            <a:lvl6pPr marL="180975" indent="-180975" algn="l" rtl="0" eaLnBrk="1" fontAlgn="base" hangingPunct="1">
              <a:lnSpc>
                <a:spcPct val="110000"/>
              </a:lnSpc>
              <a:spcBef>
                <a:spcPts val="0"/>
              </a:spcBef>
              <a:spcAft>
                <a:spcPts val="900"/>
              </a:spcAft>
              <a:buFont typeface="Arial" panose="020B0604020202020204" pitchFamily="34" charset="0"/>
              <a:buChar char="•"/>
              <a:defRPr sz="1200">
                <a:solidFill>
                  <a:schemeClr val="tx1"/>
                </a:solidFill>
                <a:latin typeface="+mn-lt"/>
              </a:defRPr>
            </a:lvl6pPr>
            <a:lvl7pPr marL="0" indent="0" algn="l" rtl="0" eaLnBrk="1" fontAlgn="base" hangingPunct="1">
              <a:spcBef>
                <a:spcPts val="0"/>
              </a:spcBef>
              <a:spcAft>
                <a:spcPts val="400"/>
              </a:spcAft>
              <a:buFont typeface="Arial" panose="020B0604020202020204" pitchFamily="34" charset="0"/>
              <a:buNone/>
              <a:defRPr sz="1200">
                <a:solidFill>
                  <a:schemeClr val="tx1"/>
                </a:solidFill>
                <a:latin typeface="+mn-lt"/>
              </a:defRPr>
            </a:lvl7pPr>
            <a:lvl8pPr marL="360000" indent="-180975" algn="l" rtl="0" eaLnBrk="1" fontAlgn="base" hangingPunct="1">
              <a:spcBef>
                <a:spcPts val="0"/>
              </a:spcBef>
              <a:spcAft>
                <a:spcPts val="400"/>
              </a:spcAft>
              <a:buFont typeface="Arial" panose="020B0604020202020204" pitchFamily="34" charset="0"/>
              <a:buChar char="•"/>
              <a:defRPr sz="1200">
                <a:solidFill>
                  <a:schemeClr val="tx1"/>
                </a:solidFill>
                <a:latin typeface="+mn-lt"/>
              </a:defRPr>
            </a:lvl8pPr>
            <a:lvl9pPr marL="359025" indent="0" algn="l" rtl="0" eaLnBrk="1" fontAlgn="base" hangingPunct="1">
              <a:spcBef>
                <a:spcPts val="0"/>
              </a:spcBef>
              <a:spcAft>
                <a:spcPts val="400"/>
              </a:spcAft>
              <a:buFont typeface="Arial" panose="020B0604020202020204" pitchFamily="34" charset="0"/>
              <a:buNone/>
              <a:defRPr sz="1200">
                <a:solidFill>
                  <a:schemeClr val="tx1"/>
                </a:solidFill>
                <a:latin typeface="+mn-lt"/>
              </a:defRPr>
            </a:lvl9pPr>
          </a:lstStyle>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GB" sz="1000" b="0" i="0" u="none" strike="noStrike" kern="0" cap="none" spc="0" normalizeH="0" baseline="0" noProof="0" dirty="0">
                <a:ln>
                  <a:noFill/>
                </a:ln>
                <a:solidFill>
                  <a:srgbClr val="0099C3"/>
                </a:solidFill>
                <a:effectLst/>
                <a:uLnTx/>
                <a:uFillTx/>
                <a:latin typeface="Arial"/>
                <a:ea typeface="+mn-ea"/>
                <a:cs typeface="+mn-cs"/>
              </a:rPr>
              <a:t>How to change an illustration:</a:t>
            </a: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Download the illustration from this </a:t>
            </a:r>
            <a:r>
              <a:rPr kumimoji="0" lang="en-GB" sz="1000" b="0" i="0" u="none" strike="noStrike" kern="0" cap="none" spc="0" normalizeH="0" baseline="0" noProof="0" dirty="0">
                <a:ln>
                  <a:noFill/>
                </a:ln>
                <a:solidFill>
                  <a:srgbClr val="003057"/>
                </a:solidFill>
                <a:effectLst/>
                <a:uLnTx/>
                <a:uFillTx/>
                <a:latin typeface="Arial"/>
                <a:ea typeface="+mn-ea"/>
                <a:cs typeface="+mn-cs"/>
                <a:hlinkClick r:id="rId5"/>
              </a:rPr>
              <a:t>link</a:t>
            </a:r>
            <a:r>
              <a:rPr kumimoji="0" lang="en-GB" sz="1000" b="0" i="0" u="none" strike="noStrike" kern="0" cap="none" spc="0" normalizeH="0" baseline="0" noProof="0" dirty="0">
                <a:ln>
                  <a:noFill/>
                </a:ln>
                <a:solidFill>
                  <a:srgbClr val="003057"/>
                </a:solidFill>
                <a:effectLst/>
                <a:uLnTx/>
                <a:uFillTx/>
                <a:latin typeface="Arial"/>
                <a:ea typeface="+mn-ea"/>
                <a:cs typeface="+mn-cs"/>
              </a:rPr>
              <a:t> or copy and paste this link </a:t>
            </a:r>
            <a:r>
              <a:rPr kumimoji="0" lang="en-GB" sz="1000" b="0" i="0" u="none" strike="noStrike" kern="0" cap="none" spc="0" normalizeH="0" baseline="0" noProof="0" dirty="0">
                <a:ln>
                  <a:noFill/>
                </a:ln>
                <a:solidFill>
                  <a:srgbClr val="003057"/>
                </a:solidFill>
                <a:effectLst/>
                <a:uLnTx/>
                <a:uFillTx/>
                <a:latin typeface="Arial"/>
                <a:ea typeface="+mn-ea"/>
                <a:cs typeface="+mn-cs"/>
                <a:hlinkClick r:id="rId5"/>
              </a:rPr>
              <a:t>http://bit.ly/2OxnHxZ</a:t>
            </a:r>
            <a:endParaRPr kumimoji="0" lang="en-GB" sz="1000" b="0" i="0" u="none" strike="noStrike" kern="0" cap="none" spc="0" normalizeH="0" baseline="0" noProof="0" dirty="0">
              <a:ln>
                <a:noFill/>
              </a:ln>
              <a:solidFill>
                <a:srgbClr val="003057"/>
              </a:solidFill>
              <a:effectLst/>
              <a:uLnTx/>
              <a:uFillTx/>
              <a:latin typeface="Arial"/>
              <a:ea typeface="+mn-ea"/>
              <a:cs typeface="+mn-cs"/>
            </a:endParaRP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Right click on the illustration you want to change:</a:t>
            </a:r>
          </a:p>
          <a:p>
            <a:pPr marL="360000" marR="0" lvl="4" indent="-1800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Click </a:t>
            </a:r>
            <a:r>
              <a:rPr kumimoji="0" lang="en-GB" sz="1000" b="0" i="0" u="none" strike="noStrike" kern="0" cap="none" spc="0" normalizeH="0" baseline="0" noProof="0" dirty="0">
                <a:ln>
                  <a:noFill/>
                </a:ln>
                <a:solidFill>
                  <a:srgbClr val="E6007C"/>
                </a:solidFill>
                <a:effectLst/>
                <a:uLnTx/>
                <a:uFillTx/>
                <a:latin typeface="Arial"/>
                <a:ea typeface="+mn-ea"/>
                <a:cs typeface="+mn-cs"/>
              </a:rPr>
              <a:t>Change Picture </a:t>
            </a:r>
            <a:r>
              <a:rPr kumimoji="0" lang="en-GB" sz="1000" b="0" i="0" u="none" strike="noStrike" kern="0" cap="none" spc="0" normalizeH="0" baseline="0" noProof="0" dirty="0">
                <a:ln>
                  <a:noFill/>
                </a:ln>
                <a:solidFill>
                  <a:srgbClr val="003057"/>
                </a:solidFill>
                <a:effectLst/>
                <a:uLnTx/>
                <a:uFillTx/>
                <a:latin typeface="Arial"/>
                <a:ea typeface="+mn-ea"/>
                <a:cs typeface="+mn-cs"/>
              </a:rPr>
              <a:t>&gt; </a:t>
            </a:r>
            <a:r>
              <a:rPr kumimoji="0" lang="en-GB" sz="1000" b="0" i="0" u="none" strike="noStrike" kern="0" cap="none" spc="0" normalizeH="0" baseline="0" noProof="0" dirty="0">
                <a:ln>
                  <a:noFill/>
                </a:ln>
                <a:solidFill>
                  <a:srgbClr val="E6007C"/>
                </a:solidFill>
                <a:effectLst/>
                <a:uLnTx/>
                <a:uFillTx/>
                <a:latin typeface="Arial"/>
                <a:ea typeface="+mn-ea"/>
                <a:cs typeface="+mn-cs"/>
              </a:rPr>
              <a:t>From a File</a:t>
            </a:r>
          </a:p>
          <a:p>
            <a:pPr marL="180975" marR="0" lvl="3" indent="-180975"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3057"/>
                </a:solidFill>
                <a:effectLst/>
                <a:uLnTx/>
                <a:uFillTx/>
                <a:latin typeface="Arial"/>
                <a:ea typeface="+mn-ea"/>
                <a:cs typeface="+mn-cs"/>
              </a:rPr>
              <a:t>Choose the illustration you want to place.</a:t>
            </a:r>
          </a:p>
        </p:txBody>
      </p:sp>
    </p:spTree>
    <p:extLst>
      <p:ext uri="{BB962C8B-B14F-4D97-AF65-F5344CB8AC3E}">
        <p14:creationId xmlns:p14="http://schemas.microsoft.com/office/powerpoint/2010/main" val="1570467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1160464"/>
            <a:ext cx="7370491" cy="323165"/>
          </a:xfrm>
        </p:spPr>
        <p:txBody>
          <a:bodyPr/>
          <a:lstStyle/>
          <a:p>
            <a:r>
              <a:rPr lang="en-GB" dirty="0"/>
              <a:t>Enforcement Policy</a:t>
            </a:r>
          </a:p>
        </p:txBody>
      </p:sp>
      <p:sp>
        <p:nvSpPr>
          <p:cNvPr id="3" name="Text Placeholder 2"/>
          <p:cNvSpPr>
            <a:spLocks noGrp="1"/>
          </p:cNvSpPr>
          <p:nvPr>
            <p:ph type="body" sz="quarter" idx="11"/>
          </p:nvPr>
        </p:nvSpPr>
        <p:spPr>
          <a:xfrm>
            <a:off x="323850" y="2276475"/>
            <a:ext cx="1962000" cy="812530"/>
          </a:xfrm>
        </p:spPr>
        <p:txBody>
          <a:bodyPr/>
          <a:lstStyle/>
          <a:p>
            <a:r>
              <a:rPr lang="en-GB" sz="2400" dirty="0">
                <a:solidFill>
                  <a:schemeClr val="tx1"/>
                </a:solidFill>
              </a:rPr>
              <a:t>Aim and objectives</a:t>
            </a:r>
          </a:p>
        </p:txBody>
      </p:sp>
      <p:sp>
        <p:nvSpPr>
          <p:cNvPr id="4" name="Text Placeholder 3"/>
          <p:cNvSpPr>
            <a:spLocks noGrp="1"/>
          </p:cNvSpPr>
          <p:nvPr>
            <p:ph type="body" sz="quarter" idx="12"/>
          </p:nvPr>
        </p:nvSpPr>
        <p:spPr>
          <a:xfrm>
            <a:off x="2501950" y="2276474"/>
            <a:ext cx="6318200" cy="3942618"/>
          </a:xfrm>
        </p:spPr>
        <p:txBody>
          <a:bodyPr/>
          <a:lstStyle/>
          <a:p>
            <a:pPr marL="285750" indent="-285750" algn="just">
              <a:buFont typeface="Arial" panose="020B0604020202020204" pitchFamily="34" charset="0"/>
              <a:buChar char="•"/>
            </a:pPr>
            <a:r>
              <a:rPr lang="en-GB" dirty="0">
                <a:solidFill>
                  <a:schemeClr val="accent1"/>
                </a:solidFill>
              </a:rPr>
              <a:t>To ensure that the PPERA rules on party and election finance are complied with, and that people throughout the UK are confident in the integrity and transparency of party and election finance.</a:t>
            </a:r>
          </a:p>
          <a:p>
            <a:pPr marL="285750" indent="-285750">
              <a:buFont typeface="Arial" panose="020B0604020202020204" pitchFamily="34" charset="0"/>
              <a:buChar char="•"/>
            </a:pPr>
            <a:r>
              <a:rPr lang="en-GB" dirty="0">
                <a:solidFill>
                  <a:schemeClr val="tx1"/>
                </a:solidFill>
              </a:rPr>
              <a:t>To ensure that there is transparency about party and election finance.</a:t>
            </a:r>
          </a:p>
          <a:p>
            <a:pPr marL="285750" indent="-285750">
              <a:buFont typeface="Arial" panose="020B0604020202020204" pitchFamily="34" charset="0"/>
              <a:buChar char="•"/>
            </a:pPr>
            <a:r>
              <a:rPr lang="en-GB" dirty="0">
                <a:solidFill>
                  <a:schemeClr val="tx1"/>
                </a:solidFill>
              </a:rPr>
              <a:t>To ensure that the rules on party and election finance are followed.</a:t>
            </a:r>
          </a:p>
          <a:p>
            <a:pPr marL="285750" indent="-285750">
              <a:buFont typeface="Arial" panose="020B0604020202020204" pitchFamily="34" charset="0"/>
              <a:buChar char="•"/>
            </a:pPr>
            <a:r>
              <a:rPr lang="en-GB" dirty="0">
                <a:solidFill>
                  <a:schemeClr val="tx1"/>
                </a:solidFill>
              </a:rPr>
              <a:t>To eliminate any benefit to those we regulate may obtain from failing to comply with the law.</a:t>
            </a:r>
          </a:p>
          <a:p>
            <a:pPr marL="285750" indent="-285750">
              <a:buFont typeface="Arial" panose="020B0604020202020204" pitchFamily="34" charset="0"/>
              <a:buChar char="•"/>
            </a:pPr>
            <a:r>
              <a:rPr lang="en-GB" dirty="0">
                <a:solidFill>
                  <a:schemeClr val="tx1"/>
                </a:solidFill>
              </a:rPr>
              <a:t>To bring any organisation or individuals failing to adhere with the law into compliance.</a:t>
            </a:r>
          </a:p>
          <a:p>
            <a:pPr marL="285750" indent="-285750">
              <a:buFont typeface="Arial" panose="020B0604020202020204" pitchFamily="34" charset="0"/>
              <a:buChar char="•"/>
            </a:pPr>
            <a:r>
              <a:rPr lang="en-GB" dirty="0">
                <a:solidFill>
                  <a:schemeClr val="tx1"/>
                </a:solidFill>
              </a:rPr>
              <a:t>To deter non compliance</a:t>
            </a:r>
          </a:p>
          <a:p>
            <a:pPr algn="just"/>
            <a:endParaRPr lang="en-GB" dirty="0">
              <a:solidFill>
                <a:schemeClr val="accent1"/>
              </a:solidFill>
            </a:endParaRPr>
          </a:p>
        </p:txBody>
      </p:sp>
    </p:spTree>
    <p:extLst>
      <p:ext uri="{BB962C8B-B14F-4D97-AF65-F5344CB8AC3E}">
        <p14:creationId xmlns:p14="http://schemas.microsoft.com/office/powerpoint/2010/main" val="2844768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0464"/>
            <a:ext cx="7392794" cy="323165"/>
          </a:xfrm>
        </p:spPr>
        <p:txBody>
          <a:bodyPr/>
          <a:lstStyle/>
          <a:p>
            <a:r>
              <a:rPr lang="en-GB" dirty="0"/>
              <a:t>Our Enforcement Approach</a:t>
            </a:r>
          </a:p>
        </p:txBody>
      </p:sp>
      <p:sp>
        <p:nvSpPr>
          <p:cNvPr id="3" name="Text Placeholder 2"/>
          <p:cNvSpPr>
            <a:spLocks noGrp="1"/>
          </p:cNvSpPr>
          <p:nvPr>
            <p:ph type="body" sz="quarter" idx="11"/>
          </p:nvPr>
        </p:nvSpPr>
        <p:spPr>
          <a:xfrm>
            <a:off x="323850" y="2276476"/>
            <a:ext cx="1962000" cy="541687"/>
          </a:xfrm>
        </p:spPr>
        <p:txBody>
          <a:bodyPr/>
          <a:lstStyle/>
          <a:p>
            <a:r>
              <a:rPr lang="en-GB" dirty="0"/>
              <a:t>Our enforcement approach</a:t>
            </a:r>
          </a:p>
        </p:txBody>
      </p:sp>
      <p:sp>
        <p:nvSpPr>
          <p:cNvPr id="4" name="Text Placeholder 3"/>
          <p:cNvSpPr>
            <a:spLocks noGrp="1"/>
          </p:cNvSpPr>
          <p:nvPr>
            <p:ph type="body" sz="quarter" idx="12"/>
          </p:nvPr>
        </p:nvSpPr>
        <p:spPr>
          <a:xfrm>
            <a:off x="2501950" y="2276475"/>
            <a:ext cx="6318200" cy="3170099"/>
          </a:xfrm>
        </p:spPr>
        <p:txBody>
          <a:bodyPr/>
          <a:lstStyle/>
          <a:p>
            <a:pPr marL="285750" indent="-285750" algn="just">
              <a:buFont typeface="Arial" panose="020B0604020202020204" pitchFamily="34" charset="0"/>
              <a:buChar char="•"/>
            </a:pPr>
            <a:r>
              <a:rPr lang="en-GB" b="1" dirty="0">
                <a:solidFill>
                  <a:srgbClr val="E6007C"/>
                </a:solidFill>
              </a:rPr>
              <a:t>Regulate</a:t>
            </a:r>
            <a:r>
              <a:rPr lang="en-GB" dirty="0"/>
              <a:t> in a way that is effective, proportionate and fair.</a:t>
            </a:r>
          </a:p>
          <a:p>
            <a:pPr marL="285750" indent="-285750" algn="just">
              <a:buFont typeface="Arial" panose="020B0604020202020204" pitchFamily="34" charset="0"/>
              <a:buChar char="•"/>
            </a:pPr>
            <a:r>
              <a:rPr lang="en-GB" dirty="0"/>
              <a:t>Use </a:t>
            </a:r>
            <a:r>
              <a:rPr lang="en-GB" b="1" dirty="0">
                <a:solidFill>
                  <a:srgbClr val="E6007C"/>
                </a:solidFill>
              </a:rPr>
              <a:t>advice and guidance </a:t>
            </a:r>
            <a:r>
              <a:rPr lang="en-GB" dirty="0"/>
              <a:t>proactively in order to secure compliance and to give those we regulate a clear understanding of their regulatory requirements.</a:t>
            </a:r>
          </a:p>
          <a:p>
            <a:pPr marL="285750" indent="-285750" algn="just">
              <a:buFont typeface="Arial" panose="020B0604020202020204" pitchFamily="34" charset="0"/>
              <a:buChar char="•"/>
            </a:pPr>
            <a:r>
              <a:rPr lang="en-GB" dirty="0"/>
              <a:t>Undertake </a:t>
            </a:r>
            <a:r>
              <a:rPr lang="en-GB" b="1" dirty="0">
                <a:solidFill>
                  <a:srgbClr val="E6007C"/>
                </a:solidFill>
              </a:rPr>
              <a:t>supervisory</a:t>
            </a:r>
            <a:r>
              <a:rPr lang="en-GB" dirty="0"/>
              <a:t> work to ensure that regulated organisations and individuals meet their legal requirements.</a:t>
            </a:r>
          </a:p>
          <a:p>
            <a:pPr marL="285750" indent="-285750" algn="just">
              <a:buFont typeface="Arial" panose="020B0604020202020204" pitchFamily="34" charset="0"/>
              <a:buChar char="•"/>
            </a:pPr>
            <a:r>
              <a:rPr lang="en-GB" dirty="0"/>
              <a:t>Take </a:t>
            </a:r>
            <a:r>
              <a:rPr lang="en-GB" b="1" dirty="0">
                <a:solidFill>
                  <a:srgbClr val="E6007C"/>
                </a:solidFill>
              </a:rPr>
              <a:t>enforcement action</a:t>
            </a:r>
            <a:r>
              <a:rPr lang="en-GB" dirty="0"/>
              <a:t>, including using investigatory powers and sanctions, where it is necessary and proportionate to do so in order to meet our enforcement aims and objectives.</a:t>
            </a:r>
          </a:p>
          <a:p>
            <a:pPr marL="285750" indent="-285750" algn="just">
              <a:buFont typeface="Arial" panose="020B0604020202020204" pitchFamily="34" charset="0"/>
              <a:buChar char="•"/>
            </a:pPr>
            <a:r>
              <a:rPr lang="en-GB" dirty="0"/>
              <a:t>Take the </a:t>
            </a:r>
            <a:r>
              <a:rPr lang="en-GB" b="1" dirty="0">
                <a:solidFill>
                  <a:srgbClr val="E6007C"/>
                </a:solidFill>
              </a:rPr>
              <a:t>facts</a:t>
            </a:r>
            <a:r>
              <a:rPr lang="en-GB" dirty="0"/>
              <a:t> of each situation into account.</a:t>
            </a:r>
          </a:p>
        </p:txBody>
      </p:sp>
    </p:spTree>
    <p:extLst>
      <p:ext uri="{BB962C8B-B14F-4D97-AF65-F5344CB8AC3E}">
        <p14:creationId xmlns:p14="http://schemas.microsoft.com/office/powerpoint/2010/main" val="195780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72816"/>
            <a:ext cx="8496944" cy="2520280"/>
          </a:xfrm>
        </p:spPr>
        <p:txBody>
          <a:bodyPr>
            <a:normAutofit fontScale="90000"/>
          </a:bodyPr>
          <a:lstStyle/>
          <a:p>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dirty="0"/>
            </a:br>
            <a:r>
              <a:rPr lang="en-GB" dirty="0"/>
              <a:t> </a:t>
            </a:r>
            <a:r>
              <a:rPr lang="en-GB" b="1" i="1" dirty="0">
                <a:effectLst>
                  <a:outerShdw blurRad="38100" dist="38100" dir="2700000" algn="tl">
                    <a:srgbClr val="000000">
                      <a:alpha val="43137"/>
                    </a:srgbClr>
                  </a:outerShdw>
                </a:effectLst>
              </a:rPr>
              <a:t>ARE YOU READY FOR THE NEXT ELECTION? </a:t>
            </a:r>
            <a:br>
              <a:rPr lang="en-GB" b="1" dirty="0"/>
            </a:br>
            <a:r>
              <a:rPr lang="en-GB" dirty="0"/>
              <a:t> </a:t>
            </a:r>
            <a:br>
              <a:rPr lang="en-GB" dirty="0"/>
            </a:br>
            <a:r>
              <a:rPr lang="en-GB" sz="3100" b="1" i="1" dirty="0"/>
              <a:t>Session 1: The Policy, Legislative and Regulatory Framework Officers </a:t>
            </a:r>
            <a:br>
              <a:rPr lang="en-GB" sz="4000" dirty="0"/>
            </a:br>
            <a:r>
              <a:rPr lang="en-GB" dirty="0"/>
              <a:t> </a:t>
            </a:r>
            <a:br>
              <a:rPr lang="en-GB" dirty="0"/>
            </a:br>
            <a:br>
              <a:rPr lang="en-GB" sz="3200" dirty="0">
                <a:latin typeface="+mn-lt"/>
                <a:cs typeface="Arial" panose="020B0604020202020204" pitchFamily="34" charset="0"/>
              </a:rPr>
            </a:br>
            <a:endParaRPr lang="en-GB" sz="3200" dirty="0">
              <a:latin typeface="+mn-lt"/>
              <a:cs typeface="Arial" panose="020B0604020202020204" pitchFamily="34" charset="0"/>
            </a:endParaRPr>
          </a:p>
        </p:txBody>
      </p:sp>
      <p:sp>
        <p:nvSpPr>
          <p:cNvPr id="3" name="Subtitle 2"/>
          <p:cNvSpPr>
            <a:spLocks noGrp="1"/>
          </p:cNvSpPr>
          <p:nvPr>
            <p:ph type="subTitle" idx="1"/>
          </p:nvPr>
        </p:nvSpPr>
        <p:spPr>
          <a:xfrm>
            <a:off x="1547664" y="5101649"/>
            <a:ext cx="6400800" cy="1752600"/>
          </a:xfrm>
        </p:spPr>
        <p:txBody>
          <a:bodyPr>
            <a:normAutofit/>
          </a:bodyPr>
          <a:lstStyle/>
          <a:p>
            <a:endParaRPr lang="en-GB" sz="2800" b="1" dirty="0"/>
          </a:p>
          <a:p>
            <a:r>
              <a:rPr lang="en-GB" sz="2800" b="1" dirty="0"/>
              <a:t>Glasgow City Chambers, 24 January 2019</a:t>
            </a:r>
            <a:endParaRPr lang="en-GB" sz="2800" dirty="0"/>
          </a:p>
          <a:p>
            <a:endParaRPr lang="en-GB" sz="3000" dirty="0">
              <a:latin typeface="+mn-lt"/>
              <a:cs typeface="Arial" panose="020B0604020202020204" pitchFamily="34" charset="0"/>
            </a:endParaRPr>
          </a:p>
          <a:p>
            <a:endParaRPr lang="en-GB" sz="3000" dirty="0">
              <a:latin typeface="+mn-lt"/>
              <a:cs typeface="Arial" panose="020B0604020202020204" pitchFamily="34" charset="0"/>
            </a:endParaRPr>
          </a:p>
        </p:txBody>
      </p:sp>
    </p:spTree>
    <p:extLst>
      <p:ext uri="{BB962C8B-B14F-4D97-AF65-F5344CB8AC3E}">
        <p14:creationId xmlns:p14="http://schemas.microsoft.com/office/powerpoint/2010/main" val="1918713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8A838B-2D9F-473E-B8D9-3B6C38662B7C}"/>
              </a:ext>
            </a:extLst>
          </p:cNvPr>
          <p:cNvSpPr>
            <a:spLocks noGrp="1"/>
          </p:cNvSpPr>
          <p:nvPr>
            <p:ph type="body" sz="quarter" idx="12"/>
          </p:nvPr>
        </p:nvSpPr>
        <p:spPr>
          <a:xfrm>
            <a:off x="5274872" y="3027427"/>
            <a:ext cx="3587951" cy="3131627"/>
          </a:xfrm>
        </p:spPr>
        <p:txBody>
          <a:bodyPr/>
          <a:lstStyle/>
          <a:p>
            <a:pPr>
              <a:spcBef>
                <a:spcPct val="0"/>
              </a:spcBef>
            </a:pPr>
            <a:r>
              <a:rPr lang="en-GB" altLang="en-US" sz="1200" dirty="0"/>
              <a:t>Andy O’Neill	                  </a:t>
            </a:r>
          </a:p>
          <a:p>
            <a:pPr>
              <a:spcBef>
                <a:spcPct val="0"/>
              </a:spcBef>
            </a:pPr>
            <a:r>
              <a:rPr lang="en-GB" altLang="en-US" sz="1200" dirty="0"/>
              <a:t>Head of Electoral Commission, Scotland</a:t>
            </a:r>
          </a:p>
          <a:p>
            <a:pPr>
              <a:spcBef>
                <a:spcPct val="0"/>
              </a:spcBef>
            </a:pPr>
            <a:r>
              <a:rPr lang="en-GB" altLang="en-US" sz="1200" dirty="0"/>
              <a:t>The Electoral Commission </a:t>
            </a:r>
          </a:p>
          <a:p>
            <a:pPr>
              <a:spcBef>
                <a:spcPct val="0"/>
              </a:spcBef>
            </a:pPr>
            <a:r>
              <a:rPr lang="en-GB" altLang="en-US" sz="1200" dirty="0"/>
              <a:t>City Chambers</a:t>
            </a:r>
          </a:p>
          <a:p>
            <a:pPr>
              <a:spcBef>
                <a:spcPct val="0"/>
              </a:spcBef>
            </a:pPr>
            <a:r>
              <a:rPr lang="en-GB" altLang="en-US" sz="1200" dirty="0"/>
              <a:t>High Street 	</a:t>
            </a:r>
          </a:p>
          <a:p>
            <a:pPr>
              <a:spcBef>
                <a:spcPct val="0"/>
              </a:spcBef>
            </a:pPr>
            <a:r>
              <a:rPr lang="en-GB" altLang="en-US" sz="1200" dirty="0"/>
              <a:t>Edinburgh  EH1 1YN		</a:t>
            </a:r>
          </a:p>
          <a:p>
            <a:pPr>
              <a:spcBef>
                <a:spcPct val="0"/>
              </a:spcBef>
            </a:pPr>
            <a:r>
              <a:rPr lang="en-GB" altLang="en-US" sz="1200" dirty="0"/>
              <a:t>Tel:   0131 225 0201	</a:t>
            </a:r>
          </a:p>
          <a:p>
            <a:pPr>
              <a:spcBef>
                <a:spcPct val="0"/>
              </a:spcBef>
            </a:pPr>
            <a:r>
              <a:rPr lang="en-GB" altLang="en-US" sz="1200" dirty="0"/>
              <a:t>Fax:  0131 225 0205</a:t>
            </a:r>
          </a:p>
          <a:p>
            <a:pPr>
              <a:spcBef>
                <a:spcPct val="0"/>
              </a:spcBef>
            </a:pPr>
            <a:r>
              <a:rPr lang="en-GB" altLang="en-US" sz="1200" dirty="0"/>
              <a:t>E-Mail: aoneill@electoralcommission.org.uk            www.electoralcommission.org.uk</a:t>
            </a:r>
          </a:p>
          <a:p>
            <a:endParaRPr lang="en-GB" dirty="0"/>
          </a:p>
        </p:txBody>
      </p:sp>
    </p:spTree>
    <p:extLst>
      <p:ext uri="{BB962C8B-B14F-4D97-AF65-F5344CB8AC3E}">
        <p14:creationId xmlns:p14="http://schemas.microsoft.com/office/powerpoint/2010/main" val="483882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9678D48B-966F-4654-A5B5-20EF494DFF0C}"/>
              </a:ext>
            </a:extLst>
          </p:cNvPr>
          <p:cNvSpPr txBox="1">
            <a:spLocks noChangeArrowheads="1"/>
          </p:cNvSpPr>
          <p:nvPr/>
        </p:nvSpPr>
        <p:spPr bwMode="auto">
          <a:xfrm>
            <a:off x="700088" y="4114800"/>
            <a:ext cx="75438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Are You Ready For The Next Election?</a:t>
            </a:r>
          </a:p>
        </p:txBody>
      </p:sp>
      <p:sp>
        <p:nvSpPr>
          <p:cNvPr id="5123" name="Text Box 5">
            <a:extLst>
              <a:ext uri="{FF2B5EF4-FFF2-40B4-BE49-F238E27FC236}">
                <a16:creationId xmlns:a16="http://schemas.microsoft.com/office/drawing/2014/main" id="{F13B0081-F91E-4147-AD82-DEB28A1AEBD0}"/>
              </a:ext>
            </a:extLst>
          </p:cNvPr>
          <p:cNvSpPr txBox="1">
            <a:spLocks noChangeArrowheads="1"/>
          </p:cNvSpPr>
          <p:nvPr/>
        </p:nvSpPr>
        <p:spPr bwMode="auto">
          <a:xfrm>
            <a:off x="700088" y="5638800"/>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Superintendent Pat O’Callaghan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Operational Support Division</a:t>
            </a: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2495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180541D-5F5B-44E2-A6A9-E69D0C55AEB9}"/>
              </a:ext>
            </a:extLst>
          </p:cNvPr>
          <p:cNvSpPr>
            <a:spLocks noGrp="1" noChangeArrowheads="1"/>
          </p:cNvSpPr>
          <p:nvPr>
            <p:ph type="title"/>
          </p:nvPr>
        </p:nvSpPr>
        <p:spPr/>
        <p:txBody>
          <a:bodyPr/>
          <a:lstStyle/>
          <a:p>
            <a:pPr algn="ctr" eaLnBrk="1" hangingPunct="1"/>
            <a:r>
              <a:rPr lang="en-US" altLang="en-US"/>
              <a:t>Command Structure</a:t>
            </a:r>
          </a:p>
        </p:txBody>
      </p:sp>
      <p:sp>
        <p:nvSpPr>
          <p:cNvPr id="7171" name="Rectangle 3">
            <a:extLst>
              <a:ext uri="{FF2B5EF4-FFF2-40B4-BE49-F238E27FC236}">
                <a16:creationId xmlns:a16="http://schemas.microsoft.com/office/drawing/2014/main" id="{AEAC314D-4734-48D8-BE6B-5560592C45A9}"/>
              </a:ext>
            </a:extLst>
          </p:cNvPr>
          <p:cNvSpPr>
            <a:spLocks noGrp="1" noChangeArrowheads="1"/>
          </p:cNvSpPr>
          <p:nvPr>
            <p:ph type="body" idx="1"/>
          </p:nvPr>
        </p:nvSpPr>
        <p:spPr>
          <a:xfrm>
            <a:off x="685800" y="1524000"/>
            <a:ext cx="7772400" cy="4641850"/>
          </a:xfrm>
        </p:spPr>
        <p:txBody>
          <a:bodyPr/>
          <a:lstStyle/>
          <a:p>
            <a:pPr marL="0" indent="0" eaLnBrk="1" hangingPunct="1">
              <a:buFontTx/>
              <a:buNone/>
            </a:pPr>
            <a:endParaRPr lang="en-GB" altLang="en-US" b="1">
              <a:solidFill>
                <a:schemeClr val="tx1"/>
              </a:solidFill>
              <a:cs typeface="Arial" panose="020B0604020202020204" pitchFamily="34" charset="0"/>
            </a:endParaRPr>
          </a:p>
          <a:p>
            <a:pPr marL="0" indent="0" eaLnBrk="1" hangingPunct="1">
              <a:buFontTx/>
              <a:buNone/>
            </a:pPr>
            <a:endParaRPr lang="en-GB" altLang="en-US" b="1">
              <a:solidFill>
                <a:schemeClr val="tx1"/>
              </a:solidFill>
              <a:cs typeface="Arial" panose="020B0604020202020204" pitchFamily="34" charset="0"/>
            </a:endParaRPr>
          </a:p>
          <a:p>
            <a:pPr marL="0" indent="0" eaLnBrk="1" hangingPunct="1">
              <a:buFontTx/>
              <a:buNone/>
            </a:pPr>
            <a:endParaRPr lang="en-GB" altLang="en-US" b="1">
              <a:solidFill>
                <a:schemeClr val="tx1"/>
              </a:solidFill>
              <a:cs typeface="Arial" panose="020B0604020202020204" pitchFamily="34" charset="0"/>
            </a:endParaRPr>
          </a:p>
          <a:p>
            <a:pPr marL="0" indent="0" eaLnBrk="1" hangingPunct="1">
              <a:buFontTx/>
              <a:buNone/>
            </a:pPr>
            <a:endParaRPr lang="en-GB" altLang="en-US" b="1">
              <a:solidFill>
                <a:schemeClr val="tx1"/>
              </a:solidFill>
              <a:cs typeface="Arial" panose="020B0604020202020204" pitchFamily="34" charset="0"/>
            </a:endParaRPr>
          </a:p>
          <a:p>
            <a:pPr marL="0" indent="0" algn="ctr" eaLnBrk="1" hangingPunct="1">
              <a:buFontTx/>
              <a:buNone/>
            </a:pPr>
            <a:r>
              <a:rPr lang="en-GB" altLang="en-US" b="1">
                <a:cs typeface="Arial" panose="020B0604020202020204" pitchFamily="34" charset="0"/>
              </a:rPr>
              <a:t>Bronze Commanders </a:t>
            </a:r>
            <a:r>
              <a:rPr lang="en-GB" altLang="en-US" b="1">
                <a:latin typeface="Calibri" panose="020F0502020204030204" pitchFamily="34" charset="0"/>
                <a:cs typeface="Arial" panose="020B0604020202020204" pitchFamily="34" charset="0"/>
              </a:rPr>
              <a:t>–</a:t>
            </a:r>
            <a:r>
              <a:rPr lang="en-GB" altLang="en-US" b="1">
                <a:cs typeface="Arial" panose="020B0604020202020204" pitchFamily="34" charset="0"/>
              </a:rPr>
              <a:t> Divisional Single Points of Contact</a:t>
            </a:r>
            <a:endParaRPr lang="en-GB" altLang="en-US" sz="700"/>
          </a:p>
        </p:txBody>
      </p:sp>
      <p:sp>
        <p:nvSpPr>
          <p:cNvPr id="7172" name="Rounded Rectangle 2">
            <a:extLst>
              <a:ext uri="{FF2B5EF4-FFF2-40B4-BE49-F238E27FC236}">
                <a16:creationId xmlns:a16="http://schemas.microsoft.com/office/drawing/2014/main" id="{A0B75885-6B75-49F2-8FEA-8EECC63ECE65}"/>
              </a:ext>
            </a:extLst>
          </p:cNvPr>
          <p:cNvSpPr>
            <a:spLocks noChangeArrowheads="1"/>
          </p:cNvSpPr>
          <p:nvPr/>
        </p:nvSpPr>
        <p:spPr bwMode="auto">
          <a:xfrm>
            <a:off x="2971800" y="2089150"/>
            <a:ext cx="2895600" cy="809625"/>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Silver Commander</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Superintendent Pat O’Callaghan </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73" name="Rounded Rectangle 18">
            <a:extLst>
              <a:ext uri="{FF2B5EF4-FFF2-40B4-BE49-F238E27FC236}">
                <a16:creationId xmlns:a16="http://schemas.microsoft.com/office/drawing/2014/main" id="{08B89D53-490C-444E-AD71-EA508476671D}"/>
              </a:ext>
            </a:extLst>
          </p:cNvPr>
          <p:cNvSpPr>
            <a:spLocks noChangeArrowheads="1"/>
          </p:cNvSpPr>
          <p:nvPr/>
        </p:nvSpPr>
        <p:spPr bwMode="auto">
          <a:xfrm>
            <a:off x="2038350" y="4602163"/>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G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74" name="Rectangle 19">
            <a:extLst>
              <a:ext uri="{FF2B5EF4-FFF2-40B4-BE49-F238E27FC236}">
                <a16:creationId xmlns:a16="http://schemas.microsoft.com/office/drawing/2014/main" id="{D12E9B5D-FBB1-4423-8359-31480EB95BF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175" name="Rectangle 22">
            <a:extLst>
              <a:ext uri="{FF2B5EF4-FFF2-40B4-BE49-F238E27FC236}">
                <a16:creationId xmlns:a16="http://schemas.microsoft.com/office/drawing/2014/main" id="{B0D79461-9F2F-43E6-B858-979B228AA552}"/>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b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176" name="Rectangle 24">
            <a:extLst>
              <a:ext uri="{FF2B5EF4-FFF2-40B4-BE49-F238E27FC236}">
                <a16:creationId xmlns:a16="http://schemas.microsoft.com/office/drawing/2014/main" id="{284E07AE-8C54-4609-9130-96F67C41A73D}"/>
              </a:ext>
            </a:extLst>
          </p:cNvPr>
          <p:cNvSpPr>
            <a:spLocks noChangeArrowheads="1"/>
          </p:cNvSpPr>
          <p:nvPr/>
        </p:nvSpPr>
        <p:spPr bwMode="auto">
          <a:xfrm>
            <a:off x="0" y="315913"/>
            <a:ext cx="1841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177" name="Rectangle 37">
            <a:extLst>
              <a:ext uri="{FF2B5EF4-FFF2-40B4-BE49-F238E27FC236}">
                <a16:creationId xmlns:a16="http://schemas.microsoft.com/office/drawing/2014/main" id="{875BFC10-958D-4946-8B6F-05C55F0DD80C}"/>
              </a:ext>
            </a:extLst>
          </p:cNvPr>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178" name="Rounded Rectangle 18">
            <a:extLst>
              <a:ext uri="{FF2B5EF4-FFF2-40B4-BE49-F238E27FC236}">
                <a16:creationId xmlns:a16="http://schemas.microsoft.com/office/drawing/2014/main" id="{E28E6664-D18F-4E26-A6D1-31D0B333186C}"/>
              </a:ext>
            </a:extLst>
          </p:cNvPr>
          <p:cNvSpPr>
            <a:spLocks noChangeArrowheads="1"/>
          </p:cNvSpPr>
          <p:nvPr/>
        </p:nvSpPr>
        <p:spPr bwMode="auto">
          <a:xfrm>
            <a:off x="852488" y="3662363"/>
            <a:ext cx="1000125" cy="749300"/>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A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79" name="Rounded Rectangle 18">
            <a:extLst>
              <a:ext uri="{FF2B5EF4-FFF2-40B4-BE49-F238E27FC236}">
                <a16:creationId xmlns:a16="http://schemas.microsoft.com/office/drawing/2014/main" id="{590E1ADA-4941-443E-B43D-2EF280F72880}"/>
              </a:ext>
            </a:extLst>
          </p:cNvPr>
          <p:cNvSpPr>
            <a:spLocks noChangeArrowheads="1"/>
          </p:cNvSpPr>
          <p:nvPr/>
        </p:nvSpPr>
        <p:spPr bwMode="auto">
          <a:xfrm>
            <a:off x="2019300" y="3662363"/>
            <a:ext cx="1000125" cy="749300"/>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G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Sergeant</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0" name="Rounded Rectangle 18">
            <a:extLst>
              <a:ext uri="{FF2B5EF4-FFF2-40B4-BE49-F238E27FC236}">
                <a16:creationId xmlns:a16="http://schemas.microsoft.com/office/drawing/2014/main" id="{A567927E-63BC-4769-B3EA-22CD50559527}"/>
              </a:ext>
            </a:extLst>
          </p:cNvPr>
          <p:cNvSpPr>
            <a:spLocks noChangeArrowheads="1"/>
          </p:cNvSpPr>
          <p:nvPr/>
        </p:nvSpPr>
        <p:spPr bwMode="auto">
          <a:xfrm>
            <a:off x="3225800" y="3652838"/>
            <a:ext cx="1000125" cy="749300"/>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N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1" name="Rounded Rectangle 18">
            <a:extLst>
              <a:ext uri="{FF2B5EF4-FFF2-40B4-BE49-F238E27FC236}">
                <a16:creationId xmlns:a16="http://schemas.microsoft.com/office/drawing/2014/main" id="{170C839A-984C-481A-82E6-91017EDD4FF1}"/>
              </a:ext>
            </a:extLst>
          </p:cNvPr>
          <p:cNvSpPr>
            <a:spLocks noChangeArrowheads="1"/>
          </p:cNvSpPr>
          <p:nvPr/>
        </p:nvSpPr>
        <p:spPr bwMode="auto">
          <a:xfrm>
            <a:off x="4511675" y="3662363"/>
            <a:ext cx="1000125" cy="749300"/>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E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2" name="Rounded Rectangle 18">
            <a:extLst>
              <a:ext uri="{FF2B5EF4-FFF2-40B4-BE49-F238E27FC236}">
                <a16:creationId xmlns:a16="http://schemas.microsoft.com/office/drawing/2014/main" id="{774A8857-1A37-4E48-BAE1-DD187295F209}"/>
              </a:ext>
            </a:extLst>
          </p:cNvPr>
          <p:cNvSpPr>
            <a:spLocks noChangeArrowheads="1"/>
          </p:cNvSpPr>
          <p:nvPr/>
        </p:nvSpPr>
        <p:spPr bwMode="auto">
          <a:xfrm>
            <a:off x="5718175" y="3659188"/>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C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3" name="Rounded Rectangle 18">
            <a:extLst>
              <a:ext uri="{FF2B5EF4-FFF2-40B4-BE49-F238E27FC236}">
                <a16:creationId xmlns:a16="http://schemas.microsoft.com/office/drawing/2014/main" id="{ED5E70A2-1787-4BB2-A4E7-F8951A11FEB2}"/>
              </a:ext>
            </a:extLst>
          </p:cNvPr>
          <p:cNvSpPr>
            <a:spLocks noChangeArrowheads="1"/>
          </p:cNvSpPr>
          <p:nvPr/>
        </p:nvSpPr>
        <p:spPr bwMode="auto">
          <a:xfrm>
            <a:off x="6927850" y="3662363"/>
            <a:ext cx="1000125" cy="749300"/>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J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Chief 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4" name="Rounded Rectangle 18">
            <a:extLst>
              <a:ext uri="{FF2B5EF4-FFF2-40B4-BE49-F238E27FC236}">
                <a16:creationId xmlns:a16="http://schemas.microsoft.com/office/drawing/2014/main" id="{AB71D72E-BCC8-41E8-B1C9-A626B02AD6D0}"/>
              </a:ext>
            </a:extLst>
          </p:cNvPr>
          <p:cNvSpPr>
            <a:spLocks noChangeArrowheads="1"/>
          </p:cNvSpPr>
          <p:nvPr/>
        </p:nvSpPr>
        <p:spPr bwMode="auto">
          <a:xfrm>
            <a:off x="852488" y="4602163"/>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P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5" name="Rounded Rectangle 18">
            <a:extLst>
              <a:ext uri="{FF2B5EF4-FFF2-40B4-BE49-F238E27FC236}">
                <a16:creationId xmlns:a16="http://schemas.microsoft.com/office/drawing/2014/main" id="{2DE07BFF-C0BF-45E6-8CE1-405F1FC599A4}"/>
              </a:ext>
            </a:extLst>
          </p:cNvPr>
          <p:cNvSpPr>
            <a:spLocks noChangeArrowheads="1"/>
          </p:cNvSpPr>
          <p:nvPr/>
        </p:nvSpPr>
        <p:spPr bwMode="auto">
          <a:xfrm>
            <a:off x="3225800" y="4602163"/>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K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6" name="Rounded Rectangle 18">
            <a:extLst>
              <a:ext uri="{FF2B5EF4-FFF2-40B4-BE49-F238E27FC236}">
                <a16:creationId xmlns:a16="http://schemas.microsoft.com/office/drawing/2014/main" id="{E395A032-47B3-4F39-BB31-AE15440D5A49}"/>
              </a:ext>
            </a:extLst>
          </p:cNvPr>
          <p:cNvSpPr>
            <a:spLocks noChangeArrowheads="1"/>
          </p:cNvSpPr>
          <p:nvPr/>
        </p:nvSpPr>
        <p:spPr bwMode="auto">
          <a:xfrm>
            <a:off x="4511675" y="4602163"/>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L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7" name="Rounded Rectangle 18">
            <a:extLst>
              <a:ext uri="{FF2B5EF4-FFF2-40B4-BE49-F238E27FC236}">
                <a16:creationId xmlns:a16="http://schemas.microsoft.com/office/drawing/2014/main" id="{9CEC8A06-D9DC-49AC-B74F-EA2C761F77C3}"/>
              </a:ext>
            </a:extLst>
          </p:cNvPr>
          <p:cNvSpPr>
            <a:spLocks noChangeArrowheads="1"/>
          </p:cNvSpPr>
          <p:nvPr/>
        </p:nvSpPr>
        <p:spPr bwMode="auto">
          <a:xfrm>
            <a:off x="5721350" y="4602163"/>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U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8" name="Rounded Rectangle 18">
            <a:extLst>
              <a:ext uri="{FF2B5EF4-FFF2-40B4-BE49-F238E27FC236}">
                <a16:creationId xmlns:a16="http://schemas.microsoft.com/office/drawing/2014/main" id="{92BC8C30-0065-49E6-AE62-22CB9E57FB8E}"/>
              </a:ext>
            </a:extLst>
          </p:cNvPr>
          <p:cNvSpPr>
            <a:spLocks noChangeArrowheads="1"/>
          </p:cNvSpPr>
          <p:nvPr/>
        </p:nvSpPr>
        <p:spPr bwMode="auto">
          <a:xfrm>
            <a:off x="6945313" y="4602163"/>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Q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89" name="Rounded Rectangle 18">
            <a:extLst>
              <a:ext uri="{FF2B5EF4-FFF2-40B4-BE49-F238E27FC236}">
                <a16:creationId xmlns:a16="http://schemas.microsoft.com/office/drawing/2014/main" id="{0901D5F2-1463-407C-8580-6F009111EA88}"/>
              </a:ext>
            </a:extLst>
          </p:cNvPr>
          <p:cNvSpPr>
            <a:spLocks noChangeArrowheads="1"/>
          </p:cNvSpPr>
          <p:nvPr/>
        </p:nvSpPr>
        <p:spPr bwMode="auto">
          <a:xfrm>
            <a:off x="3851275" y="5510213"/>
            <a:ext cx="1000125" cy="750887"/>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V Division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Inspector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7190" name="Rounded Rectangle 39">
            <a:extLst>
              <a:ext uri="{FF2B5EF4-FFF2-40B4-BE49-F238E27FC236}">
                <a16:creationId xmlns:a16="http://schemas.microsoft.com/office/drawing/2014/main" id="{286A5520-31C4-48DB-AD8B-B920EF087E42}"/>
              </a:ext>
            </a:extLst>
          </p:cNvPr>
          <p:cNvSpPr>
            <a:spLocks noChangeArrowheads="1"/>
          </p:cNvSpPr>
          <p:nvPr/>
        </p:nvSpPr>
        <p:spPr bwMode="auto">
          <a:xfrm>
            <a:off x="2971800" y="1143000"/>
            <a:ext cx="2895600" cy="809625"/>
          </a:xfrm>
          <a:prstGeom prst="roundRect">
            <a:avLst>
              <a:gd name="adj" fmla="val 16667"/>
            </a:avLst>
          </a:prstGeom>
          <a:solidFill>
            <a:srgbClr val="5B9BD5"/>
          </a:solidFill>
          <a:ln w="12700">
            <a:solidFill>
              <a:srgbClr val="1F4D7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Gold Commander </a:t>
            </a:r>
            <a:endParaRPr kumimoji="0" lang="en-US" altLang="en-US" sz="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t>ACC Mark Williams</a:t>
            </a:r>
          </a:p>
        </p:txBody>
      </p:sp>
    </p:spTree>
    <p:extLst>
      <p:ext uri="{BB962C8B-B14F-4D97-AF65-F5344CB8AC3E}">
        <p14:creationId xmlns:p14="http://schemas.microsoft.com/office/powerpoint/2010/main" val="1023900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39AF6-4DA1-48C6-AAF9-DCDBB37C9B8A}"/>
              </a:ext>
            </a:extLst>
          </p:cNvPr>
          <p:cNvSpPr>
            <a:spLocks noGrp="1"/>
          </p:cNvSpPr>
          <p:nvPr>
            <p:ph idx="1"/>
          </p:nvPr>
        </p:nvSpPr>
        <p:spPr>
          <a:xfrm>
            <a:off x="685800" y="333375"/>
            <a:ext cx="7772400" cy="5381625"/>
          </a:xfrm>
        </p:spPr>
        <p:txBody>
          <a:bodyPr/>
          <a:lstStyle/>
          <a:p>
            <a:pPr marL="0" indent="0" algn="ctr">
              <a:buFontTx/>
              <a:buNone/>
              <a:defRPr/>
            </a:pPr>
            <a:r>
              <a:rPr lang="en-GB" sz="3200" b="1" dirty="0"/>
              <a:t>Terrorism Threat Level</a:t>
            </a:r>
            <a:endParaRPr lang="en-GB" sz="3200" dirty="0"/>
          </a:p>
          <a:p>
            <a:pPr marL="0" indent="0">
              <a:buFontTx/>
              <a:buNone/>
              <a:defRPr/>
            </a:pPr>
            <a:endParaRPr lang="en-GB" dirty="0"/>
          </a:p>
          <a:p>
            <a:pPr>
              <a:defRPr/>
            </a:pPr>
            <a:endParaRPr lang="en-GB" dirty="0"/>
          </a:p>
          <a:p>
            <a:pPr>
              <a:defRPr/>
            </a:pPr>
            <a:endParaRPr lang="en-GB" dirty="0"/>
          </a:p>
          <a:p>
            <a:pPr>
              <a:defRPr/>
            </a:pPr>
            <a:r>
              <a:rPr lang="en-GB" dirty="0"/>
              <a:t>The threat to the UK from International Terrorism remains at </a:t>
            </a:r>
            <a:r>
              <a:rPr lang="en-GB" b="1" dirty="0"/>
              <a:t>SEVERE </a:t>
            </a:r>
            <a:r>
              <a:rPr lang="en-GB" dirty="0"/>
              <a:t>– an attack is highly likely</a:t>
            </a:r>
          </a:p>
          <a:p>
            <a:pPr>
              <a:defRPr/>
            </a:pPr>
            <a:endParaRPr lang="en-GB" dirty="0"/>
          </a:p>
          <a:p>
            <a:pPr>
              <a:defRPr/>
            </a:pPr>
            <a:r>
              <a:rPr lang="en-GB" dirty="0"/>
              <a:t> The UK National Threat Level, and the threat level to Police Services, Defence Personnel, Jewish and Israeli Interests, is currently </a:t>
            </a:r>
            <a:r>
              <a:rPr lang="en-GB" b="1" dirty="0"/>
              <a:t>SEVERE</a:t>
            </a:r>
            <a:endParaRPr lang="en-GB" dirty="0"/>
          </a:p>
          <a:p>
            <a:pPr>
              <a:defRPr/>
            </a:pPr>
            <a:endParaRPr lang="en-GB" dirty="0"/>
          </a:p>
        </p:txBody>
      </p:sp>
    </p:spTree>
    <p:extLst>
      <p:ext uri="{BB962C8B-B14F-4D97-AF65-F5344CB8AC3E}">
        <p14:creationId xmlns:p14="http://schemas.microsoft.com/office/powerpoint/2010/main" val="248929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F0B88-44C7-44F6-8A08-639B81E43111}"/>
              </a:ext>
            </a:extLst>
          </p:cNvPr>
          <p:cNvSpPr>
            <a:spLocks noGrp="1"/>
          </p:cNvSpPr>
          <p:nvPr>
            <p:ph idx="1"/>
          </p:nvPr>
        </p:nvSpPr>
        <p:spPr>
          <a:xfrm>
            <a:off x="685800" y="476250"/>
            <a:ext cx="7772400" cy="5545138"/>
          </a:xfrm>
        </p:spPr>
        <p:txBody>
          <a:bodyPr/>
          <a:lstStyle/>
          <a:p>
            <a:pPr marL="0" indent="0" algn="ctr">
              <a:buFontTx/>
              <a:buNone/>
              <a:defRPr/>
            </a:pPr>
            <a:r>
              <a:rPr lang="en-GB" sz="3200" b="1" dirty="0"/>
              <a:t>Police Scotland Gold Strategy</a:t>
            </a:r>
            <a:endParaRPr lang="en-GB" sz="3200" dirty="0"/>
          </a:p>
          <a:p>
            <a:pPr marL="0" indent="0">
              <a:buFontTx/>
              <a:buNone/>
              <a:defRPr/>
            </a:pPr>
            <a:r>
              <a:rPr lang="en-GB" b="1" dirty="0"/>
              <a:t> </a:t>
            </a:r>
            <a:endParaRPr lang="en-GB" dirty="0"/>
          </a:p>
          <a:p>
            <a:pPr>
              <a:defRPr/>
            </a:pPr>
            <a:r>
              <a:rPr lang="en-GB" dirty="0"/>
              <a:t>Work with the Electoral Commission and Electoral Management Board for Scotland to ensure that Elections are conducted in a fair and inclusive manner and in accordance with the law</a:t>
            </a:r>
          </a:p>
          <a:p>
            <a:pPr>
              <a:defRPr/>
            </a:pPr>
            <a:r>
              <a:rPr lang="en-GB" dirty="0"/>
              <a:t>Minimise the risk of disruption and facilitate peaceful voting</a:t>
            </a:r>
          </a:p>
          <a:p>
            <a:pPr>
              <a:defRPr/>
            </a:pPr>
            <a:r>
              <a:rPr lang="en-GB" dirty="0"/>
              <a:t>Minimise the risk of electoral malpractice and secure evidence to prosecute those who engage in electoral malpractice</a:t>
            </a:r>
          </a:p>
          <a:p>
            <a:pPr>
              <a:defRPr/>
            </a:pPr>
            <a:r>
              <a:rPr lang="en-GB" dirty="0"/>
              <a:t>Maximise public confidence in the integrity of the election management through a robust internal and external communications strategy</a:t>
            </a:r>
          </a:p>
          <a:p>
            <a:pPr>
              <a:defRPr/>
            </a:pPr>
            <a:r>
              <a:rPr lang="en-GB" dirty="0"/>
              <a:t>For the duration of the election period maximise the use of on duty resources through effective and efficient planning</a:t>
            </a:r>
          </a:p>
          <a:p>
            <a:pPr>
              <a:defRPr/>
            </a:pPr>
            <a:r>
              <a:rPr lang="en-GB" dirty="0"/>
              <a:t>Ensure the internal Police command structure is fit for purpose to meet the demands of the operation</a:t>
            </a:r>
          </a:p>
          <a:p>
            <a:pPr>
              <a:defRPr/>
            </a:pPr>
            <a:endParaRPr lang="en-GB" dirty="0"/>
          </a:p>
        </p:txBody>
      </p:sp>
    </p:spTree>
    <p:extLst>
      <p:ext uri="{BB962C8B-B14F-4D97-AF65-F5344CB8AC3E}">
        <p14:creationId xmlns:p14="http://schemas.microsoft.com/office/powerpoint/2010/main" val="2836725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61D00-77A0-4C1C-9736-B26E620765A7}"/>
              </a:ext>
            </a:extLst>
          </p:cNvPr>
          <p:cNvSpPr>
            <a:spLocks noGrp="1"/>
          </p:cNvSpPr>
          <p:nvPr>
            <p:ph idx="1"/>
          </p:nvPr>
        </p:nvSpPr>
        <p:spPr>
          <a:xfrm>
            <a:off x="395288" y="404813"/>
            <a:ext cx="8497887" cy="5310187"/>
          </a:xfrm>
        </p:spPr>
        <p:txBody>
          <a:bodyPr/>
          <a:lstStyle/>
          <a:p>
            <a:pPr marL="0" indent="0" algn="ctr">
              <a:buFontTx/>
              <a:buNone/>
              <a:defRPr/>
            </a:pPr>
            <a:r>
              <a:rPr lang="en-GB" sz="3200" dirty="0"/>
              <a:t>Responsibilities of Police Scotland SPOCs </a:t>
            </a:r>
          </a:p>
          <a:p>
            <a:pPr marL="0" indent="0" algn="ctr">
              <a:buFontTx/>
              <a:buNone/>
              <a:defRPr/>
            </a:pPr>
            <a:r>
              <a:rPr lang="en-GB" dirty="0"/>
              <a:t> </a:t>
            </a:r>
          </a:p>
          <a:p>
            <a:pPr>
              <a:defRPr/>
            </a:pPr>
            <a:r>
              <a:rPr lang="en-GB" dirty="0"/>
              <a:t>Early contact with Returning Officers, provide policing advice and information they may have in relation to electoral regions </a:t>
            </a:r>
          </a:p>
          <a:p>
            <a:pPr>
              <a:defRPr/>
            </a:pPr>
            <a:r>
              <a:rPr lang="en-GB" dirty="0"/>
              <a:t>Identify where their polling places are </a:t>
            </a:r>
          </a:p>
          <a:p>
            <a:pPr>
              <a:defRPr/>
            </a:pPr>
            <a:r>
              <a:rPr lang="en-GB" dirty="0"/>
              <a:t>Identify locations that have historically had incidents or currently show potential for being at risk</a:t>
            </a:r>
          </a:p>
          <a:p>
            <a:pPr>
              <a:defRPr/>
            </a:pPr>
            <a:r>
              <a:rPr lang="en-GB" dirty="0"/>
              <a:t>Identify sufficient police resources to police polling stations </a:t>
            </a:r>
          </a:p>
          <a:p>
            <a:pPr>
              <a:defRPr/>
            </a:pPr>
            <a:r>
              <a:rPr lang="en-GB" dirty="0"/>
              <a:t>Ensure that all officers under their command are aware of the guidance available to them and are versed on their role</a:t>
            </a:r>
          </a:p>
          <a:p>
            <a:pPr>
              <a:defRPr/>
            </a:pPr>
            <a:r>
              <a:rPr lang="en-GB" dirty="0"/>
              <a:t>Share information and intelligence</a:t>
            </a:r>
          </a:p>
          <a:p>
            <a:pPr>
              <a:defRPr/>
            </a:pPr>
            <a:r>
              <a:rPr lang="en-GB" dirty="0"/>
              <a:t>SPOCs should ensure they are aware of risk factors in their region</a:t>
            </a:r>
          </a:p>
          <a:p>
            <a:pPr>
              <a:defRPr/>
            </a:pPr>
            <a:r>
              <a:rPr lang="en-GB" dirty="0"/>
              <a:t>Understand their local community profile</a:t>
            </a:r>
          </a:p>
        </p:txBody>
      </p:sp>
    </p:spTree>
    <p:extLst>
      <p:ext uri="{BB962C8B-B14F-4D97-AF65-F5344CB8AC3E}">
        <p14:creationId xmlns:p14="http://schemas.microsoft.com/office/powerpoint/2010/main" val="2190516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919C5-3A35-4734-B852-550B9635BFA0}"/>
              </a:ext>
            </a:extLst>
          </p:cNvPr>
          <p:cNvSpPr>
            <a:spLocks noGrp="1"/>
          </p:cNvSpPr>
          <p:nvPr>
            <p:ph idx="1"/>
          </p:nvPr>
        </p:nvSpPr>
        <p:spPr>
          <a:xfrm>
            <a:off x="468313" y="476250"/>
            <a:ext cx="8351837" cy="5689600"/>
          </a:xfrm>
        </p:spPr>
        <p:txBody>
          <a:bodyPr/>
          <a:lstStyle/>
          <a:p>
            <a:pPr marL="0" indent="0" algn="ctr">
              <a:buFontTx/>
              <a:buNone/>
              <a:defRPr/>
            </a:pPr>
            <a:r>
              <a:rPr lang="en-GB" sz="3200" b="1" dirty="0"/>
              <a:t>Liaising with Returning Officers</a:t>
            </a:r>
            <a:endParaRPr lang="en-GB" sz="3200" dirty="0"/>
          </a:p>
          <a:p>
            <a:pPr marL="0" indent="0">
              <a:buFontTx/>
              <a:buNone/>
              <a:defRPr/>
            </a:pPr>
            <a:endParaRPr lang="en-GB" sz="1200" dirty="0"/>
          </a:p>
          <a:p>
            <a:pPr marL="0" indent="0">
              <a:buFontTx/>
              <a:buNone/>
              <a:defRPr/>
            </a:pPr>
            <a:r>
              <a:rPr lang="en-GB" b="1" dirty="0"/>
              <a:t>SPOCs will discuss the following with returning officers prior to an election or referendum</a:t>
            </a:r>
          </a:p>
          <a:p>
            <a:pPr marL="0" indent="0">
              <a:buFontTx/>
              <a:buNone/>
              <a:defRPr/>
            </a:pPr>
            <a:endParaRPr lang="en-GB" sz="1100" dirty="0"/>
          </a:p>
          <a:p>
            <a:pPr>
              <a:defRPr/>
            </a:pPr>
            <a:r>
              <a:rPr lang="en-GB" dirty="0"/>
              <a:t>Identify named &amp; alternative contacts at local authority for elections/referendums </a:t>
            </a:r>
            <a:endParaRPr lang="en-GB" sz="1200" dirty="0"/>
          </a:p>
          <a:p>
            <a:pPr>
              <a:defRPr/>
            </a:pPr>
            <a:r>
              <a:rPr lang="en-GB" dirty="0"/>
              <a:t>Confirm cover for any planned annual leave periods </a:t>
            </a:r>
            <a:endParaRPr lang="en-GB" sz="1200" dirty="0"/>
          </a:p>
          <a:p>
            <a:pPr>
              <a:defRPr/>
            </a:pPr>
            <a:r>
              <a:rPr lang="en-GB" dirty="0"/>
              <a:t>Exchange contact details for all staff including out of hours &amp; backups </a:t>
            </a:r>
            <a:endParaRPr lang="en-GB" sz="1200" dirty="0"/>
          </a:p>
          <a:p>
            <a:pPr>
              <a:defRPr/>
            </a:pPr>
            <a:r>
              <a:rPr lang="en-GB" dirty="0"/>
              <a:t>Identify locations that have historically had incidents or currently show potentially for being at risk</a:t>
            </a:r>
            <a:endParaRPr lang="en-GB" sz="1200" dirty="0"/>
          </a:p>
          <a:p>
            <a:pPr>
              <a:defRPr/>
            </a:pPr>
            <a:r>
              <a:rPr lang="en-GB" dirty="0"/>
              <a:t>Security of ballot boxes overnight</a:t>
            </a:r>
            <a:endParaRPr lang="en-GB" sz="1200" dirty="0"/>
          </a:p>
          <a:p>
            <a:pPr lvl="1">
              <a:defRPr/>
            </a:pPr>
            <a:r>
              <a:rPr lang="en-GB" dirty="0"/>
              <a:t>How transported </a:t>
            </a:r>
            <a:endParaRPr lang="en-GB" sz="1200" dirty="0"/>
          </a:p>
          <a:p>
            <a:pPr lvl="1">
              <a:defRPr/>
            </a:pPr>
            <a:r>
              <a:rPr lang="en-GB" dirty="0"/>
              <a:t>Where to be stored </a:t>
            </a:r>
            <a:endParaRPr lang="en-GB" sz="1200" dirty="0"/>
          </a:p>
          <a:p>
            <a:pPr lvl="1">
              <a:defRPr/>
            </a:pPr>
            <a:r>
              <a:rPr lang="en-GB" dirty="0"/>
              <a:t>Responsible person and contact details at the polling place and during the count</a:t>
            </a:r>
          </a:p>
        </p:txBody>
      </p:sp>
    </p:spTree>
    <p:extLst>
      <p:ext uri="{BB962C8B-B14F-4D97-AF65-F5344CB8AC3E}">
        <p14:creationId xmlns:p14="http://schemas.microsoft.com/office/powerpoint/2010/main" val="1724190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093E9-04C0-4225-B026-B9F73D0B954B}"/>
              </a:ext>
            </a:extLst>
          </p:cNvPr>
          <p:cNvSpPr>
            <a:spLocks noGrp="1"/>
          </p:cNvSpPr>
          <p:nvPr>
            <p:ph idx="1"/>
          </p:nvPr>
        </p:nvSpPr>
        <p:spPr>
          <a:xfrm>
            <a:off x="685800" y="476250"/>
            <a:ext cx="7772400" cy="5238750"/>
          </a:xfrm>
        </p:spPr>
        <p:txBody>
          <a:bodyPr/>
          <a:lstStyle/>
          <a:p>
            <a:pPr marL="0" indent="0" algn="ctr">
              <a:buFontTx/>
              <a:buNone/>
              <a:defRPr/>
            </a:pPr>
            <a:r>
              <a:rPr lang="en-GB" sz="3200" b="1" dirty="0"/>
              <a:t>Guidance on Preventing &amp; Detecting Electoral Fraud</a:t>
            </a:r>
            <a:endParaRPr lang="en-GB" sz="3200" dirty="0"/>
          </a:p>
          <a:p>
            <a:pPr marL="0" indent="0">
              <a:buFontTx/>
              <a:buNone/>
              <a:defRPr/>
            </a:pPr>
            <a:endParaRPr lang="en-GB" dirty="0"/>
          </a:p>
          <a:p>
            <a:pPr marL="0" indent="0">
              <a:buFontTx/>
              <a:buNone/>
              <a:defRPr/>
            </a:pPr>
            <a:r>
              <a:rPr lang="en-GB" dirty="0"/>
              <a:t>All officers of Police Scotland have access to;</a:t>
            </a:r>
          </a:p>
          <a:p>
            <a:pPr marL="0" indent="0">
              <a:buFontTx/>
              <a:buNone/>
              <a:defRPr/>
            </a:pPr>
            <a:endParaRPr lang="en-GB" dirty="0"/>
          </a:p>
          <a:p>
            <a:pPr>
              <a:defRPr/>
            </a:pPr>
            <a:r>
              <a:rPr lang="en-GB" dirty="0"/>
              <a:t>Guidance on preventing and detecting electoral malpractice</a:t>
            </a:r>
          </a:p>
          <a:p>
            <a:pPr>
              <a:defRPr/>
            </a:pPr>
            <a:r>
              <a:rPr lang="en-GB" dirty="0"/>
              <a:t>Pocket guide guidance on policing elections &amp; referendums </a:t>
            </a:r>
          </a:p>
          <a:p>
            <a:pPr>
              <a:defRPr/>
            </a:pPr>
            <a:r>
              <a:rPr lang="en-GB" dirty="0"/>
              <a:t>Event Room Support </a:t>
            </a:r>
          </a:p>
          <a:p>
            <a:pPr>
              <a:defRPr/>
            </a:pPr>
            <a:r>
              <a:rPr lang="en-GB" dirty="0"/>
              <a:t>Senior officer guidance</a:t>
            </a:r>
          </a:p>
        </p:txBody>
      </p:sp>
    </p:spTree>
    <p:extLst>
      <p:ext uri="{BB962C8B-B14F-4D97-AF65-F5344CB8AC3E}">
        <p14:creationId xmlns:p14="http://schemas.microsoft.com/office/powerpoint/2010/main" val="2616871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91019-B1CE-4BE1-AA78-4C7FFFA6AC7A}"/>
              </a:ext>
            </a:extLst>
          </p:cNvPr>
          <p:cNvSpPr>
            <a:spLocks noGrp="1"/>
          </p:cNvSpPr>
          <p:nvPr>
            <p:ph idx="1"/>
          </p:nvPr>
        </p:nvSpPr>
        <p:spPr>
          <a:xfrm>
            <a:off x="685800" y="404813"/>
            <a:ext cx="7772400" cy="5310187"/>
          </a:xfrm>
        </p:spPr>
        <p:txBody>
          <a:bodyPr/>
          <a:lstStyle/>
          <a:p>
            <a:pPr marL="0" indent="0" algn="ctr">
              <a:buFontTx/>
              <a:buNone/>
              <a:defRPr/>
            </a:pPr>
            <a:r>
              <a:rPr lang="en-GB" sz="3200" b="1" dirty="0"/>
              <a:t>Responding to Allegations of Electoral Malpractice</a:t>
            </a:r>
            <a:endParaRPr lang="en-GB" sz="3200" dirty="0"/>
          </a:p>
          <a:p>
            <a:pPr marL="0" indent="0">
              <a:buFontTx/>
              <a:buNone/>
              <a:defRPr/>
            </a:pPr>
            <a:endParaRPr lang="en-GB" dirty="0"/>
          </a:p>
          <a:p>
            <a:pPr>
              <a:defRPr/>
            </a:pPr>
            <a:r>
              <a:rPr lang="en-GB" dirty="0"/>
              <a:t>Electoral Staff should ensure suspicions can be substantiated and someone is prepared to make a statement in writing, then report immediately to SPOC </a:t>
            </a:r>
          </a:p>
          <a:p>
            <a:pPr>
              <a:defRPr/>
            </a:pPr>
            <a:r>
              <a:rPr lang="en-GB" dirty="0"/>
              <a:t>Allegations can be competently reported by voters, electors, candidates, registered campaigners, the media or anyone else</a:t>
            </a:r>
          </a:p>
          <a:p>
            <a:pPr>
              <a:defRPr/>
            </a:pPr>
            <a:r>
              <a:rPr lang="en-GB" dirty="0"/>
              <a:t>Divisional SPOC – notifies event room on all occasions</a:t>
            </a:r>
          </a:p>
        </p:txBody>
      </p:sp>
    </p:spTree>
    <p:extLst>
      <p:ext uri="{BB962C8B-B14F-4D97-AF65-F5344CB8AC3E}">
        <p14:creationId xmlns:p14="http://schemas.microsoft.com/office/powerpoint/2010/main" val="469790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0F444-3A58-4E8E-BDBF-91920A78E47A}"/>
              </a:ext>
            </a:extLst>
          </p:cNvPr>
          <p:cNvSpPr>
            <a:spLocks noGrp="1"/>
          </p:cNvSpPr>
          <p:nvPr>
            <p:ph idx="1"/>
          </p:nvPr>
        </p:nvSpPr>
        <p:spPr>
          <a:xfrm>
            <a:off x="250825" y="476250"/>
            <a:ext cx="8713788" cy="5238750"/>
          </a:xfrm>
        </p:spPr>
        <p:txBody>
          <a:bodyPr/>
          <a:lstStyle/>
          <a:p>
            <a:pPr marL="0" indent="0" algn="ctr">
              <a:buFontTx/>
              <a:buNone/>
              <a:defRPr/>
            </a:pPr>
            <a:r>
              <a:rPr lang="en-GB" sz="3200" b="1" dirty="0"/>
              <a:t>Action to be taken by Police Scotland in the Event of an Electoral Offence </a:t>
            </a:r>
          </a:p>
          <a:p>
            <a:pPr marL="0" indent="0" algn="ctr">
              <a:buFontTx/>
              <a:buNone/>
              <a:defRPr/>
            </a:pPr>
            <a:endParaRPr lang="en-GB" dirty="0"/>
          </a:p>
          <a:p>
            <a:pPr>
              <a:defRPr/>
            </a:pPr>
            <a:r>
              <a:rPr lang="en-GB" dirty="0"/>
              <a:t>Preserve evidence</a:t>
            </a:r>
          </a:p>
          <a:p>
            <a:pPr>
              <a:defRPr/>
            </a:pPr>
            <a:r>
              <a:rPr lang="en-GB" dirty="0"/>
              <a:t>Respect secrecy of sealed documents and seek advice before opening</a:t>
            </a:r>
          </a:p>
          <a:p>
            <a:pPr>
              <a:defRPr/>
            </a:pPr>
            <a:r>
              <a:rPr lang="en-GB" dirty="0"/>
              <a:t>Ensure all appropriate parties are notified</a:t>
            </a:r>
          </a:p>
          <a:p>
            <a:pPr>
              <a:defRPr/>
            </a:pPr>
            <a:r>
              <a:rPr lang="en-GB" dirty="0"/>
              <a:t>When election/referendum documents become evidence in a potential crime the method of preservation by the police should include consultation with all appropriate parties </a:t>
            </a:r>
          </a:p>
          <a:p>
            <a:pPr>
              <a:defRPr/>
            </a:pPr>
            <a:r>
              <a:rPr lang="en-GB" dirty="0"/>
              <a:t>Consider the powers available to them to identify persons and obtain evidence </a:t>
            </a:r>
          </a:p>
          <a:p>
            <a:pPr>
              <a:defRPr/>
            </a:pPr>
            <a:r>
              <a:rPr lang="en-GB" dirty="0"/>
              <a:t>Seek advice from a senior officer, Police Scotland Economic Crime Unit or COPFS</a:t>
            </a:r>
          </a:p>
        </p:txBody>
      </p:sp>
    </p:spTree>
    <p:extLst>
      <p:ext uri="{BB962C8B-B14F-4D97-AF65-F5344CB8AC3E}">
        <p14:creationId xmlns:p14="http://schemas.microsoft.com/office/powerpoint/2010/main" val="316209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C795-E478-425A-9AE1-F14DA38E9778}"/>
              </a:ext>
            </a:extLst>
          </p:cNvPr>
          <p:cNvSpPr>
            <a:spLocks noGrp="1"/>
          </p:cNvSpPr>
          <p:nvPr>
            <p:ph type="title"/>
          </p:nvPr>
        </p:nvSpPr>
        <p:spPr>
          <a:xfrm>
            <a:off x="1187624" y="764704"/>
            <a:ext cx="7499176" cy="1143000"/>
          </a:xfrm>
        </p:spPr>
        <p:txBody>
          <a:bodyPr/>
          <a:lstStyle/>
          <a:p>
            <a:r>
              <a:rPr lang="en-GB" dirty="0"/>
              <a:t>The Policy, Legislative and Regulatory Framework </a:t>
            </a:r>
            <a:r>
              <a:rPr lang="en-GB" b="0" dirty="0"/>
              <a:t>	</a:t>
            </a:r>
            <a:br>
              <a:rPr lang="en-GB" b="0" dirty="0"/>
            </a:br>
            <a:endParaRPr lang="en-GB" dirty="0"/>
          </a:p>
        </p:txBody>
      </p:sp>
      <p:sp>
        <p:nvSpPr>
          <p:cNvPr id="3" name="Content Placeholder 2">
            <a:extLst>
              <a:ext uri="{FF2B5EF4-FFF2-40B4-BE49-F238E27FC236}">
                <a16:creationId xmlns:a16="http://schemas.microsoft.com/office/drawing/2014/main" id="{95E7304C-2099-401B-8B3E-BCFAD3C8DC1A}"/>
              </a:ext>
            </a:extLst>
          </p:cNvPr>
          <p:cNvSpPr>
            <a:spLocks noGrp="1"/>
          </p:cNvSpPr>
          <p:nvPr>
            <p:ph idx="1"/>
          </p:nvPr>
        </p:nvSpPr>
        <p:spPr>
          <a:xfrm>
            <a:off x="457200" y="2132856"/>
            <a:ext cx="8229600" cy="4525963"/>
          </a:xfrm>
        </p:spPr>
        <p:txBody>
          <a:bodyPr>
            <a:normAutofit fontScale="92500" lnSpcReduction="20000"/>
          </a:bodyPr>
          <a:lstStyle/>
          <a:p>
            <a:r>
              <a:rPr lang="en-GB" b="1" dirty="0"/>
              <a:t>Maria McCann </a:t>
            </a:r>
            <a:r>
              <a:rPr lang="en-GB" dirty="0"/>
              <a:t>-  Head of Elections,  Scottish Government</a:t>
            </a:r>
          </a:p>
          <a:p>
            <a:r>
              <a:rPr lang="en-GB" b="1" dirty="0"/>
              <a:t>Chris Highcock </a:t>
            </a:r>
            <a:r>
              <a:rPr lang="en-GB" dirty="0"/>
              <a:t>– Secretary of the Electoral Management Board for Scotland</a:t>
            </a:r>
          </a:p>
          <a:p>
            <a:r>
              <a:rPr lang="en-GB" b="1" dirty="0"/>
              <a:t>Pete Wildman </a:t>
            </a:r>
            <a:r>
              <a:rPr lang="en-GB" dirty="0"/>
              <a:t>– Chair of the Electoral Registration Committee of the Scottish Assessors Association (SAA)</a:t>
            </a:r>
          </a:p>
          <a:p>
            <a:r>
              <a:rPr lang="en-GB" b="1" dirty="0"/>
              <a:t>Andy O'Neill – </a:t>
            </a:r>
            <a:r>
              <a:rPr lang="en-GB" dirty="0"/>
              <a:t>Head of Electoral Commission, Scotland</a:t>
            </a:r>
          </a:p>
          <a:p>
            <a:r>
              <a:rPr lang="en-GB" b="1" dirty="0"/>
              <a:t>Pat O'Callaghan – </a:t>
            </a:r>
            <a:r>
              <a:rPr lang="en-GB" dirty="0"/>
              <a:t>Superintendent, Police Scotland Lead SPOC on Elections</a:t>
            </a:r>
          </a:p>
          <a:p>
            <a:pPr marL="0" indent="0">
              <a:buNone/>
            </a:pPr>
            <a:endParaRPr lang="en-GB" dirty="0"/>
          </a:p>
          <a:p>
            <a:pPr marL="0" indent="0">
              <a:buNone/>
            </a:pPr>
            <a:endParaRPr lang="en-GB" dirty="0"/>
          </a:p>
          <a:p>
            <a:pPr marL="457200" lvl="1" indent="0">
              <a:buNone/>
            </a:pPr>
            <a:endParaRPr lang="en-GB" dirty="0"/>
          </a:p>
        </p:txBody>
      </p:sp>
    </p:spTree>
    <p:extLst>
      <p:ext uri="{BB962C8B-B14F-4D97-AF65-F5344CB8AC3E}">
        <p14:creationId xmlns:p14="http://schemas.microsoft.com/office/powerpoint/2010/main" val="3534418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8E97B29-6BAB-4307-9FD4-7571F3B5BDC8}"/>
              </a:ext>
            </a:extLst>
          </p:cNvPr>
          <p:cNvSpPr>
            <a:spLocks noGrp="1"/>
          </p:cNvSpPr>
          <p:nvPr>
            <p:ph idx="1"/>
          </p:nvPr>
        </p:nvSpPr>
        <p:spPr>
          <a:xfrm>
            <a:off x="685800" y="549275"/>
            <a:ext cx="7772400" cy="5165725"/>
          </a:xfrm>
        </p:spPr>
        <p:txBody>
          <a:bodyPr/>
          <a:lstStyle/>
          <a:p>
            <a:pPr marL="0" indent="0" algn="ctr">
              <a:buFontTx/>
              <a:buNone/>
            </a:pPr>
            <a:endParaRPr lang="en-GB" altLang="en-US" sz="3200"/>
          </a:p>
          <a:p>
            <a:pPr marL="0" indent="0" algn="ctr">
              <a:buFontTx/>
              <a:buNone/>
            </a:pPr>
            <a:r>
              <a:rPr lang="en-GB" altLang="en-US" sz="3200"/>
              <a:t>Contacts </a:t>
            </a:r>
          </a:p>
          <a:p>
            <a:pPr marL="0" indent="0">
              <a:buFontTx/>
              <a:buNone/>
            </a:pPr>
            <a:endParaRPr lang="en-GB" altLang="en-US" sz="2400"/>
          </a:p>
          <a:p>
            <a:pPr marL="0" indent="0">
              <a:buFontTx/>
              <a:buNone/>
            </a:pPr>
            <a:r>
              <a:rPr lang="en-GB" altLang="en-US" sz="2400"/>
              <a:t>Superintendent Pat O’Callaghan </a:t>
            </a:r>
          </a:p>
          <a:p>
            <a:pPr marL="0" indent="0">
              <a:buFontTx/>
              <a:buNone/>
            </a:pPr>
            <a:r>
              <a:rPr lang="en-GB" altLang="en-US" sz="2400">
                <a:hlinkClick r:id="rId2"/>
              </a:rPr>
              <a:t>Pat.o’callaghan@Scotland.pnn.police.uk</a:t>
            </a:r>
            <a:endParaRPr lang="en-GB" altLang="en-US" sz="2400"/>
          </a:p>
          <a:p>
            <a:pPr marL="0" indent="0">
              <a:buFontTx/>
              <a:buNone/>
            </a:pPr>
            <a:r>
              <a:rPr lang="en-GB" altLang="en-US" sz="2400"/>
              <a:t>01786 896240 / 01786 896145</a:t>
            </a:r>
          </a:p>
          <a:p>
            <a:pPr marL="0" indent="0">
              <a:buFontTx/>
              <a:buNone/>
            </a:pPr>
            <a:endParaRPr lang="en-GB" altLang="en-US" sz="2400"/>
          </a:p>
          <a:p>
            <a:pPr marL="0" indent="0">
              <a:buFontTx/>
              <a:buNone/>
            </a:pPr>
            <a:r>
              <a:rPr lang="en-GB" altLang="en-US" sz="2400"/>
              <a:t>Sergeant Leighann Potts </a:t>
            </a:r>
          </a:p>
          <a:p>
            <a:pPr marL="0" indent="0">
              <a:buFontTx/>
              <a:buNone/>
            </a:pPr>
            <a:r>
              <a:rPr lang="en-GB" altLang="en-US" sz="2400">
                <a:hlinkClick r:id="rId3"/>
              </a:rPr>
              <a:t>Leighann.potts@Scotland.pnn.police.uk</a:t>
            </a:r>
            <a:r>
              <a:rPr lang="en-GB" altLang="en-US" sz="2400"/>
              <a:t> </a:t>
            </a:r>
          </a:p>
          <a:p>
            <a:pPr marL="0" indent="0">
              <a:buFontTx/>
              <a:buNone/>
            </a:pPr>
            <a:r>
              <a:rPr lang="en-GB" altLang="en-US" sz="2400"/>
              <a:t>01786 896240 / 01786 896338</a:t>
            </a:r>
          </a:p>
          <a:p>
            <a:pPr marL="0" indent="0">
              <a:buFontTx/>
              <a:buNone/>
            </a:pPr>
            <a:endParaRPr lang="en-GB" altLang="en-US" sz="2400"/>
          </a:p>
        </p:txBody>
      </p:sp>
    </p:spTree>
    <p:extLst>
      <p:ext uri="{BB962C8B-B14F-4D97-AF65-F5344CB8AC3E}">
        <p14:creationId xmlns:p14="http://schemas.microsoft.com/office/powerpoint/2010/main" val="3140108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B2A8-080B-4084-AACD-3FDF65473029}"/>
              </a:ext>
            </a:extLst>
          </p:cNvPr>
          <p:cNvSpPr>
            <a:spLocks noGrp="1"/>
          </p:cNvSpPr>
          <p:nvPr>
            <p:ph type="title"/>
          </p:nvPr>
        </p:nvSpPr>
        <p:spPr>
          <a:xfrm>
            <a:off x="1547664" y="0"/>
            <a:ext cx="7128792" cy="1556792"/>
          </a:xfrm>
        </p:spPr>
        <p:txBody>
          <a:bodyPr/>
          <a:lstStyle/>
          <a:p>
            <a:pPr algn="r"/>
            <a:r>
              <a:rPr lang="en-GB" dirty="0"/>
              <a:t>Questions and Panel Discussion</a:t>
            </a:r>
          </a:p>
        </p:txBody>
      </p:sp>
      <p:pic>
        <p:nvPicPr>
          <p:cNvPr id="4" name="Picture 3">
            <a:extLst>
              <a:ext uri="{FF2B5EF4-FFF2-40B4-BE49-F238E27FC236}">
                <a16:creationId xmlns:a16="http://schemas.microsoft.com/office/drawing/2014/main" id="{16C26482-4F6C-44BB-893F-E9E1754F2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772816"/>
            <a:ext cx="5184576" cy="3406472"/>
          </a:xfrm>
          <a:prstGeom prst="rect">
            <a:avLst/>
          </a:prstGeom>
        </p:spPr>
      </p:pic>
    </p:spTree>
    <p:extLst>
      <p:ext uri="{BB962C8B-B14F-4D97-AF65-F5344CB8AC3E}">
        <p14:creationId xmlns:p14="http://schemas.microsoft.com/office/powerpoint/2010/main" val="2085266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04864"/>
            <a:ext cx="8496944" cy="2520280"/>
          </a:xfrm>
        </p:spPr>
        <p:txBody>
          <a:bodyPr>
            <a:normAutofit fontScale="90000"/>
          </a:bodyPr>
          <a:lstStyle/>
          <a:p>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dirty="0"/>
            </a:br>
            <a:r>
              <a:rPr lang="en-GB" dirty="0"/>
              <a:t> </a:t>
            </a:r>
            <a:r>
              <a:rPr lang="en-GB" b="1" i="1" dirty="0">
                <a:effectLst>
                  <a:outerShdw blurRad="38100" dist="38100" dir="2700000" algn="tl">
                    <a:srgbClr val="000000">
                      <a:alpha val="43137"/>
                    </a:srgbClr>
                  </a:outerShdw>
                </a:effectLst>
              </a:rPr>
              <a:t>ARE YOU READY FOR THE NEXT ELECTION? </a:t>
            </a:r>
            <a:br>
              <a:rPr lang="en-GB" b="1" dirty="0"/>
            </a:br>
            <a:r>
              <a:rPr lang="en-GB" dirty="0"/>
              <a:t> </a:t>
            </a:r>
            <a:br>
              <a:rPr lang="en-GB" dirty="0"/>
            </a:br>
            <a:r>
              <a:rPr lang="en-GB" sz="3600" b="1" i="1" dirty="0"/>
              <a:t>Session 2: </a:t>
            </a:r>
            <a:r>
              <a:rPr lang="en-GB" sz="3200" b="1" i="1" dirty="0"/>
              <a:t>Your Role as Returning Officer 	</a:t>
            </a:r>
            <a:br>
              <a:rPr lang="en-GB" sz="3200" b="1" i="1" dirty="0"/>
            </a:br>
            <a:br>
              <a:rPr lang="en-GB" sz="3200" b="1" i="1" dirty="0"/>
            </a:br>
            <a:r>
              <a:rPr lang="en-GB" sz="3200" b="1" i="1" dirty="0"/>
              <a:t>Malcolm Burr</a:t>
            </a:r>
            <a:br>
              <a:rPr lang="en-GB" sz="3200" b="1" i="1" dirty="0"/>
            </a:br>
            <a:r>
              <a:rPr lang="en-GB" sz="3200" b="1" i="1" dirty="0"/>
              <a:t>Returning Officer for Comhairle nan Eilean Siar</a:t>
            </a:r>
            <a:br>
              <a:rPr lang="en-GB" sz="3200" b="1" i="1" dirty="0"/>
            </a:br>
            <a:r>
              <a:rPr lang="en-GB" sz="3200" b="1" i="1" dirty="0"/>
              <a:t>Convener of the EMB </a:t>
            </a:r>
            <a:r>
              <a:rPr lang="en-GB" sz="3200" dirty="0"/>
              <a:t>	</a:t>
            </a:r>
            <a:br>
              <a:rPr lang="en-GB" sz="3200" dirty="0"/>
            </a:br>
            <a:br>
              <a:rPr lang="en-GB" sz="4000" dirty="0"/>
            </a:br>
            <a:r>
              <a:rPr lang="en-GB" dirty="0"/>
              <a:t> </a:t>
            </a:r>
            <a:br>
              <a:rPr lang="en-GB" dirty="0"/>
            </a:br>
            <a:br>
              <a:rPr lang="en-GB" sz="3200" dirty="0">
                <a:latin typeface="+mn-lt"/>
                <a:cs typeface="Arial" panose="020B0604020202020204" pitchFamily="34" charset="0"/>
              </a:rPr>
            </a:br>
            <a:endParaRPr lang="en-GB" sz="3200" dirty="0">
              <a:latin typeface="+mn-lt"/>
              <a:cs typeface="Arial" panose="020B0604020202020204" pitchFamily="34" charset="0"/>
            </a:endParaRPr>
          </a:p>
        </p:txBody>
      </p:sp>
      <p:sp>
        <p:nvSpPr>
          <p:cNvPr id="3" name="Subtitle 2"/>
          <p:cNvSpPr>
            <a:spLocks noGrp="1"/>
          </p:cNvSpPr>
          <p:nvPr>
            <p:ph type="subTitle" idx="1"/>
          </p:nvPr>
        </p:nvSpPr>
        <p:spPr>
          <a:xfrm>
            <a:off x="1547664" y="5101649"/>
            <a:ext cx="6400800" cy="1752600"/>
          </a:xfrm>
        </p:spPr>
        <p:txBody>
          <a:bodyPr>
            <a:normAutofit/>
          </a:bodyPr>
          <a:lstStyle/>
          <a:p>
            <a:endParaRPr lang="en-GB" sz="2800" b="1" dirty="0"/>
          </a:p>
          <a:p>
            <a:r>
              <a:rPr lang="en-GB" sz="2800" b="1" dirty="0"/>
              <a:t>Glasgow City Chambers, 24 January 2019</a:t>
            </a:r>
            <a:endParaRPr lang="en-GB" sz="2800" dirty="0"/>
          </a:p>
          <a:p>
            <a:endParaRPr lang="en-GB" sz="3000" dirty="0">
              <a:latin typeface="+mn-lt"/>
              <a:cs typeface="Arial" panose="020B0604020202020204" pitchFamily="34" charset="0"/>
            </a:endParaRPr>
          </a:p>
          <a:p>
            <a:endParaRPr lang="en-GB" sz="3000" dirty="0">
              <a:latin typeface="+mn-lt"/>
              <a:cs typeface="Arial" panose="020B0604020202020204" pitchFamily="34" charset="0"/>
            </a:endParaRPr>
          </a:p>
        </p:txBody>
      </p:sp>
    </p:spTree>
    <p:extLst>
      <p:ext uri="{BB962C8B-B14F-4D97-AF65-F5344CB8AC3E}">
        <p14:creationId xmlns:p14="http://schemas.microsoft.com/office/powerpoint/2010/main" val="547536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C795-E478-425A-9AE1-F14DA38E9778}"/>
              </a:ext>
            </a:extLst>
          </p:cNvPr>
          <p:cNvSpPr>
            <a:spLocks noGrp="1"/>
          </p:cNvSpPr>
          <p:nvPr>
            <p:ph type="title"/>
          </p:nvPr>
        </p:nvSpPr>
        <p:spPr>
          <a:xfrm>
            <a:off x="1907704" y="260648"/>
            <a:ext cx="5904656" cy="1224136"/>
          </a:xfrm>
        </p:spPr>
        <p:txBody>
          <a:bodyPr/>
          <a:lstStyle/>
          <a:p>
            <a:pPr algn="r"/>
            <a:r>
              <a:rPr lang="en-GB" dirty="0"/>
              <a:t>Outline: what is the work of the RO? ?</a:t>
            </a:r>
          </a:p>
        </p:txBody>
      </p:sp>
      <p:sp>
        <p:nvSpPr>
          <p:cNvPr id="3" name="Content Placeholder 2">
            <a:extLst>
              <a:ext uri="{FF2B5EF4-FFF2-40B4-BE49-F238E27FC236}">
                <a16:creationId xmlns:a16="http://schemas.microsoft.com/office/drawing/2014/main" id="{95E7304C-2099-401B-8B3E-BCFAD3C8DC1A}"/>
              </a:ext>
            </a:extLst>
          </p:cNvPr>
          <p:cNvSpPr>
            <a:spLocks noGrp="1"/>
          </p:cNvSpPr>
          <p:nvPr>
            <p:ph idx="1"/>
          </p:nvPr>
        </p:nvSpPr>
        <p:spPr>
          <a:xfrm>
            <a:off x="467544" y="1916832"/>
            <a:ext cx="8229600" cy="3816424"/>
          </a:xfrm>
        </p:spPr>
        <p:txBody>
          <a:bodyPr>
            <a:normAutofit/>
          </a:bodyPr>
          <a:lstStyle/>
          <a:p>
            <a:pPr lvl="0"/>
            <a:r>
              <a:rPr lang="en-GB" b="1" dirty="0"/>
              <a:t>Duties</a:t>
            </a:r>
            <a:r>
              <a:rPr lang="en-GB" b="0" dirty="0"/>
              <a:t> of the Returning Officer</a:t>
            </a:r>
          </a:p>
          <a:p>
            <a:pPr lvl="0"/>
            <a:r>
              <a:rPr lang="en-GB" b="1" dirty="0"/>
              <a:t>Separation</a:t>
            </a:r>
            <a:r>
              <a:rPr lang="en-GB" dirty="0"/>
              <a:t> of the Returning Officer role from other duties</a:t>
            </a:r>
          </a:p>
          <a:p>
            <a:pPr lvl="0"/>
            <a:r>
              <a:rPr lang="en-GB" b="1" dirty="0"/>
              <a:t>Accountability</a:t>
            </a:r>
            <a:endParaRPr lang="en-GB" b="0" dirty="0"/>
          </a:p>
          <a:p>
            <a:pPr marL="0" lvl="0" indent="0">
              <a:buNone/>
            </a:pPr>
            <a:r>
              <a:rPr lang="en-GB" b="1" i="1" dirty="0"/>
              <a:t>Elections don’t further your career…but they can do a great deal of damage to it!</a:t>
            </a:r>
          </a:p>
        </p:txBody>
      </p:sp>
    </p:spTree>
    <p:extLst>
      <p:ext uri="{BB962C8B-B14F-4D97-AF65-F5344CB8AC3E}">
        <p14:creationId xmlns:p14="http://schemas.microsoft.com/office/powerpoint/2010/main" val="3083092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7077-9F13-4AF3-8158-0F1618B5EF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650909-DB07-41D7-8091-C23DECBF17B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3FE49B1-040E-4F7A-8CAC-C19CC0DD53BC}"/>
              </a:ext>
            </a:extLst>
          </p:cNvPr>
          <p:cNvPicPr>
            <a:picLocks noChangeAspect="1"/>
          </p:cNvPicPr>
          <p:nvPr/>
        </p:nvPicPr>
        <p:blipFill>
          <a:blip r:embed="rId2"/>
          <a:stretch>
            <a:fillRect/>
          </a:stretch>
        </p:blipFill>
        <p:spPr>
          <a:xfrm rot="19271335">
            <a:off x="1409700" y="1809750"/>
            <a:ext cx="6324600" cy="3238500"/>
          </a:xfrm>
          <a:prstGeom prst="rect">
            <a:avLst/>
          </a:prstGeom>
        </p:spPr>
      </p:pic>
    </p:spTree>
    <p:extLst>
      <p:ext uri="{BB962C8B-B14F-4D97-AF65-F5344CB8AC3E}">
        <p14:creationId xmlns:p14="http://schemas.microsoft.com/office/powerpoint/2010/main" val="2576240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7077-9F13-4AF3-8158-0F1618B5EF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650909-DB07-41D7-8091-C23DECBF17B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3FE49B1-040E-4F7A-8CAC-C19CC0DD53BC}"/>
              </a:ext>
            </a:extLst>
          </p:cNvPr>
          <p:cNvPicPr>
            <a:picLocks noChangeAspect="1"/>
          </p:cNvPicPr>
          <p:nvPr/>
        </p:nvPicPr>
        <p:blipFill>
          <a:blip r:embed="rId2"/>
          <a:stretch>
            <a:fillRect/>
          </a:stretch>
        </p:blipFill>
        <p:spPr>
          <a:xfrm rot="19271335">
            <a:off x="1409700" y="1809750"/>
            <a:ext cx="6324600" cy="3238500"/>
          </a:xfrm>
          <a:prstGeom prst="rect">
            <a:avLst/>
          </a:prstGeom>
        </p:spPr>
      </p:pic>
      <p:pic>
        <p:nvPicPr>
          <p:cNvPr id="5" name="Content Placeholder 3">
            <a:extLst>
              <a:ext uri="{FF2B5EF4-FFF2-40B4-BE49-F238E27FC236}">
                <a16:creationId xmlns:a16="http://schemas.microsoft.com/office/drawing/2014/main" id="{6AC12B2C-FD07-4C20-802C-58ACD81DA844}"/>
              </a:ext>
            </a:extLst>
          </p:cNvPr>
          <p:cNvPicPr>
            <a:picLocks noChangeAspect="1"/>
          </p:cNvPicPr>
          <p:nvPr/>
        </p:nvPicPr>
        <p:blipFill>
          <a:blip r:embed="rId3"/>
          <a:stretch>
            <a:fillRect/>
          </a:stretch>
        </p:blipFill>
        <p:spPr>
          <a:xfrm rot="2042563">
            <a:off x="482600" y="1854581"/>
            <a:ext cx="8178799" cy="3148838"/>
          </a:xfrm>
          <a:prstGeom prst="rect">
            <a:avLst/>
          </a:prstGeom>
        </p:spPr>
      </p:pic>
    </p:spTree>
    <p:extLst>
      <p:ext uri="{BB962C8B-B14F-4D97-AF65-F5344CB8AC3E}">
        <p14:creationId xmlns:p14="http://schemas.microsoft.com/office/powerpoint/2010/main" val="2409325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45CC-0B5F-4D12-B953-5AFB0B8B511E}"/>
              </a:ext>
            </a:extLst>
          </p:cNvPr>
          <p:cNvSpPr>
            <a:spLocks noGrp="1"/>
          </p:cNvSpPr>
          <p:nvPr>
            <p:ph type="title"/>
          </p:nvPr>
        </p:nvSpPr>
        <p:spPr>
          <a:xfrm>
            <a:off x="1907704" y="274638"/>
            <a:ext cx="5544616" cy="1143000"/>
          </a:xfrm>
        </p:spPr>
        <p:txBody>
          <a:bodyPr/>
          <a:lstStyle/>
          <a:p>
            <a:pPr algn="r"/>
            <a:r>
              <a:rPr lang="en-GB" dirty="0"/>
              <a:t>The Duties</a:t>
            </a:r>
            <a:r>
              <a:rPr lang="en-GB" baseline="0" dirty="0"/>
              <a:t> of the Returning</a:t>
            </a:r>
            <a:r>
              <a:rPr lang="en-GB" dirty="0"/>
              <a:t> </a:t>
            </a:r>
            <a:r>
              <a:rPr lang="en-GB" baseline="0" dirty="0"/>
              <a:t>Officer</a:t>
            </a:r>
            <a:endParaRPr lang="en-GB" dirty="0"/>
          </a:p>
        </p:txBody>
      </p:sp>
      <p:sp>
        <p:nvSpPr>
          <p:cNvPr id="3" name="Content Placeholder 2">
            <a:extLst>
              <a:ext uri="{FF2B5EF4-FFF2-40B4-BE49-F238E27FC236}">
                <a16:creationId xmlns:a16="http://schemas.microsoft.com/office/drawing/2014/main" id="{9B105CA1-085B-42D1-8ED7-6EFEBA4FF98E}"/>
              </a:ext>
            </a:extLst>
          </p:cNvPr>
          <p:cNvSpPr>
            <a:spLocks noGrp="1"/>
          </p:cNvSpPr>
          <p:nvPr>
            <p:ph idx="1"/>
          </p:nvPr>
        </p:nvSpPr>
        <p:spPr>
          <a:xfrm>
            <a:off x="467544" y="1628800"/>
            <a:ext cx="8229600" cy="4968552"/>
          </a:xfrm>
        </p:spPr>
        <p:txBody>
          <a:bodyPr>
            <a:normAutofit fontScale="92500" lnSpcReduction="10000"/>
          </a:bodyPr>
          <a:lstStyle/>
          <a:p>
            <a:r>
              <a:rPr lang="en-GB" b="1" dirty="0"/>
              <a:t>Sole legal responsibility </a:t>
            </a:r>
            <a:r>
              <a:rPr lang="en-GB" dirty="0"/>
              <a:t>for running election – fundamental democratic function</a:t>
            </a:r>
          </a:p>
          <a:p>
            <a:r>
              <a:rPr lang="en-GB" dirty="0"/>
              <a:t>Ensures that the election is administered efficiently, </a:t>
            </a:r>
            <a:r>
              <a:rPr lang="en-GB" b="1" dirty="0"/>
              <a:t>in accordance with the rules</a:t>
            </a:r>
            <a:r>
              <a:rPr lang="en-GB" dirty="0"/>
              <a:t>, to deliver a result which will be accepted as accurate and in which all can have confidence </a:t>
            </a:r>
          </a:p>
          <a:p>
            <a:pPr lvl="1"/>
            <a:r>
              <a:rPr lang="en-GB" dirty="0"/>
              <a:t>Complex range of tasks</a:t>
            </a:r>
          </a:p>
          <a:p>
            <a:pPr lvl="1"/>
            <a:r>
              <a:rPr lang="en-GB" dirty="0"/>
              <a:t>Multiple concurrent workstreams</a:t>
            </a:r>
          </a:p>
          <a:p>
            <a:pPr lvl="1"/>
            <a:r>
              <a:rPr lang="en-GB" dirty="0"/>
              <a:t>Strict timetable, that cannot be flexed</a:t>
            </a:r>
          </a:p>
          <a:p>
            <a:pPr lvl="1"/>
            <a:r>
              <a:rPr lang="en-GB" dirty="0"/>
              <a:t>Limited budget</a:t>
            </a:r>
          </a:p>
          <a:p>
            <a:pPr lvl="1"/>
            <a:r>
              <a:rPr lang="en-GB" dirty="0"/>
              <a:t>High profile</a:t>
            </a:r>
          </a:p>
          <a:p>
            <a:pPr lvl="1"/>
            <a:endParaRPr lang="en-GB" dirty="0"/>
          </a:p>
        </p:txBody>
      </p:sp>
    </p:spTree>
    <p:extLst>
      <p:ext uri="{BB962C8B-B14F-4D97-AF65-F5344CB8AC3E}">
        <p14:creationId xmlns:p14="http://schemas.microsoft.com/office/powerpoint/2010/main" val="33802602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57E5-D097-4AC6-8189-CAE9EA102EF4}"/>
              </a:ext>
            </a:extLst>
          </p:cNvPr>
          <p:cNvSpPr>
            <a:spLocks noGrp="1"/>
          </p:cNvSpPr>
          <p:nvPr>
            <p:ph type="title"/>
          </p:nvPr>
        </p:nvSpPr>
        <p:spPr>
          <a:xfrm>
            <a:off x="750404" y="260648"/>
            <a:ext cx="8229600" cy="1143000"/>
          </a:xfrm>
        </p:spPr>
        <p:txBody>
          <a:bodyPr/>
          <a:lstStyle/>
          <a:p>
            <a:pPr lvl="0" algn="r"/>
            <a:r>
              <a:rPr lang="en-GB" dirty="0"/>
              <a:t>It all starts with the Council</a:t>
            </a:r>
          </a:p>
        </p:txBody>
      </p:sp>
      <p:sp>
        <p:nvSpPr>
          <p:cNvPr id="3" name="Content Placeholder 2">
            <a:extLst>
              <a:ext uri="{FF2B5EF4-FFF2-40B4-BE49-F238E27FC236}">
                <a16:creationId xmlns:a16="http://schemas.microsoft.com/office/drawing/2014/main" id="{89D90D30-3C68-42BE-961A-877B4C0405E7}"/>
              </a:ext>
            </a:extLst>
          </p:cNvPr>
          <p:cNvSpPr>
            <a:spLocks noGrp="1"/>
          </p:cNvSpPr>
          <p:nvPr>
            <p:ph idx="1"/>
          </p:nvPr>
        </p:nvSpPr>
        <p:spPr>
          <a:xfrm>
            <a:off x="750404" y="1556792"/>
            <a:ext cx="7643192" cy="4824536"/>
          </a:xfrm>
        </p:spPr>
        <p:txBody>
          <a:bodyPr>
            <a:normAutofit fontScale="92500" lnSpcReduction="20000"/>
          </a:bodyPr>
          <a:lstStyle/>
          <a:p>
            <a:r>
              <a:rPr lang="en-GB" dirty="0"/>
              <a:t>Every Council must appoint an officer of the Council to be the RO for elections of councillors</a:t>
            </a:r>
          </a:p>
          <a:p>
            <a:pPr lvl="1"/>
            <a:r>
              <a:rPr lang="en-GB" dirty="0"/>
              <a:t>RO for a UK Parliamentary Election in Scotland is the same person who has been appointed RO for the election of councillors in the local authority in which the constituency is situated. </a:t>
            </a:r>
          </a:p>
          <a:p>
            <a:pPr lvl="1"/>
            <a:r>
              <a:rPr lang="en-GB" dirty="0"/>
              <a:t>Scottish Parliament Elections the local government RO also acts as Constituency RO </a:t>
            </a:r>
          </a:p>
          <a:p>
            <a:r>
              <a:rPr lang="en-GB" dirty="0"/>
              <a:t>8 ROs also have roles as Regional Returning Officer (RRO) for Scottish (and European…?)Parliament Elections</a:t>
            </a:r>
          </a:p>
        </p:txBody>
      </p:sp>
    </p:spTree>
    <p:extLst>
      <p:ext uri="{BB962C8B-B14F-4D97-AF65-F5344CB8AC3E}">
        <p14:creationId xmlns:p14="http://schemas.microsoft.com/office/powerpoint/2010/main" val="220602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1CEF-E687-46E3-877B-C4D3139A6E76}"/>
              </a:ext>
            </a:extLst>
          </p:cNvPr>
          <p:cNvSpPr>
            <a:spLocks noGrp="1"/>
          </p:cNvSpPr>
          <p:nvPr>
            <p:ph type="title"/>
          </p:nvPr>
        </p:nvSpPr>
        <p:spPr>
          <a:xfrm>
            <a:off x="1259632" y="188640"/>
            <a:ext cx="8100392" cy="1143000"/>
          </a:xfrm>
        </p:spPr>
        <p:txBody>
          <a:bodyPr/>
          <a:lstStyle/>
          <a:p>
            <a:r>
              <a:rPr lang="en-GB" dirty="0"/>
              <a:t>You are a Project Manager…</a:t>
            </a:r>
          </a:p>
        </p:txBody>
      </p:sp>
      <p:sp>
        <p:nvSpPr>
          <p:cNvPr id="3" name="Content Placeholder 2">
            <a:extLst>
              <a:ext uri="{FF2B5EF4-FFF2-40B4-BE49-F238E27FC236}">
                <a16:creationId xmlns:a16="http://schemas.microsoft.com/office/drawing/2014/main" id="{A03AC978-DDAA-41BD-A107-CAB1158DE85C}"/>
              </a:ext>
            </a:extLst>
          </p:cNvPr>
          <p:cNvSpPr>
            <a:spLocks noGrp="1"/>
          </p:cNvSpPr>
          <p:nvPr>
            <p:ph idx="1"/>
          </p:nvPr>
        </p:nvSpPr>
        <p:spPr>
          <a:xfrm>
            <a:off x="251520" y="1331640"/>
            <a:ext cx="7560840" cy="4689648"/>
          </a:xfrm>
        </p:spPr>
        <p:txBody>
          <a:bodyPr>
            <a:normAutofit fontScale="92500" lnSpcReduction="10000"/>
          </a:bodyPr>
          <a:lstStyle/>
          <a:p>
            <a:r>
              <a:rPr lang="en-GB" dirty="0"/>
              <a:t>A complex and demanding work programme</a:t>
            </a:r>
          </a:p>
          <a:p>
            <a:pPr lvl="1"/>
            <a:r>
              <a:rPr lang="en-GB" dirty="0"/>
              <a:t>High profile – media and politicians</a:t>
            </a:r>
          </a:p>
          <a:p>
            <a:pPr lvl="1"/>
            <a:r>
              <a:rPr lang="en-GB" dirty="0"/>
              <a:t>Time critical tasks</a:t>
            </a:r>
          </a:p>
          <a:p>
            <a:pPr lvl="1"/>
            <a:r>
              <a:rPr lang="en-GB" dirty="0"/>
              <a:t>Quasi-Judicial Decisions – e.g. validity of nominations, adjudication of ballot papers</a:t>
            </a:r>
          </a:p>
          <a:p>
            <a:pPr lvl="1"/>
            <a:r>
              <a:rPr lang="en-GB" dirty="0"/>
              <a:t>Familiarity with legislation</a:t>
            </a:r>
          </a:p>
          <a:p>
            <a:pPr lvl="1"/>
            <a:r>
              <a:rPr lang="en-GB" dirty="0"/>
              <a:t>Communications</a:t>
            </a:r>
          </a:p>
          <a:p>
            <a:r>
              <a:rPr lang="en-GB" dirty="0"/>
              <a:t>Session 3 will cover in detail</a:t>
            </a:r>
          </a:p>
          <a:p>
            <a:r>
              <a:rPr lang="en-GB" dirty="0"/>
              <a:t>You can delegate responsibility for tasks, e.g. to a printer, but the accountability is personal</a:t>
            </a:r>
          </a:p>
        </p:txBody>
      </p:sp>
    </p:spTree>
    <p:extLst>
      <p:ext uri="{BB962C8B-B14F-4D97-AF65-F5344CB8AC3E}">
        <p14:creationId xmlns:p14="http://schemas.microsoft.com/office/powerpoint/2010/main" val="3428446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0FD6-BE73-4BCF-9A51-0CE15AB16493}"/>
              </a:ext>
            </a:extLst>
          </p:cNvPr>
          <p:cNvSpPr>
            <a:spLocks noGrp="1"/>
          </p:cNvSpPr>
          <p:nvPr>
            <p:ph type="title"/>
          </p:nvPr>
        </p:nvSpPr>
        <p:spPr>
          <a:xfrm>
            <a:off x="2195736" y="260648"/>
            <a:ext cx="5544616" cy="1152128"/>
          </a:xfrm>
        </p:spPr>
        <p:txBody>
          <a:bodyPr/>
          <a:lstStyle/>
          <a:p>
            <a:pPr algn="r"/>
            <a:r>
              <a:rPr lang="en-GB" dirty="0"/>
              <a:t>…but you are </a:t>
            </a:r>
            <a:r>
              <a:rPr lang="en-GB" u="sng" dirty="0"/>
              <a:t>not</a:t>
            </a:r>
            <a:r>
              <a:rPr lang="en-GB" dirty="0"/>
              <a:t> Chief Executive</a:t>
            </a:r>
          </a:p>
        </p:txBody>
      </p:sp>
      <p:sp>
        <p:nvSpPr>
          <p:cNvPr id="3" name="Content Placeholder 2">
            <a:extLst>
              <a:ext uri="{FF2B5EF4-FFF2-40B4-BE49-F238E27FC236}">
                <a16:creationId xmlns:a16="http://schemas.microsoft.com/office/drawing/2014/main" id="{6F799192-454E-436B-BF5B-B5E55D464CF2}"/>
              </a:ext>
            </a:extLst>
          </p:cNvPr>
          <p:cNvSpPr>
            <a:spLocks noGrp="1"/>
          </p:cNvSpPr>
          <p:nvPr>
            <p:ph idx="1"/>
          </p:nvPr>
        </p:nvSpPr>
        <p:spPr>
          <a:xfrm>
            <a:off x="467544" y="2204864"/>
            <a:ext cx="8229600" cy="4320480"/>
          </a:xfrm>
        </p:spPr>
        <p:txBody>
          <a:bodyPr>
            <a:normAutofit fontScale="92500" lnSpcReduction="20000"/>
          </a:bodyPr>
          <a:lstStyle/>
          <a:p>
            <a:r>
              <a:rPr lang="en-GB" sz="3200" b="0" i="0" u="none" strike="noStrike" kern="1200" baseline="0" dirty="0">
                <a:solidFill>
                  <a:schemeClr val="tx1"/>
                </a:solidFill>
                <a:latin typeface="+mn-lt"/>
                <a:ea typeface="+mn-ea"/>
                <a:cs typeface="+mn-cs"/>
              </a:rPr>
              <a:t>Legal separation</a:t>
            </a:r>
            <a:r>
              <a:rPr lang="en-GB" sz="3200" b="0" i="0" u="none" strike="noStrike" kern="1200" dirty="0">
                <a:solidFill>
                  <a:schemeClr val="tx1"/>
                </a:solidFill>
                <a:latin typeface="+mn-lt"/>
                <a:ea typeface="+mn-ea"/>
                <a:cs typeface="+mn-cs"/>
              </a:rPr>
              <a:t> of duties</a:t>
            </a:r>
            <a:endParaRPr lang="en-GB" sz="3200" b="0" i="0" u="none" strike="noStrike" kern="1200" baseline="0" dirty="0">
              <a:solidFill>
                <a:schemeClr val="tx1"/>
              </a:solidFill>
              <a:latin typeface="+mn-lt"/>
              <a:ea typeface="+mn-ea"/>
              <a:cs typeface="+mn-cs"/>
            </a:endParaRPr>
          </a:p>
          <a:p>
            <a:pPr lvl="1"/>
            <a:r>
              <a:rPr lang="en-GB" b="0" i="0" u="none" strike="noStrike" kern="1200" baseline="0" dirty="0">
                <a:solidFill>
                  <a:schemeClr val="tx1"/>
                </a:solidFill>
                <a:latin typeface="+mn-lt"/>
                <a:ea typeface="+mn-ea"/>
                <a:cs typeface="+mn-cs"/>
              </a:rPr>
              <a:t>Independence of the RO demands that the role is separate from </a:t>
            </a:r>
            <a:r>
              <a:rPr lang="en-GB" dirty="0"/>
              <a:t>that of </a:t>
            </a:r>
            <a:r>
              <a:rPr lang="en-GB" b="0" i="0" u="none" strike="noStrike" kern="1200" baseline="0" dirty="0">
                <a:solidFill>
                  <a:schemeClr val="tx1"/>
                </a:solidFill>
                <a:latin typeface="+mn-lt"/>
                <a:ea typeface="+mn-ea"/>
                <a:cs typeface="+mn-cs"/>
              </a:rPr>
              <a:t>the Chief Executive;</a:t>
            </a:r>
          </a:p>
          <a:p>
            <a:pPr marL="457200" lvl="1" indent="0">
              <a:buNone/>
            </a:pPr>
            <a:endParaRPr lang="en-GB" b="0" i="0" u="none" strike="noStrike" kern="1200" baseline="0" dirty="0">
              <a:solidFill>
                <a:schemeClr val="tx1"/>
              </a:solidFill>
              <a:latin typeface="+mn-lt"/>
              <a:ea typeface="+mn-ea"/>
              <a:cs typeface="+mn-cs"/>
            </a:endParaRPr>
          </a:p>
          <a:p>
            <a:pPr marL="457200" lvl="1" indent="0">
              <a:buNone/>
            </a:pPr>
            <a:r>
              <a:rPr lang="en-GB" sz="2400" dirty="0"/>
              <a:t>Section 27(1) of the Representation of the People Act (RPA) 1983, has the effect of making the office of RO totally distinct from the office by virtue of which an individual has become Returning Officer</a:t>
            </a:r>
          </a:p>
          <a:p>
            <a:pPr lvl="1"/>
            <a:endParaRPr lang="en-GB" b="0" i="0" u="none" strike="noStrike" kern="1200" baseline="0" dirty="0">
              <a:solidFill>
                <a:schemeClr val="tx1"/>
              </a:solidFill>
              <a:latin typeface="+mn-lt"/>
              <a:ea typeface="+mn-ea"/>
              <a:cs typeface="+mn-cs"/>
            </a:endParaRPr>
          </a:p>
          <a:p>
            <a:pPr lvl="1"/>
            <a:r>
              <a:rPr lang="en-GB" b="0" i="0" u="none" strike="noStrike" kern="1200" baseline="0" dirty="0">
                <a:solidFill>
                  <a:schemeClr val="tx1"/>
                </a:solidFill>
                <a:latin typeface="+mn-lt"/>
                <a:ea typeface="+mn-ea"/>
                <a:cs typeface="+mn-cs"/>
              </a:rPr>
              <a:t>For free and fair electoral events the RO </a:t>
            </a:r>
            <a:r>
              <a:rPr lang="en-GB" b="1" i="0" u="none" strike="noStrike" kern="1200" baseline="0" dirty="0">
                <a:solidFill>
                  <a:schemeClr val="tx1"/>
                </a:solidFill>
                <a:latin typeface="+mn-lt"/>
                <a:ea typeface="+mn-ea"/>
                <a:cs typeface="+mn-cs"/>
              </a:rPr>
              <a:t>cannot</a:t>
            </a:r>
            <a:r>
              <a:rPr lang="en-GB" b="0" i="0" u="none" strike="noStrike" kern="1200" baseline="0" dirty="0">
                <a:solidFill>
                  <a:schemeClr val="tx1"/>
                </a:solidFill>
                <a:latin typeface="+mn-lt"/>
                <a:ea typeface="+mn-ea"/>
                <a:cs typeface="+mn-cs"/>
              </a:rPr>
              <a:t> be accountable for electoral duties to those whose election s/he administers</a:t>
            </a:r>
          </a:p>
        </p:txBody>
      </p:sp>
    </p:spTree>
    <p:extLst>
      <p:ext uri="{BB962C8B-B14F-4D97-AF65-F5344CB8AC3E}">
        <p14:creationId xmlns:p14="http://schemas.microsoft.com/office/powerpoint/2010/main" val="340471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DC2E-1866-460A-834D-1C1DC5F9FAB7}"/>
              </a:ext>
            </a:extLst>
          </p:cNvPr>
          <p:cNvSpPr>
            <a:spLocks noGrp="1"/>
          </p:cNvSpPr>
          <p:nvPr>
            <p:ph type="title"/>
          </p:nvPr>
        </p:nvSpPr>
        <p:spPr>
          <a:xfrm>
            <a:off x="467544" y="260648"/>
            <a:ext cx="8517632" cy="1143000"/>
          </a:xfrm>
        </p:spPr>
        <p:txBody>
          <a:bodyPr/>
          <a:lstStyle/>
          <a:p>
            <a:pPr algn="r"/>
            <a:r>
              <a:rPr lang="en-GB" dirty="0"/>
              <a:t>Elections are delivered by a community </a:t>
            </a:r>
          </a:p>
        </p:txBody>
      </p:sp>
      <p:sp>
        <p:nvSpPr>
          <p:cNvPr id="5" name="Content Placeholder 4">
            <a:extLst>
              <a:ext uri="{FF2B5EF4-FFF2-40B4-BE49-F238E27FC236}">
                <a16:creationId xmlns:a16="http://schemas.microsoft.com/office/drawing/2014/main" id="{7B000B58-87BC-46FE-9A65-C9DF104E6773}"/>
              </a:ext>
            </a:extLst>
          </p:cNvPr>
          <p:cNvSpPr>
            <a:spLocks noGrp="1"/>
          </p:cNvSpPr>
          <p:nvPr>
            <p:ph idx="1"/>
          </p:nvPr>
        </p:nvSpPr>
        <p:spPr>
          <a:xfrm>
            <a:off x="499135" y="1628800"/>
            <a:ext cx="8064896" cy="4525963"/>
          </a:xfrm>
        </p:spPr>
        <p:txBody>
          <a:bodyPr>
            <a:normAutofit fontScale="77500" lnSpcReduction="20000"/>
          </a:bodyPr>
          <a:lstStyle/>
          <a:p>
            <a:r>
              <a:rPr lang="en-GB" b="1" dirty="0"/>
              <a:t>What needs to be done </a:t>
            </a:r>
            <a:r>
              <a:rPr lang="en-GB" dirty="0"/>
              <a:t>– legislation gives the rules; potential directions from the EMB Convener</a:t>
            </a:r>
          </a:p>
          <a:p>
            <a:endParaRPr lang="en-GB" dirty="0"/>
          </a:p>
          <a:p>
            <a:r>
              <a:rPr lang="en-GB" b="1" dirty="0"/>
              <a:t>Who needs to do it </a:t>
            </a:r>
            <a:r>
              <a:rPr lang="en-GB" dirty="0"/>
              <a:t>– ROs;  charged with the personal responsibility to deliver the events;  vital support form EROs</a:t>
            </a:r>
          </a:p>
          <a:p>
            <a:endParaRPr lang="en-GB" dirty="0"/>
          </a:p>
          <a:p>
            <a:r>
              <a:rPr lang="en-GB" b="1" dirty="0"/>
              <a:t>Where can you get support and advice </a:t>
            </a:r>
            <a:r>
              <a:rPr lang="en-GB" dirty="0"/>
              <a:t>– Electoral Commission guidance; EMB; peer support/mentoring</a:t>
            </a:r>
          </a:p>
          <a:p>
            <a:endParaRPr lang="en-GB" dirty="0"/>
          </a:p>
          <a:p>
            <a:r>
              <a:rPr lang="en-GB" b="1" dirty="0"/>
              <a:t>Who will check that you have done it right </a:t>
            </a:r>
            <a:r>
              <a:rPr lang="en-GB" dirty="0"/>
              <a:t>– Electoral Commission Performance Standards</a:t>
            </a:r>
          </a:p>
        </p:txBody>
      </p:sp>
    </p:spTree>
    <p:extLst>
      <p:ext uri="{BB962C8B-B14F-4D97-AF65-F5344CB8AC3E}">
        <p14:creationId xmlns:p14="http://schemas.microsoft.com/office/powerpoint/2010/main" val="4112850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D0C5-F593-4057-A131-897F12648258}"/>
              </a:ext>
            </a:extLst>
          </p:cNvPr>
          <p:cNvSpPr>
            <a:spLocks noGrp="1"/>
          </p:cNvSpPr>
          <p:nvPr>
            <p:ph type="title"/>
          </p:nvPr>
        </p:nvSpPr>
        <p:spPr>
          <a:xfrm>
            <a:off x="2411760" y="188640"/>
            <a:ext cx="4824536" cy="936104"/>
          </a:xfrm>
        </p:spPr>
        <p:txBody>
          <a:bodyPr/>
          <a:lstStyle/>
          <a:p>
            <a:pPr algn="r"/>
            <a:r>
              <a:rPr lang="en-GB" dirty="0"/>
              <a:t>Personally accountable…..to?</a:t>
            </a:r>
          </a:p>
        </p:txBody>
      </p:sp>
      <p:sp>
        <p:nvSpPr>
          <p:cNvPr id="3" name="Content Placeholder 2">
            <a:extLst>
              <a:ext uri="{FF2B5EF4-FFF2-40B4-BE49-F238E27FC236}">
                <a16:creationId xmlns:a16="http://schemas.microsoft.com/office/drawing/2014/main" id="{B902273F-8C20-468D-B866-0438E83B3464}"/>
              </a:ext>
            </a:extLst>
          </p:cNvPr>
          <p:cNvSpPr>
            <a:spLocks noGrp="1"/>
          </p:cNvSpPr>
          <p:nvPr>
            <p:ph idx="1"/>
          </p:nvPr>
        </p:nvSpPr>
        <p:spPr>
          <a:xfrm>
            <a:off x="467544" y="1412776"/>
            <a:ext cx="8229600" cy="5040560"/>
          </a:xfrm>
        </p:spPr>
        <p:txBody>
          <a:bodyPr>
            <a:normAutofit fontScale="92500" lnSpcReduction="20000"/>
          </a:bodyPr>
          <a:lstStyle/>
          <a:p>
            <a:r>
              <a:rPr lang="en-GB" sz="3200" b="0" i="0" u="none" strike="noStrike" kern="1200" baseline="0" dirty="0">
                <a:solidFill>
                  <a:schemeClr val="tx1"/>
                </a:solidFill>
                <a:latin typeface="+mn-lt"/>
                <a:ea typeface="+mn-ea"/>
                <a:cs typeface="+mn-cs"/>
              </a:rPr>
              <a:t>The RO is not responsible to the Council but is </a:t>
            </a:r>
            <a:r>
              <a:rPr lang="en-GB" sz="3200" b="1" i="0" u="none" strike="noStrike" kern="1200" baseline="0" dirty="0">
                <a:solidFill>
                  <a:schemeClr val="tx1"/>
                </a:solidFill>
                <a:latin typeface="+mn-lt"/>
                <a:ea typeface="+mn-ea"/>
                <a:cs typeface="+mn-cs"/>
              </a:rPr>
              <a:t>directly accountable to the courts </a:t>
            </a:r>
            <a:r>
              <a:rPr lang="en-GB" sz="3200" b="0" i="0" u="none" strike="noStrike" kern="1200" baseline="0" dirty="0">
                <a:solidFill>
                  <a:schemeClr val="tx1"/>
                </a:solidFill>
                <a:latin typeface="+mn-lt"/>
                <a:ea typeface="+mn-ea"/>
                <a:cs typeface="+mn-cs"/>
              </a:rPr>
              <a:t>as an independent statutory office holder</a:t>
            </a:r>
            <a:endParaRPr lang="en-GB" dirty="0"/>
          </a:p>
          <a:p>
            <a:r>
              <a:rPr lang="en-GB" b="1" dirty="0"/>
              <a:t>Personal liability </a:t>
            </a:r>
            <a:r>
              <a:rPr lang="en-GB" dirty="0"/>
              <a:t>for the conduct of the election </a:t>
            </a:r>
          </a:p>
          <a:p>
            <a:pPr lvl="1"/>
            <a:r>
              <a:rPr lang="en-GB" dirty="0"/>
              <a:t>RO must ensure that </a:t>
            </a:r>
            <a:r>
              <a:rPr lang="en-GB" b="1" dirty="0"/>
              <a:t>as an individual </a:t>
            </a:r>
            <a:r>
              <a:rPr lang="en-GB" dirty="0"/>
              <a:t>they are appropriately insured.</a:t>
            </a:r>
          </a:p>
          <a:p>
            <a:r>
              <a:rPr lang="en-GB" dirty="0"/>
              <a:t>Any claim is against the </a:t>
            </a:r>
            <a:r>
              <a:rPr lang="en-GB" b="1" dirty="0"/>
              <a:t>RO personally</a:t>
            </a:r>
            <a:r>
              <a:rPr lang="en-GB" dirty="0"/>
              <a:t>, not against the Council;</a:t>
            </a:r>
          </a:p>
          <a:p>
            <a:r>
              <a:rPr lang="en-GB" dirty="0"/>
              <a:t>Election </a:t>
            </a:r>
            <a:r>
              <a:rPr lang="en-GB" b="1" dirty="0"/>
              <a:t>Petitions</a:t>
            </a:r>
            <a:r>
              <a:rPr lang="en-GB" dirty="0"/>
              <a:t> name the RO personally, even where conduct of the election is not questioned;</a:t>
            </a:r>
          </a:p>
          <a:p>
            <a:r>
              <a:rPr lang="en-GB" b="0" i="0" u="none" strike="noStrike" kern="1200" baseline="0" dirty="0">
                <a:solidFill>
                  <a:schemeClr val="tx1"/>
                </a:solidFill>
                <a:latin typeface="+mn-lt"/>
                <a:ea typeface="+mn-ea"/>
                <a:cs typeface="+mn-cs"/>
              </a:rPr>
              <a:t>Must be able to show evidence of robust planning</a:t>
            </a:r>
          </a:p>
        </p:txBody>
      </p:sp>
    </p:spTree>
    <p:extLst>
      <p:ext uri="{BB962C8B-B14F-4D97-AF65-F5344CB8AC3E}">
        <p14:creationId xmlns:p14="http://schemas.microsoft.com/office/powerpoint/2010/main" val="2346531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16E6-A2E6-4CA5-A863-24A1BE1F02D7}"/>
              </a:ext>
            </a:extLst>
          </p:cNvPr>
          <p:cNvSpPr>
            <a:spLocks noGrp="1"/>
          </p:cNvSpPr>
          <p:nvPr>
            <p:ph type="title"/>
          </p:nvPr>
        </p:nvSpPr>
        <p:spPr>
          <a:xfrm>
            <a:off x="2339752" y="260648"/>
            <a:ext cx="6480720" cy="864096"/>
          </a:xfrm>
        </p:spPr>
        <p:txBody>
          <a:bodyPr/>
          <a:lstStyle/>
          <a:p>
            <a:pPr algn="r"/>
            <a:r>
              <a:rPr lang="en-GB" dirty="0"/>
              <a:t>Resources of the Council</a:t>
            </a:r>
          </a:p>
        </p:txBody>
      </p:sp>
      <p:sp>
        <p:nvSpPr>
          <p:cNvPr id="3" name="Content Placeholder 2">
            <a:extLst>
              <a:ext uri="{FF2B5EF4-FFF2-40B4-BE49-F238E27FC236}">
                <a16:creationId xmlns:a16="http://schemas.microsoft.com/office/drawing/2014/main" id="{3FAF4A64-1590-4F57-950F-1F3813F1EB1C}"/>
              </a:ext>
            </a:extLst>
          </p:cNvPr>
          <p:cNvSpPr>
            <a:spLocks noGrp="1"/>
          </p:cNvSpPr>
          <p:nvPr>
            <p:ph idx="1"/>
          </p:nvPr>
        </p:nvSpPr>
        <p:spPr>
          <a:xfrm>
            <a:off x="395536" y="1422589"/>
            <a:ext cx="7776864" cy="4896544"/>
          </a:xfrm>
        </p:spPr>
        <p:txBody>
          <a:bodyPr>
            <a:normAutofit fontScale="85000" lnSpcReduction="10000"/>
          </a:bodyPr>
          <a:lstStyle/>
          <a:p>
            <a:r>
              <a:rPr lang="en-GB" dirty="0"/>
              <a:t>Access to the resources, staff and infrastructure of the Council to be used in the delivery of the election. </a:t>
            </a:r>
          </a:p>
          <a:p>
            <a:pPr lvl="1"/>
            <a:r>
              <a:rPr lang="en-GB" dirty="0"/>
              <a:t>Not as a consequence of the RO being Chief Executive </a:t>
            </a:r>
          </a:p>
          <a:p>
            <a:pPr lvl="1"/>
            <a:r>
              <a:rPr lang="en-GB" b="1" dirty="0"/>
              <a:t>Councils </a:t>
            </a:r>
            <a:r>
              <a:rPr lang="en-GB" b="1" u="sng" dirty="0"/>
              <a:t>must</a:t>
            </a:r>
            <a:r>
              <a:rPr lang="en-GB" b="1" dirty="0"/>
              <a:t> make available </a:t>
            </a:r>
            <a:r>
              <a:rPr lang="en-GB" dirty="0"/>
              <a:t>to the RO the necessary resources to enable the RO to discharge their functions. </a:t>
            </a:r>
          </a:p>
          <a:p>
            <a:r>
              <a:rPr lang="en-GB" dirty="0"/>
              <a:t>RO is not bound by Council’s normal procedures in terms of conducting the election, e.g. with respect to employment</a:t>
            </a:r>
          </a:p>
          <a:p>
            <a:r>
              <a:rPr lang="en-GB" dirty="0"/>
              <a:t>RO is </a:t>
            </a:r>
            <a:r>
              <a:rPr lang="en-GB" b="1" dirty="0"/>
              <a:t>not</a:t>
            </a:r>
            <a:r>
              <a:rPr lang="en-GB" dirty="0"/>
              <a:t> subject to direction or instruction from members of the Council</a:t>
            </a:r>
          </a:p>
        </p:txBody>
      </p:sp>
    </p:spTree>
    <p:extLst>
      <p:ext uri="{BB962C8B-B14F-4D97-AF65-F5344CB8AC3E}">
        <p14:creationId xmlns:p14="http://schemas.microsoft.com/office/powerpoint/2010/main" val="921912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ADA1-19C5-49B3-A865-4F4201669894}"/>
              </a:ext>
            </a:extLst>
          </p:cNvPr>
          <p:cNvSpPr>
            <a:spLocks noGrp="1"/>
          </p:cNvSpPr>
          <p:nvPr>
            <p:ph type="title"/>
          </p:nvPr>
        </p:nvSpPr>
        <p:spPr>
          <a:xfrm>
            <a:off x="1691680" y="274638"/>
            <a:ext cx="6995120" cy="1143000"/>
          </a:xfrm>
        </p:spPr>
        <p:txBody>
          <a:bodyPr/>
          <a:lstStyle/>
          <a:p>
            <a:pPr algn="r"/>
            <a:r>
              <a:rPr lang="en-GB" dirty="0"/>
              <a:t>You own the process….</a:t>
            </a:r>
          </a:p>
        </p:txBody>
      </p:sp>
      <p:sp>
        <p:nvSpPr>
          <p:cNvPr id="3" name="Content Placeholder 2">
            <a:extLst>
              <a:ext uri="{FF2B5EF4-FFF2-40B4-BE49-F238E27FC236}">
                <a16:creationId xmlns:a16="http://schemas.microsoft.com/office/drawing/2014/main" id="{4D4C6AF9-9197-4E9B-9FFA-970DDBCB5B90}"/>
              </a:ext>
            </a:extLst>
          </p:cNvPr>
          <p:cNvSpPr>
            <a:spLocks noGrp="1"/>
          </p:cNvSpPr>
          <p:nvPr>
            <p:ph idx="1"/>
          </p:nvPr>
        </p:nvSpPr>
        <p:spPr>
          <a:xfrm>
            <a:off x="3635896" y="1700808"/>
            <a:ext cx="5328592" cy="4536504"/>
          </a:xfrm>
        </p:spPr>
        <p:txBody>
          <a:bodyPr>
            <a:normAutofit fontScale="70000" lnSpcReduction="20000"/>
          </a:bodyPr>
          <a:lstStyle/>
          <a:p>
            <a:r>
              <a:rPr lang="en-GB" b="1" dirty="0"/>
              <a:t>Ultimately it is ALL your responsibility!</a:t>
            </a:r>
          </a:p>
          <a:p>
            <a:r>
              <a:rPr lang="en-GB" b="1" dirty="0"/>
              <a:t>RO is the Leader, but that means there must be a Team</a:t>
            </a:r>
          </a:p>
          <a:p>
            <a:pPr lvl="1"/>
            <a:r>
              <a:rPr lang="en-GB" dirty="0"/>
              <a:t>RO does not have to do each task on the project plan</a:t>
            </a:r>
          </a:p>
          <a:p>
            <a:pPr marL="457200" lvl="1" indent="0">
              <a:buNone/>
            </a:pPr>
            <a:r>
              <a:rPr lang="en-GB" b="1" dirty="0"/>
              <a:t>BUT</a:t>
            </a:r>
            <a:r>
              <a:rPr lang="en-GB" dirty="0"/>
              <a:t> </a:t>
            </a:r>
          </a:p>
          <a:p>
            <a:pPr lvl="1"/>
            <a:r>
              <a:rPr lang="en-GB" dirty="0"/>
              <a:t>RO must make sure they are done</a:t>
            </a:r>
          </a:p>
          <a:p>
            <a:pPr lvl="1"/>
            <a:r>
              <a:rPr lang="en-GB" dirty="0"/>
              <a:t>RO is </a:t>
            </a:r>
            <a:r>
              <a:rPr lang="en-GB" b="1" dirty="0"/>
              <a:t>accountable</a:t>
            </a:r>
            <a:r>
              <a:rPr lang="en-GB" dirty="0"/>
              <a:t> if there are failures</a:t>
            </a:r>
          </a:p>
          <a:p>
            <a:endParaRPr lang="en-GB" dirty="0"/>
          </a:p>
          <a:p>
            <a:r>
              <a:rPr lang="en-GB" b="1" i="1" dirty="0"/>
              <a:t>Delivering a sound election will not make your career as a Chief Executive, but a poor election could damage or even end it</a:t>
            </a:r>
          </a:p>
        </p:txBody>
      </p:sp>
      <p:pic>
        <p:nvPicPr>
          <p:cNvPr id="5" name="Picture 4">
            <a:extLst>
              <a:ext uri="{FF2B5EF4-FFF2-40B4-BE49-F238E27FC236}">
                <a16:creationId xmlns:a16="http://schemas.microsoft.com/office/drawing/2014/main" id="{F412C023-D931-4BF1-9570-93E02C2BA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92360"/>
            <a:ext cx="3528392" cy="3528392"/>
          </a:xfrm>
          <a:prstGeom prst="rect">
            <a:avLst/>
          </a:prstGeom>
        </p:spPr>
      </p:pic>
    </p:spTree>
    <p:extLst>
      <p:ext uri="{BB962C8B-B14F-4D97-AF65-F5344CB8AC3E}">
        <p14:creationId xmlns:p14="http://schemas.microsoft.com/office/powerpoint/2010/main" val="2205450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0308-0175-4C86-9580-26228D5EB88D}"/>
              </a:ext>
            </a:extLst>
          </p:cNvPr>
          <p:cNvSpPr>
            <a:spLocks noGrp="1"/>
          </p:cNvSpPr>
          <p:nvPr>
            <p:ph type="title"/>
          </p:nvPr>
        </p:nvSpPr>
        <p:spPr>
          <a:xfrm>
            <a:off x="502052" y="2924944"/>
            <a:ext cx="8229600" cy="1143000"/>
          </a:xfrm>
        </p:spPr>
        <p:txBody>
          <a:bodyPr/>
          <a:lstStyle/>
          <a:p>
            <a:r>
              <a:rPr lang="en-GB" sz="7200" dirty="0"/>
              <a:t>Questions?</a:t>
            </a:r>
          </a:p>
        </p:txBody>
      </p:sp>
    </p:spTree>
    <p:extLst>
      <p:ext uri="{BB962C8B-B14F-4D97-AF65-F5344CB8AC3E}">
        <p14:creationId xmlns:p14="http://schemas.microsoft.com/office/powerpoint/2010/main" val="2488152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85555"/>
            <a:ext cx="8496944" cy="2520280"/>
          </a:xfrm>
        </p:spPr>
        <p:txBody>
          <a:bodyPr>
            <a:normAutofit fontScale="90000"/>
          </a:bodyPr>
          <a:lstStyle/>
          <a:p>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dirty="0"/>
            </a:br>
            <a:r>
              <a:rPr lang="en-GB" dirty="0"/>
              <a:t> </a:t>
            </a:r>
            <a:r>
              <a:rPr lang="en-GB" b="1" i="1" dirty="0">
                <a:effectLst>
                  <a:outerShdw blurRad="38100" dist="38100" dir="2700000" algn="tl">
                    <a:srgbClr val="000000">
                      <a:alpha val="43137"/>
                    </a:srgbClr>
                  </a:outerShdw>
                </a:effectLst>
              </a:rPr>
              <a:t>ARE YOU READY FOR THE NEXT ELECTION? </a:t>
            </a:r>
            <a:br>
              <a:rPr lang="en-GB" b="1" dirty="0"/>
            </a:br>
            <a:r>
              <a:rPr lang="en-GB" dirty="0"/>
              <a:t> </a:t>
            </a:r>
            <a:br>
              <a:rPr lang="en-GB" dirty="0"/>
            </a:br>
            <a:r>
              <a:rPr lang="en-GB" dirty="0"/>
              <a:t> </a:t>
            </a:r>
            <a:br>
              <a:rPr lang="en-GB" dirty="0"/>
            </a:br>
            <a:br>
              <a:rPr lang="en-GB" sz="3200" dirty="0">
                <a:latin typeface="+mn-lt"/>
                <a:cs typeface="Arial" panose="020B0604020202020204" pitchFamily="34" charset="0"/>
              </a:rPr>
            </a:br>
            <a:endParaRPr lang="en-GB" sz="3200" dirty="0">
              <a:latin typeface="+mn-lt"/>
              <a:cs typeface="Arial" panose="020B0604020202020204" pitchFamily="34" charset="0"/>
            </a:endParaRPr>
          </a:p>
        </p:txBody>
      </p:sp>
      <p:sp>
        <p:nvSpPr>
          <p:cNvPr id="3" name="Subtitle 2"/>
          <p:cNvSpPr>
            <a:spLocks noGrp="1"/>
          </p:cNvSpPr>
          <p:nvPr>
            <p:ph type="subTitle" idx="1"/>
          </p:nvPr>
        </p:nvSpPr>
        <p:spPr>
          <a:xfrm>
            <a:off x="1547664" y="5101649"/>
            <a:ext cx="6400800" cy="1752600"/>
          </a:xfrm>
        </p:spPr>
        <p:txBody>
          <a:bodyPr>
            <a:normAutofit/>
          </a:bodyPr>
          <a:lstStyle/>
          <a:p>
            <a:endParaRPr lang="en-GB" sz="2800" b="1" dirty="0"/>
          </a:p>
          <a:p>
            <a:endParaRPr lang="en-GB" sz="3000" dirty="0">
              <a:latin typeface="+mn-lt"/>
              <a:cs typeface="Arial" panose="020B0604020202020204" pitchFamily="34" charset="0"/>
            </a:endParaRPr>
          </a:p>
          <a:p>
            <a:endParaRPr lang="en-GB" sz="3000" dirty="0">
              <a:latin typeface="+mn-lt"/>
              <a:cs typeface="Arial" panose="020B0604020202020204" pitchFamily="34" charset="0"/>
            </a:endParaRPr>
          </a:p>
        </p:txBody>
      </p:sp>
      <p:sp>
        <p:nvSpPr>
          <p:cNvPr id="4" name="Rectangle 3">
            <a:extLst>
              <a:ext uri="{FF2B5EF4-FFF2-40B4-BE49-F238E27FC236}">
                <a16:creationId xmlns:a16="http://schemas.microsoft.com/office/drawing/2014/main" id="{28686193-9FFC-436D-83CC-68FAC30A1426}"/>
              </a:ext>
            </a:extLst>
          </p:cNvPr>
          <p:cNvSpPr/>
          <p:nvPr/>
        </p:nvSpPr>
        <p:spPr>
          <a:xfrm>
            <a:off x="751620" y="2692476"/>
            <a:ext cx="799288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Session 3: The Practicalities of Running an Election</a:t>
            </a:r>
            <a:endParaRPr kumimoji="0" lang="en-GB"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5" name="Subtitle 2">
            <a:extLst>
              <a:ext uri="{FF2B5EF4-FFF2-40B4-BE49-F238E27FC236}">
                <a16:creationId xmlns:a16="http://schemas.microsoft.com/office/drawing/2014/main" id="{23FB90DB-5E6C-42D1-88CB-6B34A2101D41}"/>
              </a:ext>
            </a:extLst>
          </p:cNvPr>
          <p:cNvSpPr txBox="1">
            <a:spLocks/>
          </p:cNvSpPr>
          <p:nvPr/>
        </p:nvSpPr>
        <p:spPr>
          <a:xfrm>
            <a:off x="1371600" y="4004597"/>
            <a:ext cx="6400800" cy="132845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Joyce White, Returning Officer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Peter Hessett, Depute Returning Officer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George Hawthorn, Election Manager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t>West Dunbartonshire Council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EF77DF60-2662-4B30-AC17-8FFA2FC2410F}"/>
              </a:ext>
            </a:extLst>
          </p:cNvPr>
          <p:cNvSpPr txBox="1">
            <a:spLocks/>
          </p:cNvSpPr>
          <p:nvPr/>
        </p:nvSpPr>
        <p:spPr>
          <a:xfrm>
            <a:off x="458615" y="-502657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a:ea typeface="+mj-ea"/>
                <a:cs typeface="+mj-cs"/>
              </a:rPr>
              <a:t>Click to edit Master title style</a:t>
            </a:r>
            <a:endParaRPr kumimoji="0" lang="en-GB" sz="4800" b="1" i="0" u="none" strike="noStrike" kern="1200" cap="none" spc="0" normalizeH="0" baseline="0" noProof="0" dirty="0">
              <a:ln>
                <a:noFill/>
              </a:ln>
              <a:solidFill>
                <a:prstClr val="black"/>
              </a:solidFill>
              <a:effectLst/>
              <a:uLnTx/>
              <a:uFillTx/>
              <a:latin typeface="Calibri"/>
              <a:ea typeface="+mj-ea"/>
              <a:cs typeface="+mj-cs"/>
            </a:endParaRPr>
          </a:p>
        </p:txBody>
      </p:sp>
      <p:pic>
        <p:nvPicPr>
          <p:cNvPr id="7" name="Picture 6" descr="elections scotland id.jpg">
            <a:extLst>
              <a:ext uri="{FF2B5EF4-FFF2-40B4-BE49-F238E27FC236}">
                <a16:creationId xmlns:a16="http://schemas.microsoft.com/office/drawing/2014/main" id="{4562BB02-F3DD-496F-A184-A93202B6D1D1}"/>
              </a:ext>
            </a:extLst>
          </p:cNvPr>
          <p:cNvPicPr>
            <a:picLocks noChangeAspect="1"/>
          </p:cNvPicPr>
          <p:nvPr/>
        </p:nvPicPr>
        <p:blipFill>
          <a:blip r:embed="rId3" cstate="print"/>
          <a:stretch>
            <a:fillRect/>
          </a:stretch>
        </p:blipFill>
        <p:spPr>
          <a:xfrm>
            <a:off x="7606175" y="0"/>
            <a:ext cx="1539240" cy="1203960"/>
          </a:xfrm>
          <a:prstGeom prst="rect">
            <a:avLst/>
          </a:prstGeom>
        </p:spPr>
      </p:pic>
      <p:pic>
        <p:nvPicPr>
          <p:cNvPr id="8" name="Picture 7">
            <a:extLst>
              <a:ext uri="{FF2B5EF4-FFF2-40B4-BE49-F238E27FC236}">
                <a16:creationId xmlns:a16="http://schemas.microsoft.com/office/drawing/2014/main" id="{468039C4-5072-42F3-AE96-E540CDA6C4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45218"/>
            <a:ext cx="1858645" cy="1104900"/>
          </a:xfrm>
          <a:prstGeom prst="rect">
            <a:avLst/>
          </a:prstGeom>
          <a:noFill/>
          <a:ln>
            <a:noFill/>
          </a:ln>
        </p:spPr>
      </p:pic>
    </p:spTree>
    <p:extLst>
      <p:ext uri="{BB962C8B-B14F-4D97-AF65-F5344CB8AC3E}">
        <p14:creationId xmlns:p14="http://schemas.microsoft.com/office/powerpoint/2010/main" val="2402385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876A-F286-4378-91CC-62286A8B6855}"/>
              </a:ext>
            </a:extLst>
          </p:cNvPr>
          <p:cNvSpPr>
            <a:spLocks noGrp="1"/>
          </p:cNvSpPr>
          <p:nvPr>
            <p:ph type="title"/>
          </p:nvPr>
        </p:nvSpPr>
        <p:spPr/>
        <p:txBody>
          <a:bodyPr/>
          <a:lstStyle/>
          <a:p>
            <a:r>
              <a:rPr lang="en-GB" b="1" dirty="0"/>
              <a:t>A Returning Officer’s Perspective</a:t>
            </a:r>
          </a:p>
        </p:txBody>
      </p:sp>
      <p:sp>
        <p:nvSpPr>
          <p:cNvPr id="3" name="Content Placeholder 2">
            <a:extLst>
              <a:ext uri="{FF2B5EF4-FFF2-40B4-BE49-F238E27FC236}">
                <a16:creationId xmlns:a16="http://schemas.microsoft.com/office/drawing/2014/main" id="{19016B42-6C16-407A-90CB-ED6121DA4EF9}"/>
              </a:ext>
            </a:extLst>
          </p:cNvPr>
          <p:cNvSpPr>
            <a:spLocks noGrp="1"/>
          </p:cNvSpPr>
          <p:nvPr>
            <p:ph idx="1"/>
          </p:nvPr>
        </p:nvSpPr>
        <p:spPr>
          <a:xfrm>
            <a:off x="462281" y="1844824"/>
            <a:ext cx="8229600" cy="3412976"/>
          </a:xfrm>
        </p:spPr>
        <p:txBody>
          <a:bodyPr/>
          <a:lstStyle/>
          <a:p>
            <a:r>
              <a:rPr lang="en-GB" dirty="0"/>
              <a:t>Some tips from experience</a:t>
            </a:r>
          </a:p>
          <a:p>
            <a:r>
              <a:rPr lang="en-GB" dirty="0"/>
              <a:t>How I oversee elections as RO </a:t>
            </a:r>
          </a:p>
          <a:p>
            <a:r>
              <a:rPr lang="en-GB" dirty="0"/>
              <a:t>Balance between strategic oversight and operational delivery - how I achieve it in West Dunbartonshire</a:t>
            </a:r>
          </a:p>
        </p:txBody>
      </p:sp>
    </p:spTree>
    <p:extLst>
      <p:ext uri="{BB962C8B-B14F-4D97-AF65-F5344CB8AC3E}">
        <p14:creationId xmlns:p14="http://schemas.microsoft.com/office/powerpoint/2010/main" val="2571109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186"/>
            <a:ext cx="8229600" cy="1143000"/>
          </a:xfrm>
        </p:spPr>
        <p:txBody>
          <a:bodyPr/>
          <a:lstStyle/>
          <a:p>
            <a:r>
              <a:rPr lang="en-GB" b="1" dirty="0">
                <a:effectLst>
                  <a:outerShdw blurRad="38100" dist="38100" dir="2700000" algn="tl">
                    <a:srgbClr val="000000">
                      <a:alpha val="43137"/>
                    </a:srgbClr>
                  </a:outerShdw>
                </a:effectLst>
              </a:rPr>
              <a:t>Planning</a:t>
            </a:r>
          </a:p>
        </p:txBody>
      </p:sp>
      <p:sp>
        <p:nvSpPr>
          <p:cNvPr id="3" name="Content Placeholder 2"/>
          <p:cNvSpPr>
            <a:spLocks noGrp="1"/>
          </p:cNvSpPr>
          <p:nvPr>
            <p:ph idx="1"/>
          </p:nvPr>
        </p:nvSpPr>
        <p:spPr>
          <a:xfrm>
            <a:off x="457200" y="1124744"/>
            <a:ext cx="8663281" cy="4680520"/>
          </a:xfrm>
        </p:spPr>
        <p:txBody>
          <a:bodyPr>
            <a:normAutofit fontScale="92500" lnSpcReduction="20000"/>
          </a:bodyPr>
          <a:lstStyle/>
          <a:p>
            <a:r>
              <a:rPr lang="en-GB" sz="2400" dirty="0"/>
              <a:t>RO Overview and Control</a:t>
            </a:r>
          </a:p>
          <a:p>
            <a:pPr lvl="0"/>
            <a:r>
              <a:rPr lang="en-GB" sz="2400" dirty="0"/>
              <a:t>Identify team and allocate general responsibilities</a:t>
            </a:r>
          </a:p>
          <a:p>
            <a:pPr lvl="0"/>
            <a:r>
              <a:rPr lang="en-GB" sz="2400" dirty="0"/>
              <a:t>Agree Project Plan well in advance : e.g. October /November for May election</a:t>
            </a:r>
          </a:p>
          <a:p>
            <a:pPr lvl="0"/>
            <a:r>
              <a:rPr lang="en-GB" sz="2400" dirty="0"/>
              <a:t>Review lessons learned from last election/referendum and also previous similar election type</a:t>
            </a:r>
          </a:p>
          <a:p>
            <a:pPr lvl="0"/>
            <a:r>
              <a:rPr lang="en-GB" sz="2400" dirty="0"/>
              <a:t>Review Election rules, Guidance and any Directions/Recommendations from EMB</a:t>
            </a:r>
          </a:p>
          <a:p>
            <a:pPr lvl="1"/>
            <a:r>
              <a:rPr lang="en-GB" sz="2000" dirty="0"/>
              <a:t>Aware of Electoral Commission Performance Standards</a:t>
            </a:r>
          </a:p>
          <a:p>
            <a:pPr lvl="0"/>
            <a:r>
              <a:rPr lang="en-GB" sz="2400" dirty="0"/>
              <a:t>Incorporate Election timetable as per relevant legislation</a:t>
            </a:r>
          </a:p>
          <a:p>
            <a:pPr lvl="0"/>
            <a:r>
              <a:rPr lang="en-GB" sz="2400" dirty="0"/>
              <a:t>Hold regular meetings to keep plan under review (live document)</a:t>
            </a:r>
          </a:p>
          <a:p>
            <a:pPr lvl="0"/>
            <a:r>
              <a:rPr lang="en-GB" sz="2400" dirty="0"/>
              <a:t>Update Risk and Integrity Plans</a:t>
            </a:r>
          </a:p>
          <a:p>
            <a:pPr lvl="0"/>
            <a:r>
              <a:rPr lang="en-GB" sz="2400" dirty="0"/>
              <a:t>MS Project or similar tools available</a:t>
            </a:r>
          </a:p>
          <a:p>
            <a:pPr lvl="1"/>
            <a:r>
              <a:rPr lang="en-GB" sz="2000" dirty="0"/>
              <a:t>Electoral Commission templates and guidance, e.g. for Project Plan and Risk Register</a:t>
            </a:r>
          </a:p>
          <a:p>
            <a:pPr lvl="1"/>
            <a:endParaRPr lang="en-GB" sz="2000" dirty="0"/>
          </a:p>
          <a:p>
            <a:pPr lvl="1"/>
            <a:endParaRPr lang="en-GB" sz="2000" dirty="0"/>
          </a:p>
        </p:txBody>
      </p:sp>
    </p:spTree>
    <p:extLst>
      <p:ext uri="{BB962C8B-B14F-4D97-AF65-F5344CB8AC3E}">
        <p14:creationId xmlns:p14="http://schemas.microsoft.com/office/powerpoint/2010/main" val="2921574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b="1" dirty="0">
                <a:effectLst>
                  <a:outerShdw blurRad="38100" dist="38100" dir="2700000" algn="tl">
                    <a:srgbClr val="000000">
                      <a:alpha val="43137"/>
                    </a:srgbClr>
                  </a:outerShdw>
                </a:effectLst>
              </a:rPr>
              <a:t>Nominations</a:t>
            </a:r>
          </a:p>
        </p:txBody>
      </p:sp>
      <p:sp>
        <p:nvSpPr>
          <p:cNvPr id="3" name="Content Placeholder 2"/>
          <p:cNvSpPr>
            <a:spLocks noGrp="1"/>
          </p:cNvSpPr>
          <p:nvPr>
            <p:ph idx="1"/>
          </p:nvPr>
        </p:nvSpPr>
        <p:spPr>
          <a:xfrm>
            <a:off x="445695" y="1196752"/>
            <a:ext cx="8579296" cy="4525963"/>
          </a:xfrm>
        </p:spPr>
        <p:txBody>
          <a:bodyPr>
            <a:normAutofit/>
          </a:bodyPr>
          <a:lstStyle/>
          <a:p>
            <a:r>
              <a:rPr lang="en-GB" sz="2400" dirty="0"/>
              <a:t>Candidates/agents briefings: before, after or both as appropriate </a:t>
            </a:r>
          </a:p>
          <a:p>
            <a:r>
              <a:rPr lang="en-GB" sz="2400" dirty="0"/>
              <a:t>Prepare Public Notices and Nomination Packs well in advance</a:t>
            </a:r>
          </a:p>
          <a:p>
            <a:pPr lvl="1"/>
            <a:r>
              <a:rPr lang="en-GB" sz="2000" dirty="0"/>
              <a:t>Electoral Commission templates </a:t>
            </a:r>
          </a:p>
          <a:p>
            <a:pPr lvl="1"/>
            <a:r>
              <a:rPr lang="en-GB" sz="2000" dirty="0"/>
              <a:t>Forms Group</a:t>
            </a:r>
          </a:p>
          <a:p>
            <a:r>
              <a:rPr lang="en-GB" sz="2400" dirty="0"/>
              <a:t>Obtain copy of unedited register from ERO, if required</a:t>
            </a:r>
          </a:p>
          <a:p>
            <a:r>
              <a:rPr lang="en-GB" sz="2400" dirty="0"/>
              <a:t>Two members of senior staff to check Nomination Papers</a:t>
            </a:r>
          </a:p>
          <a:p>
            <a:r>
              <a:rPr lang="en-GB" sz="2400" dirty="0"/>
              <a:t>Appointment process to take nominations</a:t>
            </a:r>
          </a:p>
          <a:p>
            <a:r>
              <a:rPr lang="en-GB" sz="2400" dirty="0"/>
              <a:t>Prepare Nomination Checklist for receiving papers</a:t>
            </a:r>
          </a:p>
          <a:p>
            <a:r>
              <a:rPr lang="en-GB" sz="2400" dirty="0"/>
              <a:t>Offer pre-check of Nomination Papers</a:t>
            </a:r>
          </a:p>
          <a:p>
            <a:r>
              <a:rPr lang="en-GB" sz="2400" dirty="0"/>
              <a:t>Process in place to accept deposits, if required</a:t>
            </a:r>
          </a:p>
          <a:p>
            <a:endParaRPr lang="en-GB" dirty="0"/>
          </a:p>
        </p:txBody>
      </p:sp>
    </p:spTree>
    <p:extLst>
      <p:ext uri="{BB962C8B-B14F-4D97-AF65-F5344CB8AC3E}">
        <p14:creationId xmlns:p14="http://schemas.microsoft.com/office/powerpoint/2010/main" val="865224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38" y="332656"/>
            <a:ext cx="8229600" cy="1143000"/>
          </a:xfrm>
        </p:spPr>
        <p:txBody>
          <a:bodyPr>
            <a:noAutofit/>
          </a:bodyPr>
          <a:lstStyle/>
          <a:p>
            <a:pPr lvl="0"/>
            <a:r>
              <a:rPr lang="en-GB" sz="3600" b="1" dirty="0">
                <a:effectLst>
                  <a:outerShdw blurRad="38100" dist="38100" dir="2700000" algn="tl">
                    <a:srgbClr val="000000">
                      <a:alpha val="43137"/>
                    </a:srgbClr>
                  </a:outerShdw>
                </a:effectLst>
              </a:rPr>
              <a:t>Printing: Poll Cards, Ballot Papers and Postal Vote materials</a:t>
            </a:r>
            <a:br>
              <a:rPr lang="en-GB" sz="2800" dirty="0"/>
            </a:br>
            <a:endParaRPr lang="en-GB" sz="2800" dirty="0"/>
          </a:p>
        </p:txBody>
      </p:sp>
      <p:sp>
        <p:nvSpPr>
          <p:cNvPr id="3" name="Content Placeholder 2"/>
          <p:cNvSpPr>
            <a:spLocks noGrp="1"/>
          </p:cNvSpPr>
          <p:nvPr>
            <p:ph idx="1"/>
          </p:nvPr>
        </p:nvSpPr>
        <p:spPr>
          <a:xfrm>
            <a:off x="467544" y="1268760"/>
            <a:ext cx="8229600" cy="5184576"/>
          </a:xfrm>
        </p:spPr>
        <p:txBody>
          <a:bodyPr>
            <a:normAutofit/>
          </a:bodyPr>
          <a:lstStyle/>
          <a:p>
            <a:pPr lvl="0"/>
            <a:r>
              <a:rPr lang="en-GB" sz="2000" dirty="0"/>
              <a:t>Have contracts in place</a:t>
            </a:r>
          </a:p>
          <a:p>
            <a:pPr lvl="0"/>
            <a:r>
              <a:rPr lang="en-GB" sz="2000" dirty="0"/>
              <a:t>Supplier contact information held on dependency lists – update as needed</a:t>
            </a:r>
          </a:p>
          <a:p>
            <a:pPr lvl="0"/>
            <a:r>
              <a:rPr lang="en-GB" sz="2000" dirty="0"/>
              <a:t>Expectations and timetable agreed with printer well in advance – involve ERO, they supply data to printer via RO</a:t>
            </a:r>
          </a:p>
          <a:p>
            <a:pPr lvl="1"/>
            <a:r>
              <a:rPr lang="en-GB" sz="1600" dirty="0"/>
              <a:t>one piece mailer option to reduce mismatches?</a:t>
            </a:r>
          </a:p>
          <a:p>
            <a:pPr lvl="0"/>
            <a:r>
              <a:rPr lang="en-GB" sz="2000" dirty="0"/>
              <a:t>Allow time for proof-reading of key documents – double check </a:t>
            </a:r>
            <a:r>
              <a:rPr lang="en-GB" sz="2000" b="1" dirty="0"/>
              <a:t>everything</a:t>
            </a:r>
            <a:r>
              <a:rPr lang="en-GB" sz="2000" dirty="0"/>
              <a:t>, especially second or third proofs</a:t>
            </a:r>
          </a:p>
          <a:p>
            <a:pPr lvl="0"/>
            <a:r>
              <a:rPr lang="en-GB" sz="2000" dirty="0"/>
              <a:t>On-site inspection of live printed materials – include in contract </a:t>
            </a:r>
          </a:p>
          <a:p>
            <a:pPr lvl="1"/>
            <a:r>
              <a:rPr lang="en-GB" sz="1800" dirty="0"/>
              <a:t>Electoral Commission expectation</a:t>
            </a:r>
          </a:p>
          <a:p>
            <a:r>
              <a:rPr lang="en-GB" sz="2000" dirty="0"/>
              <a:t>Make sure there is provision for extraction of postal votes which have been cancelled before issue</a:t>
            </a:r>
          </a:p>
          <a:p>
            <a:pPr lvl="0"/>
            <a:r>
              <a:rPr lang="en-GB" sz="2000" dirty="0"/>
              <a:t>Always check your ballot papers once printed</a:t>
            </a:r>
          </a:p>
          <a:p>
            <a:endParaRPr lang="en-GB" sz="3600" dirty="0"/>
          </a:p>
        </p:txBody>
      </p:sp>
    </p:spTree>
    <p:extLst>
      <p:ext uri="{BB962C8B-B14F-4D97-AF65-F5344CB8AC3E}">
        <p14:creationId xmlns:p14="http://schemas.microsoft.com/office/powerpoint/2010/main" val="4862060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a:effectLst>
                  <a:outerShdw blurRad="38100" dist="38100" dir="2700000" algn="tl">
                    <a:srgbClr val="000000">
                      <a:alpha val="43137"/>
                    </a:srgbClr>
                  </a:outerShdw>
                </a:effectLst>
              </a:rPr>
              <a:t>The Poll</a:t>
            </a:r>
          </a:p>
        </p:txBody>
      </p:sp>
      <p:sp>
        <p:nvSpPr>
          <p:cNvPr id="3" name="Content Placeholder 2"/>
          <p:cNvSpPr>
            <a:spLocks noGrp="1"/>
          </p:cNvSpPr>
          <p:nvPr>
            <p:ph idx="1"/>
          </p:nvPr>
        </p:nvSpPr>
        <p:spPr>
          <a:xfrm>
            <a:off x="457200" y="846138"/>
            <a:ext cx="8502279" cy="4752528"/>
          </a:xfrm>
        </p:spPr>
        <p:txBody>
          <a:bodyPr>
            <a:normAutofit/>
          </a:bodyPr>
          <a:lstStyle/>
          <a:p>
            <a:pPr marL="0" lvl="0" indent="0">
              <a:buNone/>
            </a:pPr>
            <a:endParaRPr lang="en-GB" sz="2400" dirty="0"/>
          </a:p>
          <a:p>
            <a:pPr lvl="0"/>
            <a:r>
              <a:rPr lang="en-GB" sz="2400" dirty="0"/>
              <a:t>Regular review of Polling Scheme (ideally in time for ERO to include in 1 December publication)</a:t>
            </a:r>
          </a:p>
          <a:p>
            <a:pPr lvl="0"/>
            <a:r>
              <a:rPr lang="en-GB" sz="2400" dirty="0"/>
              <a:t>Regular Meetings with ERO</a:t>
            </a:r>
          </a:p>
          <a:p>
            <a:pPr lvl="0"/>
            <a:r>
              <a:rPr lang="en-GB" sz="2400" dirty="0"/>
              <a:t>Ensure </a:t>
            </a:r>
            <a:r>
              <a:rPr lang="en-GB" sz="2400" b="1" dirty="0"/>
              <a:t>all</a:t>
            </a:r>
            <a:r>
              <a:rPr lang="en-GB" sz="2400" dirty="0"/>
              <a:t> polling places are physically accessible to all voters</a:t>
            </a:r>
          </a:p>
          <a:p>
            <a:pPr lvl="1"/>
            <a:r>
              <a:rPr lang="en-GB" sz="1800" dirty="0"/>
              <a:t>Not just mobility, also e.g. sight loss and learning difficulties</a:t>
            </a:r>
          </a:p>
          <a:p>
            <a:pPr lvl="0"/>
            <a:r>
              <a:rPr lang="en-GB" sz="2400" dirty="0"/>
              <a:t>Early communication with venues to ensure availability – especially private venues</a:t>
            </a:r>
          </a:p>
          <a:p>
            <a:pPr lvl="0"/>
            <a:r>
              <a:rPr lang="en-GB" sz="2400" dirty="0"/>
              <a:t>Update list of contingency venues</a:t>
            </a:r>
          </a:p>
          <a:p>
            <a:pPr lvl="0"/>
            <a:r>
              <a:rPr lang="en-GB" sz="2400" dirty="0"/>
              <a:t>Early recruitment of staff</a:t>
            </a:r>
          </a:p>
          <a:p>
            <a:pPr lvl="1"/>
            <a:r>
              <a:rPr lang="en-GB" sz="1800" dirty="0"/>
              <a:t>maintain database subject to </a:t>
            </a:r>
            <a:r>
              <a:rPr lang="en-GB" sz="1800" b="1" dirty="0"/>
              <a:t>GDPR</a:t>
            </a:r>
            <a:r>
              <a:rPr lang="en-GB" sz="1800" dirty="0"/>
              <a:t> requirements</a:t>
            </a:r>
          </a:p>
        </p:txBody>
      </p:sp>
    </p:spTree>
    <p:extLst>
      <p:ext uri="{BB962C8B-B14F-4D97-AF65-F5344CB8AC3E}">
        <p14:creationId xmlns:p14="http://schemas.microsoft.com/office/powerpoint/2010/main" val="207440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B2A8-080B-4084-AACD-3FDF65473029}"/>
              </a:ext>
            </a:extLst>
          </p:cNvPr>
          <p:cNvSpPr>
            <a:spLocks noGrp="1"/>
          </p:cNvSpPr>
          <p:nvPr>
            <p:ph type="title"/>
          </p:nvPr>
        </p:nvSpPr>
        <p:spPr/>
        <p:txBody>
          <a:bodyPr/>
          <a:lstStyle/>
          <a:p>
            <a:r>
              <a:rPr lang="en-GB" dirty="0"/>
              <a:t>A three-legged stool</a:t>
            </a:r>
          </a:p>
        </p:txBody>
      </p:sp>
      <p:pic>
        <p:nvPicPr>
          <p:cNvPr id="5" name="Content Placeholder 4">
            <a:extLst>
              <a:ext uri="{FF2B5EF4-FFF2-40B4-BE49-F238E27FC236}">
                <a16:creationId xmlns:a16="http://schemas.microsoft.com/office/drawing/2014/main" id="{9B11DB85-5300-4584-90E9-95DE7C77CD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56792"/>
            <a:ext cx="3096344" cy="3538679"/>
          </a:xfrm>
        </p:spPr>
      </p:pic>
      <p:sp>
        <p:nvSpPr>
          <p:cNvPr id="6" name="TextBox 5">
            <a:extLst>
              <a:ext uri="{FF2B5EF4-FFF2-40B4-BE49-F238E27FC236}">
                <a16:creationId xmlns:a16="http://schemas.microsoft.com/office/drawing/2014/main" id="{1FDC14B8-7F69-4386-9CB6-948702E59B18}"/>
              </a:ext>
            </a:extLst>
          </p:cNvPr>
          <p:cNvSpPr txBox="1"/>
          <p:nvPr/>
        </p:nvSpPr>
        <p:spPr>
          <a:xfrm>
            <a:off x="297202" y="5095471"/>
            <a:ext cx="728315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alibri"/>
                <a:ea typeface="+mn-ea"/>
                <a:cs typeface="+mn-cs"/>
              </a:rPr>
              <a:t>Each leg must be </a:t>
            </a:r>
            <a:r>
              <a:rPr kumimoji="0" lang="en-GB" sz="2500" b="1" i="0" u="none" strike="noStrike" kern="1200" cap="none" spc="0" normalizeH="0" baseline="0" noProof="0" dirty="0">
                <a:ln>
                  <a:noFill/>
                </a:ln>
                <a:solidFill>
                  <a:prstClr val="black"/>
                </a:solidFill>
                <a:effectLst/>
                <a:uLnTx/>
                <a:uFillTx/>
                <a:latin typeface="Calibri"/>
                <a:ea typeface="+mn-ea"/>
                <a:cs typeface="+mn-cs"/>
              </a:rPr>
              <a:t>separate</a:t>
            </a:r>
            <a:r>
              <a:rPr kumimoji="0" lang="en-GB" sz="2500" b="0" i="0" u="none" strike="noStrike" kern="1200" cap="none" spc="0" normalizeH="0" baseline="0" noProof="0" dirty="0">
                <a:ln>
                  <a:noFill/>
                </a:ln>
                <a:solidFill>
                  <a:prstClr val="black"/>
                </a:solidFill>
                <a:effectLst/>
                <a:uLnTx/>
                <a:uFillTx/>
                <a:latin typeface="Calibri"/>
                <a:ea typeface="+mn-ea"/>
                <a:cs typeface="+mn-cs"/>
              </a:rPr>
              <a:t> from the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Calibri"/>
                <a:ea typeface="+mn-ea"/>
                <a:cs typeface="+mn-cs"/>
              </a:rPr>
              <a:t>Each leg is needed - </a:t>
            </a:r>
            <a:r>
              <a:rPr kumimoji="0" lang="en-GB" sz="2500" b="0" i="0" u="none" strike="noStrike" kern="1200" cap="none" spc="0" normalizeH="0" baseline="0" noProof="0" dirty="0">
                <a:ln>
                  <a:noFill/>
                </a:ln>
                <a:solidFill>
                  <a:prstClr val="black"/>
                </a:solidFill>
                <a:effectLst/>
                <a:uLnTx/>
                <a:uFillTx/>
                <a:latin typeface="Calibri"/>
                <a:ea typeface="+mn-ea"/>
                <a:cs typeface="+mn-cs"/>
              </a:rPr>
              <a:t>take away any of them and the whole thing falls over!</a:t>
            </a:r>
          </a:p>
        </p:txBody>
      </p:sp>
      <p:sp>
        <p:nvSpPr>
          <p:cNvPr id="7" name="TextBox 6">
            <a:extLst>
              <a:ext uri="{FF2B5EF4-FFF2-40B4-BE49-F238E27FC236}">
                <a16:creationId xmlns:a16="http://schemas.microsoft.com/office/drawing/2014/main" id="{B7923369-A333-42FC-9187-46CFC4F35042}"/>
              </a:ext>
            </a:extLst>
          </p:cNvPr>
          <p:cNvSpPr txBox="1"/>
          <p:nvPr/>
        </p:nvSpPr>
        <p:spPr>
          <a:xfrm>
            <a:off x="4067944" y="1556792"/>
            <a:ext cx="4824536"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The Government </a:t>
            </a:r>
            <a:r>
              <a:rPr kumimoji="0" lang="en-GB" sz="2400" b="0" i="0" u="none" strike="noStrike" kern="1200" cap="none" spc="0" normalizeH="0" baseline="0" noProof="0" dirty="0">
                <a:ln>
                  <a:noFill/>
                </a:ln>
                <a:solidFill>
                  <a:prstClr val="black"/>
                </a:solidFill>
                <a:effectLst/>
                <a:uLnTx/>
                <a:uFillTx/>
                <a:latin typeface="Calibri"/>
                <a:ea typeface="+mn-ea"/>
                <a:cs typeface="+mn-cs"/>
              </a:rPr>
              <a:t>-  legislation and policy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Returning Officers </a:t>
            </a:r>
            <a:r>
              <a:rPr kumimoji="0" lang="en-GB" sz="2400" b="0" i="0" u="none" strike="noStrike" kern="1200" cap="none" spc="0" normalizeH="0" baseline="0" noProof="0" dirty="0">
                <a:ln>
                  <a:noFill/>
                </a:ln>
                <a:solidFill>
                  <a:prstClr val="black"/>
                </a:solidFill>
                <a:effectLst/>
                <a:uLnTx/>
                <a:uFillTx/>
                <a:latin typeface="Calibri"/>
                <a:ea typeface="+mn-ea"/>
                <a:cs typeface="+mn-cs"/>
              </a:rPr>
              <a:t>– delivering the elections according to the rules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The Regulator </a:t>
            </a:r>
            <a:r>
              <a:rPr kumimoji="0" lang="en-GB" sz="2400" b="0" i="0" u="none" strike="noStrike" kern="1200" cap="none" spc="0" normalizeH="0" baseline="0" noProof="0" dirty="0">
                <a:ln>
                  <a:noFill/>
                </a:ln>
                <a:solidFill>
                  <a:prstClr val="black"/>
                </a:solidFill>
                <a:effectLst/>
                <a:uLnTx/>
                <a:uFillTx/>
                <a:latin typeface="Calibri"/>
                <a:ea typeface="+mn-ea"/>
                <a:cs typeface="+mn-cs"/>
              </a:rPr>
              <a:t>– ensuring that the rules are followed, improving performance, offering guidance</a:t>
            </a:r>
          </a:p>
        </p:txBody>
      </p:sp>
    </p:spTree>
    <p:extLst>
      <p:ext uri="{BB962C8B-B14F-4D97-AF65-F5344CB8AC3E}">
        <p14:creationId xmlns:p14="http://schemas.microsoft.com/office/powerpoint/2010/main" val="2988495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The Poll (Part 2)</a:t>
            </a:r>
          </a:p>
        </p:txBody>
      </p:sp>
      <p:sp>
        <p:nvSpPr>
          <p:cNvPr id="3" name="Content Placeholder 2"/>
          <p:cNvSpPr>
            <a:spLocks noGrp="1"/>
          </p:cNvSpPr>
          <p:nvPr>
            <p:ph idx="1"/>
          </p:nvPr>
        </p:nvSpPr>
        <p:spPr>
          <a:xfrm>
            <a:off x="457200" y="1600200"/>
            <a:ext cx="8229600" cy="3773015"/>
          </a:xfrm>
        </p:spPr>
        <p:txBody>
          <a:bodyPr>
            <a:normAutofit/>
          </a:bodyPr>
          <a:lstStyle/>
          <a:p>
            <a:pPr lvl="0"/>
            <a:r>
              <a:rPr lang="en-GB" sz="2800" b="1" dirty="0"/>
              <a:t>All</a:t>
            </a:r>
            <a:r>
              <a:rPr lang="en-GB" sz="2800" dirty="0"/>
              <a:t> polling staff to be trained in advance of poll</a:t>
            </a:r>
          </a:p>
          <a:p>
            <a:pPr lvl="0"/>
            <a:r>
              <a:rPr lang="en-GB" sz="2800" dirty="0"/>
              <a:t>Standby lists of Polling Clerks and Presiding Officers</a:t>
            </a:r>
          </a:p>
          <a:p>
            <a:pPr lvl="0"/>
            <a:r>
              <a:rPr lang="en-GB" sz="2800" dirty="0"/>
              <a:t>Portacabins and ramps - up and running day before election</a:t>
            </a:r>
          </a:p>
          <a:p>
            <a:pPr lvl="0"/>
            <a:r>
              <a:rPr lang="en-GB" sz="2800" dirty="0"/>
              <a:t>Agree arrangements with ERO for corrections and emergency proxies</a:t>
            </a:r>
          </a:p>
          <a:p>
            <a:pPr marL="0" lvl="0" indent="0">
              <a:buNone/>
            </a:pPr>
            <a:endParaRPr lang="en-GB" sz="2800" dirty="0"/>
          </a:p>
          <a:p>
            <a:pPr marL="0" lvl="0" indent="0">
              <a:buNone/>
            </a:pPr>
            <a:endParaRPr lang="en-GB" sz="2800" dirty="0"/>
          </a:p>
        </p:txBody>
      </p:sp>
    </p:spTree>
    <p:extLst>
      <p:ext uri="{BB962C8B-B14F-4D97-AF65-F5344CB8AC3E}">
        <p14:creationId xmlns:p14="http://schemas.microsoft.com/office/powerpoint/2010/main" val="1517460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Postal Voting</a:t>
            </a:r>
          </a:p>
        </p:txBody>
      </p:sp>
      <p:sp>
        <p:nvSpPr>
          <p:cNvPr id="3" name="Content Placeholder 2"/>
          <p:cNvSpPr>
            <a:spLocks noGrp="1"/>
          </p:cNvSpPr>
          <p:nvPr>
            <p:ph idx="1"/>
          </p:nvPr>
        </p:nvSpPr>
        <p:spPr>
          <a:xfrm>
            <a:off x="457200" y="1268760"/>
            <a:ext cx="8229600" cy="4525963"/>
          </a:xfrm>
        </p:spPr>
        <p:txBody>
          <a:bodyPr>
            <a:normAutofit/>
          </a:bodyPr>
          <a:lstStyle/>
          <a:p>
            <a:pPr lvl="0"/>
            <a:r>
              <a:rPr lang="en-GB" sz="2200" dirty="0"/>
              <a:t>Make sure your postal vote software for checking Personal Identifiers (PIs) is up to date and operational</a:t>
            </a:r>
          </a:p>
          <a:p>
            <a:pPr lvl="0"/>
            <a:r>
              <a:rPr lang="en-GB" sz="2200" dirty="0"/>
              <a:t>Upload data early to enable pre-checks of PIs prior to opening sessions</a:t>
            </a:r>
          </a:p>
          <a:p>
            <a:pPr lvl="0"/>
            <a:r>
              <a:rPr lang="en-GB" sz="2200" dirty="0"/>
              <a:t>Select and train staff for opening sessions</a:t>
            </a:r>
          </a:p>
          <a:p>
            <a:pPr lvl="0"/>
            <a:r>
              <a:rPr lang="en-GB" sz="2200" dirty="0"/>
              <a:t>Prepare timetable of opening sessions and include in candidates’ packs</a:t>
            </a:r>
          </a:p>
          <a:p>
            <a:pPr lvl="0"/>
            <a:r>
              <a:rPr lang="en-GB" sz="2200" dirty="0"/>
              <a:t>Choose central venue which is accessible</a:t>
            </a:r>
            <a:endParaRPr lang="en-GB" sz="1800" dirty="0"/>
          </a:p>
          <a:p>
            <a:pPr lvl="0"/>
            <a:r>
              <a:rPr lang="en-GB" sz="2200" dirty="0"/>
              <a:t>Dedicated IT Support available</a:t>
            </a:r>
          </a:p>
          <a:p>
            <a:r>
              <a:rPr lang="en-GB" sz="2200" dirty="0"/>
              <a:t>Senior staff on-hand to deal with candidates/agents</a:t>
            </a:r>
          </a:p>
          <a:p>
            <a:endParaRPr lang="en-GB" dirty="0"/>
          </a:p>
          <a:p>
            <a:endParaRPr lang="en-GB" dirty="0"/>
          </a:p>
        </p:txBody>
      </p:sp>
    </p:spTree>
    <p:extLst>
      <p:ext uri="{BB962C8B-B14F-4D97-AF65-F5344CB8AC3E}">
        <p14:creationId xmlns:p14="http://schemas.microsoft.com/office/powerpoint/2010/main" val="27632736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Polling Day</a:t>
            </a:r>
          </a:p>
        </p:txBody>
      </p:sp>
      <p:sp>
        <p:nvSpPr>
          <p:cNvPr id="3" name="Content Placeholder 2"/>
          <p:cNvSpPr>
            <a:spLocks noGrp="1"/>
          </p:cNvSpPr>
          <p:nvPr>
            <p:ph idx="1"/>
          </p:nvPr>
        </p:nvSpPr>
        <p:spPr>
          <a:xfrm>
            <a:off x="457200" y="1196752"/>
            <a:ext cx="8229600" cy="4785395"/>
          </a:xfrm>
        </p:spPr>
        <p:txBody>
          <a:bodyPr>
            <a:normAutofit/>
          </a:bodyPr>
          <a:lstStyle/>
          <a:p>
            <a:pPr lvl="0"/>
            <a:r>
              <a:rPr lang="en-GB" sz="2800" dirty="0"/>
              <a:t>Early inspection by team of experienced staff</a:t>
            </a:r>
          </a:p>
          <a:p>
            <a:pPr lvl="0"/>
            <a:r>
              <a:rPr lang="en-GB" sz="2800" dirty="0"/>
              <a:t>Experienced staff on hand in election office to field calls and respond quickly to issues e.g. vandalism, power cuts etc.</a:t>
            </a:r>
          </a:p>
          <a:p>
            <a:pPr lvl="1"/>
            <a:r>
              <a:rPr lang="en-GB" sz="2400" dirty="0"/>
              <a:t>List  of handy telephone numbers available</a:t>
            </a:r>
          </a:p>
          <a:p>
            <a:pPr lvl="1"/>
            <a:r>
              <a:rPr lang="en-GB" sz="2400" dirty="0"/>
              <a:t>Rota of staff in election office to cover phones right up to 10 p.m. </a:t>
            </a:r>
          </a:p>
          <a:p>
            <a:pPr lvl="0"/>
            <a:r>
              <a:rPr lang="en-GB" sz="2800" dirty="0"/>
              <a:t>ERO to provide staff cover from 7 am to 10 pm </a:t>
            </a:r>
          </a:p>
          <a:p>
            <a:endParaRPr lang="en-GB" dirty="0"/>
          </a:p>
          <a:p>
            <a:endParaRPr lang="en-GB" dirty="0"/>
          </a:p>
        </p:txBody>
      </p:sp>
    </p:spTree>
    <p:extLst>
      <p:ext uri="{BB962C8B-B14F-4D97-AF65-F5344CB8AC3E}">
        <p14:creationId xmlns:p14="http://schemas.microsoft.com/office/powerpoint/2010/main" val="517726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n-GB" b="1" dirty="0">
                <a:effectLst>
                  <a:outerShdw blurRad="38100" dist="38100" dir="2700000" algn="tl">
                    <a:srgbClr val="000000">
                      <a:alpha val="43137"/>
                    </a:srgbClr>
                  </a:outerShdw>
                </a:effectLst>
              </a:rPr>
              <a:t>Count and Verification of Votes</a:t>
            </a:r>
          </a:p>
        </p:txBody>
      </p:sp>
      <p:sp>
        <p:nvSpPr>
          <p:cNvPr id="3" name="Content Placeholder 2"/>
          <p:cNvSpPr>
            <a:spLocks noGrp="1"/>
          </p:cNvSpPr>
          <p:nvPr>
            <p:ph idx="1"/>
          </p:nvPr>
        </p:nvSpPr>
        <p:spPr>
          <a:xfrm>
            <a:off x="457200" y="1196752"/>
            <a:ext cx="8507288" cy="4525963"/>
          </a:xfrm>
        </p:spPr>
        <p:txBody>
          <a:bodyPr>
            <a:normAutofit fontScale="70000" lnSpcReduction="20000"/>
          </a:bodyPr>
          <a:lstStyle/>
          <a:p>
            <a:pPr lvl="0"/>
            <a:r>
              <a:rPr lang="en-GB" dirty="0"/>
              <a:t>Identify location for the count, conduct site visit</a:t>
            </a:r>
          </a:p>
          <a:p>
            <a:pPr lvl="1"/>
            <a:r>
              <a:rPr lang="en-GB" dirty="0"/>
              <a:t>Contingency venue?</a:t>
            </a:r>
          </a:p>
          <a:p>
            <a:pPr lvl="0"/>
            <a:r>
              <a:rPr lang="en-GB" dirty="0"/>
              <a:t>Consider layout of count centre, access points for ballot boxes, security, etc.</a:t>
            </a:r>
          </a:p>
          <a:p>
            <a:pPr lvl="0"/>
            <a:r>
              <a:rPr lang="en-GB" dirty="0"/>
              <a:t>Signage and information in the count centre</a:t>
            </a:r>
          </a:p>
          <a:p>
            <a:pPr lvl="0"/>
            <a:r>
              <a:rPr lang="en-GB" dirty="0"/>
              <a:t>Involve Police SPOC and Centre Manager in planning of event</a:t>
            </a:r>
          </a:p>
          <a:p>
            <a:pPr lvl="0"/>
            <a:r>
              <a:rPr lang="en-GB" dirty="0"/>
              <a:t>Consider count model – e.g. mini-count</a:t>
            </a:r>
          </a:p>
          <a:p>
            <a:r>
              <a:rPr lang="en-GB" dirty="0"/>
              <a:t>Recruit and train staff</a:t>
            </a:r>
          </a:p>
          <a:p>
            <a:pPr lvl="0"/>
            <a:r>
              <a:rPr lang="en-GB" dirty="0"/>
              <a:t>Agree process for dealing with doubtful papers</a:t>
            </a:r>
          </a:p>
          <a:p>
            <a:pPr lvl="0"/>
            <a:r>
              <a:rPr lang="en-GB" dirty="0"/>
              <a:t>Prepare Count Plan for all senior staff involved</a:t>
            </a:r>
          </a:p>
          <a:p>
            <a:pPr lvl="0"/>
            <a:r>
              <a:rPr lang="en-GB" dirty="0"/>
              <a:t>Prepare a summary of the Count Plan for agents/candidates.</a:t>
            </a:r>
          </a:p>
          <a:p>
            <a:pPr lvl="0"/>
            <a:r>
              <a:rPr lang="en-GB" dirty="0"/>
              <a:t>Brief candidates/agents on what to expect at count – offer a site visit.</a:t>
            </a:r>
          </a:p>
          <a:p>
            <a:pPr lvl="0"/>
            <a:r>
              <a:rPr lang="en-GB" dirty="0"/>
              <a:t>Consider arrangements for hospitality</a:t>
            </a:r>
          </a:p>
          <a:p>
            <a:endParaRPr lang="en-GB" dirty="0"/>
          </a:p>
        </p:txBody>
      </p:sp>
    </p:spTree>
    <p:extLst>
      <p:ext uri="{BB962C8B-B14F-4D97-AF65-F5344CB8AC3E}">
        <p14:creationId xmlns:p14="http://schemas.microsoft.com/office/powerpoint/2010/main" val="23396901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a:effectLst>
                  <a:outerShdw blurRad="38100" dist="38100" dir="2700000" algn="tl">
                    <a:srgbClr val="000000">
                      <a:alpha val="43137"/>
                    </a:srgbClr>
                  </a:outerShdw>
                </a:effectLst>
              </a:rPr>
              <a:t>Post-Election Activities</a:t>
            </a:r>
          </a:p>
        </p:txBody>
      </p:sp>
      <p:sp>
        <p:nvSpPr>
          <p:cNvPr id="3" name="Content Placeholder 2"/>
          <p:cNvSpPr>
            <a:spLocks noGrp="1"/>
          </p:cNvSpPr>
          <p:nvPr>
            <p:ph idx="1"/>
          </p:nvPr>
        </p:nvSpPr>
        <p:spPr>
          <a:xfrm>
            <a:off x="457200" y="1268760"/>
            <a:ext cx="8229600" cy="4525963"/>
          </a:xfrm>
        </p:spPr>
        <p:txBody>
          <a:bodyPr>
            <a:normAutofit/>
          </a:bodyPr>
          <a:lstStyle/>
          <a:p>
            <a:pPr lvl="0"/>
            <a:r>
              <a:rPr lang="en-GB" sz="2400" dirty="0"/>
              <a:t>Ensure that all essential paperwork to be retained is collected in an orderly manner after the Count concludes</a:t>
            </a:r>
          </a:p>
          <a:p>
            <a:pPr lvl="0"/>
            <a:r>
              <a:rPr lang="en-GB" sz="2400" dirty="0"/>
              <a:t>Return writ or notify relevant persons of results – varies</a:t>
            </a:r>
          </a:p>
          <a:p>
            <a:r>
              <a:rPr lang="en-GB" sz="2400" dirty="0"/>
              <a:t>Arrangements in place to return deposits, if applicable</a:t>
            </a:r>
          </a:p>
          <a:p>
            <a:pPr lvl="0"/>
            <a:r>
              <a:rPr lang="en-GB" sz="2400" dirty="0"/>
              <a:t>Arrangements in place to pay all staff</a:t>
            </a:r>
          </a:p>
          <a:p>
            <a:pPr lvl="0"/>
            <a:r>
              <a:rPr lang="en-GB" sz="2400" dirty="0"/>
              <a:t>Arrangements in place to deal with candidates’ expenses</a:t>
            </a:r>
          </a:p>
          <a:p>
            <a:r>
              <a:rPr lang="en-GB" sz="2400" dirty="0"/>
              <a:t>Organise and retain key documents – checklist from Electoral Commission</a:t>
            </a:r>
          </a:p>
          <a:p>
            <a:pPr lvl="0"/>
            <a:r>
              <a:rPr lang="en-GB" sz="2400" dirty="0"/>
              <a:t>Preparation of accounts (claim) once all invoices and staff have been paid</a:t>
            </a:r>
          </a:p>
          <a:p>
            <a:pPr lvl="0"/>
            <a:endParaRPr lang="en-GB" sz="2400" dirty="0"/>
          </a:p>
        </p:txBody>
      </p:sp>
    </p:spTree>
    <p:extLst>
      <p:ext uri="{BB962C8B-B14F-4D97-AF65-F5344CB8AC3E}">
        <p14:creationId xmlns:p14="http://schemas.microsoft.com/office/powerpoint/2010/main" val="9234783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BE3E-E558-4BC2-A1E5-BAADF0E9EFD8}"/>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Lessons Learned </a:t>
            </a:r>
          </a:p>
        </p:txBody>
      </p:sp>
      <p:sp>
        <p:nvSpPr>
          <p:cNvPr id="3" name="Content Placeholder 2">
            <a:extLst>
              <a:ext uri="{FF2B5EF4-FFF2-40B4-BE49-F238E27FC236}">
                <a16:creationId xmlns:a16="http://schemas.microsoft.com/office/drawing/2014/main" id="{60FEE77B-71E3-44B0-8E95-0BC80B60E316}"/>
              </a:ext>
            </a:extLst>
          </p:cNvPr>
          <p:cNvSpPr>
            <a:spLocks noGrp="1"/>
          </p:cNvSpPr>
          <p:nvPr>
            <p:ph idx="1"/>
          </p:nvPr>
        </p:nvSpPr>
        <p:spPr/>
        <p:txBody>
          <a:bodyPr/>
          <a:lstStyle/>
          <a:p>
            <a:r>
              <a:rPr lang="en-GB" b="1" dirty="0"/>
              <a:t>Debrief</a:t>
            </a:r>
            <a:r>
              <a:rPr lang="en-GB" dirty="0"/>
              <a:t> </a:t>
            </a:r>
          </a:p>
          <a:p>
            <a:pPr lvl="1"/>
            <a:r>
              <a:rPr lang="en-GB" dirty="0"/>
              <a:t>What went well?</a:t>
            </a:r>
          </a:p>
          <a:p>
            <a:pPr lvl="1"/>
            <a:r>
              <a:rPr lang="en-GB" dirty="0"/>
              <a:t>What can we improve for next time?</a:t>
            </a:r>
          </a:p>
          <a:p>
            <a:pPr lvl="1"/>
            <a:endParaRPr lang="en-GB" dirty="0"/>
          </a:p>
          <a:p>
            <a:r>
              <a:rPr lang="en-GB" dirty="0"/>
              <a:t>As required by Electoral Commission Performance Standards</a:t>
            </a:r>
          </a:p>
          <a:p>
            <a:endParaRPr lang="en-GB" dirty="0"/>
          </a:p>
          <a:p>
            <a:endParaRPr lang="en-GB" dirty="0"/>
          </a:p>
          <a:p>
            <a:endParaRPr lang="en-GB" dirty="0"/>
          </a:p>
        </p:txBody>
      </p:sp>
    </p:spTree>
    <p:extLst>
      <p:ext uri="{BB962C8B-B14F-4D97-AF65-F5344CB8AC3E}">
        <p14:creationId xmlns:p14="http://schemas.microsoft.com/office/powerpoint/2010/main" val="27012355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229600" cy="4525963"/>
          </a:xfrm>
        </p:spPr>
        <p:txBody>
          <a:bodyPr>
            <a:normAutofit/>
          </a:bodyPr>
          <a:lstStyle/>
          <a:p>
            <a:pPr marL="0" indent="0" algn="ctr">
              <a:buNone/>
            </a:pPr>
            <a:endParaRPr lang="en-GB" dirty="0"/>
          </a:p>
          <a:p>
            <a:pPr marL="0" indent="0" algn="ctr">
              <a:buNone/>
            </a:pPr>
            <a:endParaRPr lang="en-GB" dirty="0"/>
          </a:p>
          <a:p>
            <a:pPr marL="0" indent="0" algn="ctr">
              <a:buNone/>
            </a:pPr>
            <a:r>
              <a:rPr lang="en-GB" sz="6600" b="1"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749428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00808"/>
            <a:ext cx="8496944" cy="2520280"/>
          </a:xfrm>
        </p:spPr>
        <p:txBody>
          <a:bodyPr>
            <a:normAutofit fontScale="90000"/>
          </a:bodyPr>
          <a:lstStyle/>
          <a:p>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dirty="0"/>
            </a:br>
            <a:r>
              <a:rPr lang="en-GB" dirty="0"/>
              <a:t> </a:t>
            </a:r>
            <a:r>
              <a:rPr lang="en-GB" b="1" i="1" dirty="0">
                <a:effectLst>
                  <a:outerShdw blurRad="38100" dist="38100" dir="2700000" algn="tl">
                    <a:srgbClr val="000000">
                      <a:alpha val="43137"/>
                    </a:srgbClr>
                  </a:outerShdw>
                </a:effectLst>
              </a:rPr>
              <a:t>ARE YOU READY FOR THE NEXT ELECTION? </a:t>
            </a:r>
            <a:br>
              <a:rPr lang="en-GB" b="1" dirty="0"/>
            </a:br>
            <a:r>
              <a:rPr lang="en-GB" dirty="0"/>
              <a:t> </a:t>
            </a:r>
            <a:r>
              <a:rPr lang="en-GB" sz="4000" b="1" dirty="0"/>
              <a:t>Session 4: Table Top Exercises</a:t>
            </a:r>
            <a:br>
              <a:rPr lang="en-GB" sz="4000" dirty="0"/>
            </a:br>
            <a:r>
              <a:rPr lang="en-GB" sz="4000" b="1" dirty="0"/>
              <a:t> </a:t>
            </a:r>
            <a:br>
              <a:rPr lang="en-GB" sz="4000" b="1" dirty="0"/>
            </a:br>
            <a:r>
              <a:rPr lang="en-GB" sz="4000" b="1" dirty="0">
                <a:effectLst>
                  <a:outerShdw blurRad="38100" dist="38100" dir="2700000" algn="tl">
                    <a:srgbClr val="000000">
                      <a:alpha val="43137"/>
                    </a:srgbClr>
                  </a:outerShdw>
                </a:effectLst>
              </a:rPr>
              <a:t>Planning For The Known </a:t>
            </a:r>
            <a:br>
              <a:rPr lang="en-GB" sz="4000" b="1" dirty="0">
                <a:effectLst>
                  <a:outerShdw blurRad="38100" dist="38100" dir="2700000" algn="tl">
                    <a:srgbClr val="000000">
                      <a:alpha val="43137"/>
                    </a:srgbClr>
                  </a:outerShdw>
                </a:effectLst>
              </a:rPr>
            </a:br>
            <a:r>
              <a:rPr lang="en-GB" sz="4000" b="1" dirty="0">
                <a:effectLst>
                  <a:outerShdw blurRad="38100" dist="38100" dir="2700000" algn="tl">
                    <a:srgbClr val="000000">
                      <a:alpha val="43137"/>
                    </a:srgbClr>
                  </a:outerShdw>
                </a:effectLst>
              </a:rPr>
              <a:t>Being Prepared For The Unknown</a:t>
            </a:r>
            <a:br>
              <a:rPr lang="en-GB" b="1" dirty="0">
                <a:effectLst>
                  <a:outerShdw blurRad="38100" dist="38100" dir="2700000" algn="tl">
                    <a:srgbClr val="000000">
                      <a:alpha val="43137"/>
                    </a:srgbClr>
                  </a:outerShdw>
                </a:effectLst>
              </a:rPr>
            </a:br>
            <a:r>
              <a:rPr lang="en-GB" dirty="0"/>
              <a:t> </a:t>
            </a:r>
            <a:br>
              <a:rPr lang="en-GB" dirty="0"/>
            </a:br>
            <a:br>
              <a:rPr lang="en-GB" sz="3200" dirty="0">
                <a:latin typeface="+mn-lt"/>
                <a:cs typeface="Arial" panose="020B0604020202020204" pitchFamily="34" charset="0"/>
              </a:rPr>
            </a:br>
            <a:endParaRPr lang="en-GB" sz="3200" dirty="0">
              <a:latin typeface="+mn-lt"/>
              <a:cs typeface="Arial" panose="020B0604020202020204" pitchFamily="34" charset="0"/>
            </a:endParaRPr>
          </a:p>
        </p:txBody>
      </p:sp>
      <p:sp>
        <p:nvSpPr>
          <p:cNvPr id="3" name="Subtitle 2"/>
          <p:cNvSpPr>
            <a:spLocks noGrp="1"/>
          </p:cNvSpPr>
          <p:nvPr>
            <p:ph type="subTitle" idx="1"/>
          </p:nvPr>
        </p:nvSpPr>
        <p:spPr>
          <a:xfrm>
            <a:off x="1547664" y="5101649"/>
            <a:ext cx="6400800" cy="1752600"/>
          </a:xfrm>
        </p:spPr>
        <p:txBody>
          <a:bodyPr>
            <a:normAutofit/>
          </a:bodyPr>
          <a:lstStyle/>
          <a:p>
            <a:endParaRPr lang="en-GB" sz="2800" b="1" dirty="0"/>
          </a:p>
          <a:p>
            <a:r>
              <a:rPr lang="en-GB" sz="2800" b="1" dirty="0"/>
              <a:t>Glasgow City Chambers, 24 January 2019</a:t>
            </a:r>
            <a:endParaRPr lang="en-GB" sz="2800" dirty="0"/>
          </a:p>
          <a:p>
            <a:endParaRPr lang="en-GB" sz="3000" dirty="0">
              <a:latin typeface="+mn-lt"/>
              <a:cs typeface="Arial" panose="020B0604020202020204" pitchFamily="34" charset="0"/>
            </a:endParaRPr>
          </a:p>
          <a:p>
            <a:endParaRPr lang="en-GB" sz="3000" dirty="0">
              <a:latin typeface="+mn-lt"/>
              <a:cs typeface="Arial" panose="020B0604020202020204" pitchFamily="34" charset="0"/>
            </a:endParaRPr>
          </a:p>
        </p:txBody>
      </p:sp>
    </p:spTree>
    <p:extLst>
      <p:ext uri="{BB962C8B-B14F-4D97-AF65-F5344CB8AC3E}">
        <p14:creationId xmlns:p14="http://schemas.microsoft.com/office/powerpoint/2010/main" val="29366785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82AF-01A3-415E-A370-76DAE10CF46C}"/>
              </a:ext>
            </a:extLst>
          </p:cNvPr>
          <p:cNvSpPr>
            <a:spLocks noGrp="1"/>
          </p:cNvSpPr>
          <p:nvPr>
            <p:ph type="title"/>
          </p:nvPr>
        </p:nvSpPr>
        <p:spPr/>
        <p:txBody>
          <a:bodyPr/>
          <a:lstStyle/>
          <a:p>
            <a:r>
              <a:rPr lang="en-GB" dirty="0"/>
              <a:t>Table Top Exercises</a:t>
            </a:r>
          </a:p>
        </p:txBody>
      </p:sp>
      <p:sp>
        <p:nvSpPr>
          <p:cNvPr id="3" name="Content Placeholder 2">
            <a:extLst>
              <a:ext uri="{FF2B5EF4-FFF2-40B4-BE49-F238E27FC236}">
                <a16:creationId xmlns:a16="http://schemas.microsoft.com/office/drawing/2014/main" id="{FCAE2BC9-91DD-4EF0-9BF2-3CF2EEBD65A8}"/>
              </a:ext>
            </a:extLst>
          </p:cNvPr>
          <p:cNvSpPr>
            <a:spLocks noGrp="1"/>
          </p:cNvSpPr>
          <p:nvPr>
            <p:ph idx="1"/>
          </p:nvPr>
        </p:nvSpPr>
        <p:spPr>
          <a:xfrm>
            <a:off x="467544" y="1628800"/>
            <a:ext cx="8568952" cy="4525963"/>
          </a:xfrm>
        </p:spPr>
        <p:txBody>
          <a:bodyPr>
            <a:normAutofit fontScale="92500" lnSpcReduction="20000"/>
          </a:bodyPr>
          <a:lstStyle/>
          <a:p>
            <a:r>
              <a:rPr lang="en-GB" dirty="0"/>
              <a:t>Grouped by Scottish Parliament Region (roughly) including ROs, RRO and EROs</a:t>
            </a:r>
          </a:p>
          <a:p>
            <a:pPr lvl="1"/>
            <a:r>
              <a:rPr lang="en-GB" dirty="0"/>
              <a:t>Facilitators will prompt discussion</a:t>
            </a:r>
          </a:p>
          <a:p>
            <a:r>
              <a:rPr lang="en-GB" b="1" dirty="0"/>
              <a:t>Exercise 1</a:t>
            </a:r>
            <a:r>
              <a:rPr lang="en-GB" dirty="0"/>
              <a:t> – Planning for May 2021  (20 minutes)</a:t>
            </a:r>
          </a:p>
          <a:p>
            <a:pPr marL="360363" indent="-360363">
              <a:tabLst>
                <a:tab pos="2241550" algn="l"/>
                <a:tab pos="2330450" algn="l"/>
              </a:tabLst>
            </a:pPr>
            <a:r>
              <a:rPr lang="en-GB" b="1" dirty="0"/>
              <a:t>Exercise 2</a:t>
            </a:r>
            <a:r>
              <a:rPr lang="en-GB" dirty="0"/>
              <a:t> – Ready for an unscheduled event  (20 minutes)</a:t>
            </a:r>
          </a:p>
          <a:p>
            <a:pPr marL="760413" lvl="1" indent="-360363">
              <a:tabLst>
                <a:tab pos="2151063" algn="l"/>
                <a:tab pos="2330450" algn="l"/>
              </a:tabLst>
            </a:pPr>
            <a:r>
              <a:rPr lang="en-GB" dirty="0"/>
              <a:t>Handouts, flip charts</a:t>
            </a:r>
          </a:p>
          <a:p>
            <a:pPr marL="760413" lvl="1" indent="-360363">
              <a:tabLst>
                <a:tab pos="2151063" algn="l"/>
                <a:tab pos="2330450" algn="l"/>
              </a:tabLst>
            </a:pPr>
            <a:r>
              <a:rPr lang="en-GB" dirty="0"/>
              <a:t>Choose an RO from your table to report back</a:t>
            </a:r>
          </a:p>
          <a:p>
            <a:pPr marL="760413" lvl="1" indent="-360363">
              <a:tabLst>
                <a:tab pos="2151063" algn="l"/>
                <a:tab pos="2330450" algn="l"/>
              </a:tabLst>
            </a:pPr>
            <a:r>
              <a:rPr lang="en-GB" dirty="0"/>
              <a:t>3 key points for each exercise</a:t>
            </a:r>
          </a:p>
          <a:p>
            <a:pPr marL="360363" indent="-360363">
              <a:tabLst>
                <a:tab pos="2151063" algn="l"/>
                <a:tab pos="2330450" algn="l"/>
              </a:tabLst>
            </a:pPr>
            <a:r>
              <a:rPr lang="en-GB" dirty="0"/>
              <a:t>Feedback / Discussion (20 minutes total)</a:t>
            </a:r>
          </a:p>
        </p:txBody>
      </p:sp>
    </p:spTree>
    <p:extLst>
      <p:ext uri="{BB962C8B-B14F-4D97-AF65-F5344CB8AC3E}">
        <p14:creationId xmlns:p14="http://schemas.microsoft.com/office/powerpoint/2010/main" val="4544728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0308-0175-4C86-9580-26228D5EB88D}"/>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6600" kern="1200" dirty="0">
                <a:solidFill>
                  <a:schemeClr val="tx1"/>
                </a:solidFill>
                <a:latin typeface="+mj-lt"/>
                <a:ea typeface="+mj-ea"/>
                <a:cs typeface="+mj-cs"/>
              </a:rPr>
              <a:t>Feedback</a:t>
            </a:r>
            <a:endParaRPr lang="en-US" sz="4400"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910FE09E-7DAA-4529-B866-D1944E5F91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038" y="2204864"/>
            <a:ext cx="7893844" cy="3019395"/>
          </a:xfrm>
          <a:prstGeom prst="rect">
            <a:avLst/>
          </a:prstGeom>
        </p:spPr>
      </p:pic>
    </p:spTree>
    <p:extLst>
      <p:ext uri="{BB962C8B-B14F-4D97-AF65-F5344CB8AC3E}">
        <p14:creationId xmlns:p14="http://schemas.microsoft.com/office/powerpoint/2010/main" val="187760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22DA-CD1C-4B7A-9DC5-50485C9B58AA}"/>
              </a:ext>
            </a:extLst>
          </p:cNvPr>
          <p:cNvSpPr>
            <a:spLocks noGrp="1"/>
          </p:cNvSpPr>
          <p:nvPr>
            <p:ph type="title"/>
          </p:nvPr>
        </p:nvSpPr>
        <p:spPr>
          <a:xfrm>
            <a:off x="467544" y="764704"/>
            <a:ext cx="8229600" cy="1143000"/>
          </a:xfrm>
        </p:spPr>
        <p:txBody>
          <a:bodyPr/>
          <a:lstStyle/>
          <a:p>
            <a:r>
              <a:rPr lang="en-GB" dirty="0"/>
              <a:t>The Role of Government</a:t>
            </a:r>
          </a:p>
        </p:txBody>
      </p:sp>
      <p:sp>
        <p:nvSpPr>
          <p:cNvPr id="3" name="Content Placeholder 2">
            <a:extLst>
              <a:ext uri="{FF2B5EF4-FFF2-40B4-BE49-F238E27FC236}">
                <a16:creationId xmlns:a16="http://schemas.microsoft.com/office/drawing/2014/main" id="{C90A0442-F5C4-4D09-ACBD-DBDDFBE25EE6}"/>
              </a:ext>
            </a:extLst>
          </p:cNvPr>
          <p:cNvSpPr>
            <a:spLocks noGrp="1"/>
          </p:cNvSpPr>
          <p:nvPr>
            <p:ph idx="1"/>
          </p:nvPr>
        </p:nvSpPr>
        <p:spPr>
          <a:xfrm>
            <a:off x="495198" y="2708920"/>
            <a:ext cx="8229600" cy="4525963"/>
          </a:xfrm>
        </p:spPr>
        <p:txBody>
          <a:bodyPr>
            <a:normAutofit/>
          </a:bodyPr>
          <a:lstStyle/>
          <a:p>
            <a:pPr marL="0" indent="0" algn="ctr">
              <a:buNone/>
            </a:pPr>
            <a:r>
              <a:rPr lang="en-GB" sz="4000" b="1" i="1" dirty="0"/>
              <a:t>Maria McCann</a:t>
            </a:r>
          </a:p>
          <a:p>
            <a:pPr marL="0" indent="0" algn="ctr">
              <a:buNone/>
            </a:pPr>
            <a:endParaRPr lang="en-GB" sz="4000" i="1" dirty="0"/>
          </a:p>
          <a:p>
            <a:pPr marL="0" indent="0" algn="ctr">
              <a:buNone/>
            </a:pPr>
            <a:r>
              <a:rPr lang="en-GB" sz="4000" i="1" dirty="0"/>
              <a:t>Head of Elections Team, Scottish Government</a:t>
            </a:r>
          </a:p>
        </p:txBody>
      </p:sp>
    </p:spTree>
    <p:extLst>
      <p:ext uri="{BB962C8B-B14F-4D97-AF65-F5344CB8AC3E}">
        <p14:creationId xmlns:p14="http://schemas.microsoft.com/office/powerpoint/2010/main" val="517918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88840"/>
            <a:ext cx="8496944" cy="4032448"/>
          </a:xfrm>
        </p:spPr>
        <p:txBody>
          <a:bodyPr>
            <a:normAutofit fontScale="90000"/>
          </a:bodyPr>
          <a:lstStyle/>
          <a:p>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dirty="0"/>
            </a:br>
            <a:r>
              <a:rPr lang="en-GB" dirty="0"/>
              <a:t> </a:t>
            </a:r>
            <a:r>
              <a:rPr lang="en-GB" b="1" i="1" dirty="0">
                <a:effectLst>
                  <a:outerShdw blurRad="38100" dist="38100" dir="2700000" algn="tl">
                    <a:srgbClr val="000000">
                      <a:alpha val="43137"/>
                    </a:srgbClr>
                  </a:outerShdw>
                </a:effectLst>
              </a:rPr>
              <a:t>ARE YOU READY FOR THE NEXT ELECTION? </a:t>
            </a:r>
            <a:br>
              <a:rPr lang="en-GB" b="1" i="1" dirty="0">
                <a:effectLst>
                  <a:outerShdw blurRad="38100" dist="38100" dir="2700000" algn="tl">
                    <a:srgbClr val="000000">
                      <a:alpha val="43137"/>
                    </a:srgbClr>
                  </a:outerShdw>
                </a:effectLst>
              </a:rPr>
            </a:br>
            <a:r>
              <a:rPr lang="en-GB" dirty="0"/>
              <a:t> </a:t>
            </a:r>
            <a:r>
              <a:rPr lang="en-GB" sz="4000" b="1" dirty="0">
                <a:effectLst>
                  <a:outerShdw blurRad="38100" dist="38100" dir="2700000" algn="tl">
                    <a:srgbClr val="000000">
                      <a:alpha val="43137"/>
                    </a:srgbClr>
                  </a:outerShdw>
                </a:effectLst>
              </a:rPr>
              <a:t>Session 5: The EMB’s Returning Officer Mentoring Scheme</a:t>
            </a:r>
            <a:br>
              <a:rPr lang="en-GB" sz="4000" b="1" dirty="0">
                <a:effectLst>
                  <a:outerShdw blurRad="38100" dist="38100" dir="2700000" algn="tl">
                    <a:srgbClr val="000000">
                      <a:alpha val="43137"/>
                    </a:srgbClr>
                  </a:outerShdw>
                </a:effectLst>
              </a:rPr>
            </a:br>
            <a:br>
              <a:rPr lang="en-GB" sz="4000" b="1" dirty="0">
                <a:effectLst>
                  <a:outerShdw blurRad="38100" dist="38100" dir="2700000" algn="tl">
                    <a:srgbClr val="000000">
                      <a:alpha val="43137"/>
                    </a:srgbClr>
                  </a:outerShdw>
                </a:effectLst>
              </a:rPr>
            </a:br>
            <a:r>
              <a:rPr lang="en-GB" sz="3100" b="1" i="1" dirty="0"/>
              <a:t>Malcolm Burr</a:t>
            </a:r>
            <a:br>
              <a:rPr lang="en-GB" sz="3100" b="1" i="1" dirty="0"/>
            </a:br>
            <a:r>
              <a:rPr lang="en-GB" sz="3100" b="1" i="1" dirty="0"/>
              <a:t>Returning Officer for Comhairle nan Eilean Siar</a:t>
            </a:r>
            <a:br>
              <a:rPr lang="en-GB" sz="3100" b="1" i="1" dirty="0"/>
            </a:br>
            <a:r>
              <a:rPr lang="en-GB" sz="3100" b="1" i="1" dirty="0"/>
              <a:t>Convener of the EMB</a:t>
            </a:r>
            <a:br>
              <a:rPr lang="en-GB" sz="3100" b="1" dirty="0">
                <a:effectLst>
                  <a:outerShdw blurRad="38100" dist="38100" dir="2700000" algn="tl">
                    <a:srgbClr val="000000">
                      <a:alpha val="43137"/>
                    </a:srgbClr>
                  </a:outerShdw>
                </a:effectLst>
              </a:rPr>
            </a:br>
            <a:br>
              <a:rPr lang="en-GB" sz="4000" b="1" dirty="0">
                <a:effectLst>
                  <a:outerShdw blurRad="38100" dist="38100" dir="2700000" algn="tl">
                    <a:srgbClr val="000000">
                      <a:alpha val="43137"/>
                    </a:srgbClr>
                  </a:outerShdw>
                </a:effectLst>
              </a:rPr>
            </a:br>
            <a:br>
              <a:rPr lang="en-GB" b="1" dirty="0">
                <a:effectLst>
                  <a:outerShdw blurRad="38100" dist="38100" dir="2700000" algn="tl">
                    <a:srgbClr val="000000">
                      <a:alpha val="43137"/>
                    </a:srgbClr>
                  </a:outerShdw>
                </a:effectLst>
              </a:rPr>
            </a:br>
            <a:r>
              <a:rPr lang="en-GB" dirty="0"/>
              <a:t> </a:t>
            </a:r>
            <a:br>
              <a:rPr lang="en-GB" dirty="0"/>
            </a:br>
            <a:br>
              <a:rPr lang="en-GB" sz="3200" dirty="0">
                <a:latin typeface="+mn-lt"/>
                <a:cs typeface="Arial" panose="020B0604020202020204" pitchFamily="34" charset="0"/>
              </a:rPr>
            </a:br>
            <a:endParaRPr lang="en-GB" sz="3200" dirty="0">
              <a:latin typeface="+mn-lt"/>
              <a:cs typeface="Arial" panose="020B0604020202020204" pitchFamily="34" charset="0"/>
            </a:endParaRPr>
          </a:p>
        </p:txBody>
      </p:sp>
    </p:spTree>
    <p:extLst>
      <p:ext uri="{BB962C8B-B14F-4D97-AF65-F5344CB8AC3E}">
        <p14:creationId xmlns:p14="http://schemas.microsoft.com/office/powerpoint/2010/main" val="17638336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C795-E478-425A-9AE1-F14DA38E9778}"/>
              </a:ext>
            </a:extLst>
          </p:cNvPr>
          <p:cNvSpPr>
            <a:spLocks noGrp="1"/>
          </p:cNvSpPr>
          <p:nvPr>
            <p:ph type="title"/>
          </p:nvPr>
        </p:nvSpPr>
        <p:spPr/>
        <p:txBody>
          <a:bodyPr/>
          <a:lstStyle/>
          <a:p>
            <a:r>
              <a:rPr lang="en-GB" dirty="0"/>
              <a:t>The Background</a:t>
            </a:r>
          </a:p>
        </p:txBody>
      </p:sp>
      <p:sp>
        <p:nvSpPr>
          <p:cNvPr id="3" name="Content Placeholder 2">
            <a:extLst>
              <a:ext uri="{FF2B5EF4-FFF2-40B4-BE49-F238E27FC236}">
                <a16:creationId xmlns:a16="http://schemas.microsoft.com/office/drawing/2014/main" id="{95E7304C-2099-401B-8B3E-BCFAD3C8DC1A}"/>
              </a:ext>
            </a:extLst>
          </p:cNvPr>
          <p:cNvSpPr>
            <a:spLocks noGrp="1"/>
          </p:cNvSpPr>
          <p:nvPr>
            <p:ph idx="1"/>
          </p:nvPr>
        </p:nvSpPr>
        <p:spPr>
          <a:xfrm>
            <a:off x="475838" y="1417638"/>
            <a:ext cx="7408530" cy="4819674"/>
          </a:xfrm>
        </p:spPr>
        <p:txBody>
          <a:bodyPr>
            <a:normAutofit fontScale="77500" lnSpcReduction="20000"/>
          </a:bodyPr>
          <a:lstStyle/>
          <a:p>
            <a:r>
              <a:rPr lang="en-GB" dirty="0"/>
              <a:t>Significant turnover of Returning Officers in the last year or so</a:t>
            </a:r>
          </a:p>
          <a:p>
            <a:r>
              <a:rPr lang="en-GB" dirty="0"/>
              <a:t>Many new ROs</a:t>
            </a:r>
          </a:p>
          <a:p>
            <a:pPr lvl="1"/>
            <a:r>
              <a:rPr lang="en-GB" dirty="0"/>
              <a:t>Several with </a:t>
            </a:r>
            <a:r>
              <a:rPr lang="en-GB" b="1" dirty="0"/>
              <a:t>no previous experience </a:t>
            </a:r>
            <a:r>
              <a:rPr lang="en-GB" dirty="0"/>
              <a:t>of electoral administration</a:t>
            </a:r>
          </a:p>
          <a:p>
            <a:pPr lvl="1"/>
            <a:r>
              <a:rPr lang="en-GB" dirty="0"/>
              <a:t>A few with limited experience of local authority context</a:t>
            </a:r>
          </a:p>
          <a:p>
            <a:r>
              <a:rPr lang="en-GB" dirty="0"/>
              <a:t>Returning Officer role is unique</a:t>
            </a:r>
          </a:p>
          <a:p>
            <a:pPr lvl="1"/>
            <a:r>
              <a:rPr lang="en-GB" dirty="0"/>
              <a:t>As discussed earlier</a:t>
            </a:r>
          </a:p>
          <a:p>
            <a:pPr lvl="1"/>
            <a:r>
              <a:rPr lang="en-GB" dirty="0"/>
              <a:t>Personally and individually accountable to the courts</a:t>
            </a:r>
          </a:p>
          <a:p>
            <a:pPr lvl="1"/>
            <a:r>
              <a:rPr lang="en-GB" dirty="0"/>
              <a:t>In an election petition it is the </a:t>
            </a:r>
            <a:r>
              <a:rPr lang="en-GB" b="1" dirty="0"/>
              <a:t>RO</a:t>
            </a:r>
            <a:r>
              <a:rPr lang="en-GB" dirty="0"/>
              <a:t> who is the respondent, not the Council</a:t>
            </a:r>
          </a:p>
          <a:p>
            <a:r>
              <a:rPr lang="en-GB" dirty="0"/>
              <a:t>RO needs to manage and drive the whole project </a:t>
            </a:r>
          </a:p>
          <a:p>
            <a:pPr lvl="1"/>
            <a:endParaRPr lang="en-GB" dirty="0"/>
          </a:p>
        </p:txBody>
      </p:sp>
    </p:spTree>
    <p:extLst>
      <p:ext uri="{BB962C8B-B14F-4D97-AF65-F5344CB8AC3E}">
        <p14:creationId xmlns:p14="http://schemas.microsoft.com/office/powerpoint/2010/main" val="30537979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345F-C571-4BA0-AA97-C97C41909F77}"/>
              </a:ext>
            </a:extLst>
          </p:cNvPr>
          <p:cNvSpPr>
            <a:spLocks noGrp="1"/>
          </p:cNvSpPr>
          <p:nvPr>
            <p:ph type="title"/>
          </p:nvPr>
        </p:nvSpPr>
        <p:spPr>
          <a:xfrm>
            <a:off x="628650" y="365125"/>
            <a:ext cx="7886700" cy="1325563"/>
          </a:xfrm>
        </p:spPr>
        <p:txBody>
          <a:bodyPr>
            <a:normAutofit/>
          </a:bodyPr>
          <a:lstStyle/>
          <a:p>
            <a:pPr algn="r"/>
            <a:r>
              <a:rPr lang="en-GB" dirty="0"/>
              <a:t>Range of support available</a:t>
            </a:r>
          </a:p>
        </p:txBody>
      </p:sp>
      <p:sp>
        <p:nvSpPr>
          <p:cNvPr id="3" name="Content Placeholder 2">
            <a:extLst>
              <a:ext uri="{FF2B5EF4-FFF2-40B4-BE49-F238E27FC236}">
                <a16:creationId xmlns:a16="http://schemas.microsoft.com/office/drawing/2014/main" id="{4809173C-3122-47DE-8223-316EBA79B55A}"/>
              </a:ext>
            </a:extLst>
          </p:cNvPr>
          <p:cNvSpPr>
            <a:spLocks noGrp="1"/>
          </p:cNvSpPr>
          <p:nvPr>
            <p:ph idx="1"/>
          </p:nvPr>
        </p:nvSpPr>
        <p:spPr>
          <a:xfrm>
            <a:off x="539552" y="1612030"/>
            <a:ext cx="3300928" cy="4841305"/>
          </a:xfrm>
        </p:spPr>
        <p:txBody>
          <a:bodyPr>
            <a:normAutofit/>
          </a:bodyPr>
          <a:lstStyle/>
          <a:p>
            <a:r>
              <a:rPr lang="en-GB" sz="2000" dirty="0"/>
              <a:t>Already discussed</a:t>
            </a:r>
          </a:p>
          <a:p>
            <a:pPr lvl="1"/>
            <a:r>
              <a:rPr lang="en-GB" sz="2000" dirty="0"/>
              <a:t>Electoral Commission Guidance and Advice</a:t>
            </a:r>
          </a:p>
          <a:p>
            <a:pPr lvl="1"/>
            <a:r>
              <a:rPr lang="en-GB" sz="2000" dirty="0"/>
              <a:t>EMB seminars, training, website</a:t>
            </a:r>
          </a:p>
          <a:p>
            <a:pPr lvl="1"/>
            <a:r>
              <a:rPr lang="en-GB" sz="2000" dirty="0"/>
              <a:t>EMB Directions / Recommendations</a:t>
            </a:r>
          </a:p>
          <a:p>
            <a:pPr lvl="1"/>
            <a:r>
              <a:rPr lang="en-GB" sz="2000" dirty="0"/>
              <a:t>Legal advice within councils</a:t>
            </a:r>
          </a:p>
          <a:p>
            <a:pPr lvl="2"/>
            <a:r>
              <a:rPr lang="en-GB" sz="2000" dirty="0"/>
              <a:t>Parker’s and Schofield’s </a:t>
            </a:r>
          </a:p>
          <a:p>
            <a:r>
              <a:rPr lang="en-GB" sz="2000" dirty="0"/>
              <a:t>Opportunity for more focussed, expert, sympathetic peer support</a:t>
            </a:r>
          </a:p>
        </p:txBody>
      </p:sp>
      <p:pic>
        <p:nvPicPr>
          <p:cNvPr id="5" name="Picture 4">
            <a:extLst>
              <a:ext uri="{FF2B5EF4-FFF2-40B4-BE49-F238E27FC236}">
                <a16:creationId xmlns:a16="http://schemas.microsoft.com/office/drawing/2014/main" id="{4B86D5CD-8CF7-4CF4-88AD-207917126940}"/>
              </a:ext>
            </a:extLst>
          </p:cNvPr>
          <p:cNvPicPr>
            <a:picLocks noChangeAspect="1"/>
          </p:cNvPicPr>
          <p:nvPr/>
        </p:nvPicPr>
        <p:blipFill rotWithShape="1">
          <a:blip r:embed="rId2">
            <a:extLst>
              <a:ext uri="{28A0092B-C50C-407E-A947-70E740481C1C}">
                <a14:useLocalDpi xmlns:a14="http://schemas.microsoft.com/office/drawing/2010/main" val="0"/>
              </a:ext>
            </a:extLst>
          </a:blip>
          <a:srcRect l="15459" r="11732"/>
          <a:stretch/>
        </p:blipFill>
        <p:spPr>
          <a:xfrm>
            <a:off x="4211960" y="1690688"/>
            <a:ext cx="4674870" cy="4272681"/>
          </a:xfrm>
          <a:prstGeom prst="rect">
            <a:avLst/>
          </a:prstGeom>
        </p:spPr>
      </p:pic>
    </p:spTree>
    <p:extLst>
      <p:ext uri="{BB962C8B-B14F-4D97-AF65-F5344CB8AC3E}">
        <p14:creationId xmlns:p14="http://schemas.microsoft.com/office/powerpoint/2010/main" val="7495596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5B67-2EBF-4B7B-8218-AB80A415F9ED}"/>
              </a:ext>
            </a:extLst>
          </p:cNvPr>
          <p:cNvSpPr>
            <a:spLocks noGrp="1"/>
          </p:cNvSpPr>
          <p:nvPr>
            <p:ph type="title"/>
          </p:nvPr>
        </p:nvSpPr>
        <p:spPr>
          <a:xfrm>
            <a:off x="827584" y="116632"/>
            <a:ext cx="8229600" cy="1143000"/>
          </a:xfrm>
        </p:spPr>
        <p:txBody>
          <a:bodyPr/>
          <a:lstStyle/>
          <a:p>
            <a:pPr algn="r"/>
            <a:r>
              <a:rPr lang="en-GB" dirty="0"/>
              <a:t>EMB RO Mentoring Scheme</a:t>
            </a:r>
          </a:p>
        </p:txBody>
      </p:sp>
      <p:sp>
        <p:nvSpPr>
          <p:cNvPr id="3" name="Content Placeholder 2">
            <a:extLst>
              <a:ext uri="{FF2B5EF4-FFF2-40B4-BE49-F238E27FC236}">
                <a16:creationId xmlns:a16="http://schemas.microsoft.com/office/drawing/2014/main" id="{98126EDE-6F5B-4348-AC24-CDE40F652B4D}"/>
              </a:ext>
            </a:extLst>
          </p:cNvPr>
          <p:cNvSpPr>
            <a:spLocks noGrp="1"/>
          </p:cNvSpPr>
          <p:nvPr>
            <p:ph idx="1"/>
          </p:nvPr>
        </p:nvSpPr>
        <p:spPr>
          <a:xfrm>
            <a:off x="467544" y="1484784"/>
            <a:ext cx="8229600" cy="4968552"/>
          </a:xfrm>
        </p:spPr>
        <p:txBody>
          <a:bodyPr>
            <a:normAutofit fontScale="85000" lnSpcReduction="20000"/>
          </a:bodyPr>
          <a:lstStyle/>
          <a:p>
            <a:r>
              <a:rPr lang="en-GB" dirty="0"/>
              <a:t>A structured grouping of Returning Officers to give mutual support and advice</a:t>
            </a:r>
          </a:p>
          <a:p>
            <a:r>
              <a:rPr lang="en-GB" dirty="0"/>
              <a:t>Built around Scottish Parliament Regions</a:t>
            </a:r>
          </a:p>
          <a:p>
            <a:pPr lvl="1"/>
            <a:r>
              <a:rPr lang="en-GB" dirty="0"/>
              <a:t>Mix of expertise, geography, scale etc</a:t>
            </a:r>
          </a:p>
          <a:p>
            <a:pPr lvl="1"/>
            <a:r>
              <a:rPr lang="en-GB" dirty="0"/>
              <a:t>Often shared ERO</a:t>
            </a:r>
          </a:p>
          <a:p>
            <a:r>
              <a:rPr lang="en-GB" dirty="0"/>
              <a:t>Escalation route to the Convener -  an experienced Returning Officer</a:t>
            </a:r>
          </a:p>
          <a:p>
            <a:r>
              <a:rPr lang="en-GB" b="1" dirty="0"/>
              <a:t>Formal</a:t>
            </a:r>
            <a:r>
              <a:rPr lang="en-GB" dirty="0"/>
              <a:t> Schedule of meetings – which could be “virtual”</a:t>
            </a:r>
          </a:p>
          <a:p>
            <a:r>
              <a:rPr lang="en-GB" dirty="0"/>
              <a:t>Consistent agenda of issues to discuss</a:t>
            </a:r>
          </a:p>
          <a:p>
            <a:pPr lvl="1"/>
            <a:r>
              <a:rPr lang="en-GB" dirty="0"/>
              <a:t>Reference to the RO Performance Standards</a:t>
            </a:r>
          </a:p>
          <a:p>
            <a:r>
              <a:rPr lang="en-GB" b="1" dirty="0"/>
              <a:t>Informal</a:t>
            </a:r>
            <a:r>
              <a:rPr lang="en-GB" dirty="0"/>
              <a:t> contact at any time , 1:1</a:t>
            </a:r>
          </a:p>
          <a:p>
            <a:pPr lvl="1"/>
            <a:endParaRPr lang="en-GB" dirty="0"/>
          </a:p>
        </p:txBody>
      </p:sp>
    </p:spTree>
    <p:extLst>
      <p:ext uri="{BB962C8B-B14F-4D97-AF65-F5344CB8AC3E}">
        <p14:creationId xmlns:p14="http://schemas.microsoft.com/office/powerpoint/2010/main" val="16262424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1454-034D-4A60-B63C-79EF4401AFC3}"/>
              </a:ext>
            </a:extLst>
          </p:cNvPr>
          <p:cNvSpPr>
            <a:spLocks noGrp="1"/>
          </p:cNvSpPr>
          <p:nvPr>
            <p:ph type="title"/>
          </p:nvPr>
        </p:nvSpPr>
        <p:spPr/>
        <p:txBody>
          <a:bodyPr/>
          <a:lstStyle/>
          <a:p>
            <a:r>
              <a:rPr lang="en-GB" dirty="0"/>
              <a:t>Peer support</a:t>
            </a:r>
          </a:p>
        </p:txBody>
      </p:sp>
      <p:sp>
        <p:nvSpPr>
          <p:cNvPr id="3" name="Content Placeholder 2">
            <a:extLst>
              <a:ext uri="{FF2B5EF4-FFF2-40B4-BE49-F238E27FC236}">
                <a16:creationId xmlns:a16="http://schemas.microsoft.com/office/drawing/2014/main" id="{438BB9B0-F49B-4495-BFDE-B5B41D2667C1}"/>
              </a:ext>
            </a:extLst>
          </p:cNvPr>
          <p:cNvSpPr>
            <a:spLocks noGrp="1"/>
          </p:cNvSpPr>
          <p:nvPr>
            <p:ph idx="1"/>
          </p:nvPr>
        </p:nvSpPr>
        <p:spPr>
          <a:xfrm>
            <a:off x="457200" y="1340768"/>
            <a:ext cx="8229600" cy="4525963"/>
          </a:xfrm>
        </p:spPr>
        <p:txBody>
          <a:bodyPr>
            <a:normAutofit lnSpcReduction="10000"/>
          </a:bodyPr>
          <a:lstStyle/>
          <a:p>
            <a:r>
              <a:rPr lang="en-GB" dirty="0"/>
              <a:t>Sometimes only another RO can understand the issues</a:t>
            </a:r>
          </a:p>
          <a:p>
            <a:pPr lvl="1"/>
            <a:r>
              <a:rPr lang="en-GB" dirty="0"/>
              <a:t>Peer RO can offer perspective </a:t>
            </a:r>
          </a:p>
          <a:p>
            <a:pPr lvl="1"/>
            <a:r>
              <a:rPr lang="en-GB" dirty="0"/>
              <a:t>Highlight the important elements to focus on</a:t>
            </a:r>
          </a:p>
          <a:p>
            <a:pPr lvl="1"/>
            <a:r>
              <a:rPr lang="en-GB" dirty="0"/>
              <a:t>Offer ideas and solutions</a:t>
            </a:r>
          </a:p>
          <a:p>
            <a:r>
              <a:rPr lang="en-GB" dirty="0"/>
              <a:t>There are no really new problems </a:t>
            </a:r>
          </a:p>
          <a:p>
            <a:pPr lvl="1"/>
            <a:r>
              <a:rPr lang="en-GB" dirty="0"/>
              <a:t>experience will have seen it all before</a:t>
            </a:r>
          </a:p>
          <a:p>
            <a:pPr marL="857250" lvl="2" indent="0">
              <a:buNone/>
            </a:pPr>
            <a:r>
              <a:rPr lang="en-GB" i="1" dirty="0"/>
              <a:t>Ecclesiastes 1:9 What has been will be again, what has been done will be done again; </a:t>
            </a:r>
            <a:r>
              <a:rPr lang="en-GB" b="1" i="1" dirty="0"/>
              <a:t>there is nothing new under the sun.</a:t>
            </a:r>
          </a:p>
          <a:p>
            <a:endParaRPr lang="en-GB" dirty="0"/>
          </a:p>
        </p:txBody>
      </p:sp>
    </p:spTree>
    <p:extLst>
      <p:ext uri="{BB962C8B-B14F-4D97-AF65-F5344CB8AC3E}">
        <p14:creationId xmlns:p14="http://schemas.microsoft.com/office/powerpoint/2010/main" val="1136862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750D-1416-45FF-A22E-046A2B797CD6}"/>
              </a:ext>
            </a:extLst>
          </p:cNvPr>
          <p:cNvSpPr>
            <a:spLocks noGrp="1"/>
          </p:cNvSpPr>
          <p:nvPr>
            <p:ph type="title"/>
          </p:nvPr>
        </p:nvSpPr>
        <p:spPr>
          <a:xfrm>
            <a:off x="467544" y="908720"/>
            <a:ext cx="8507288" cy="1143000"/>
          </a:xfrm>
        </p:spPr>
        <p:txBody>
          <a:bodyPr/>
          <a:lstStyle/>
          <a:p>
            <a:r>
              <a:rPr lang="en-GB" dirty="0"/>
              <a:t>Schedule of Meetings &amp; Agenda</a:t>
            </a:r>
          </a:p>
        </p:txBody>
      </p:sp>
      <p:sp>
        <p:nvSpPr>
          <p:cNvPr id="3" name="Content Placeholder 2">
            <a:extLst>
              <a:ext uri="{FF2B5EF4-FFF2-40B4-BE49-F238E27FC236}">
                <a16:creationId xmlns:a16="http://schemas.microsoft.com/office/drawing/2014/main" id="{79635DA5-FF2D-4FA0-9D89-1D51312242DD}"/>
              </a:ext>
            </a:extLst>
          </p:cNvPr>
          <p:cNvSpPr>
            <a:spLocks noGrp="1"/>
          </p:cNvSpPr>
          <p:nvPr>
            <p:ph idx="1"/>
          </p:nvPr>
        </p:nvSpPr>
        <p:spPr>
          <a:xfrm>
            <a:off x="4139952" y="2030887"/>
            <a:ext cx="4557192" cy="3630361"/>
          </a:xfrm>
        </p:spPr>
        <p:txBody>
          <a:bodyPr>
            <a:normAutofit fontScale="77500" lnSpcReduction="20000"/>
          </a:bodyPr>
          <a:lstStyle/>
          <a:p>
            <a:r>
              <a:rPr lang="en-GB" dirty="0"/>
              <a:t>Mentor Groups to “meet” every 3 months</a:t>
            </a:r>
          </a:p>
          <a:p>
            <a:pPr lvl="1"/>
            <a:r>
              <a:rPr lang="en-GB" dirty="0"/>
              <a:t>Formal meetings or virtual updates</a:t>
            </a:r>
          </a:p>
          <a:p>
            <a:pPr lvl="1"/>
            <a:r>
              <a:rPr lang="en-GB" dirty="0"/>
              <a:t>Documented</a:t>
            </a:r>
          </a:p>
          <a:p>
            <a:r>
              <a:rPr lang="en-GB" dirty="0"/>
              <a:t>Informal discussions as needed RO to RO </a:t>
            </a:r>
          </a:p>
          <a:p>
            <a:r>
              <a:rPr lang="en-GB" dirty="0"/>
              <a:t>Template  agenda built around Performance Standards</a:t>
            </a:r>
          </a:p>
          <a:p>
            <a:r>
              <a:rPr lang="en-GB" dirty="0"/>
              <a:t>Basic checklists to aid planning </a:t>
            </a:r>
          </a:p>
        </p:txBody>
      </p:sp>
      <p:pic>
        <p:nvPicPr>
          <p:cNvPr id="5" name="Picture 4">
            <a:extLst>
              <a:ext uri="{FF2B5EF4-FFF2-40B4-BE49-F238E27FC236}">
                <a16:creationId xmlns:a16="http://schemas.microsoft.com/office/drawing/2014/main" id="{0044378B-726C-46C1-A981-A78E74DC6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6" y="2204864"/>
            <a:ext cx="3995936" cy="2952328"/>
          </a:xfrm>
          <a:prstGeom prst="rect">
            <a:avLst/>
          </a:prstGeom>
        </p:spPr>
      </p:pic>
    </p:spTree>
    <p:extLst>
      <p:ext uri="{BB962C8B-B14F-4D97-AF65-F5344CB8AC3E}">
        <p14:creationId xmlns:p14="http://schemas.microsoft.com/office/powerpoint/2010/main" val="6070806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285077-DBA9-41A2-8DB0-E4DD9767A771}"/>
              </a:ext>
            </a:extLst>
          </p:cNvPr>
          <p:cNvGraphicFramePr>
            <a:graphicFrameLocks noGrp="1"/>
          </p:cNvGraphicFramePr>
          <p:nvPr>
            <p:ph idx="1"/>
            <p:extLst/>
          </p:nvPr>
        </p:nvGraphicFramePr>
        <p:xfrm>
          <a:off x="7466" y="0"/>
          <a:ext cx="9136535" cy="7185347"/>
        </p:xfrm>
        <a:graphic>
          <a:graphicData uri="http://schemas.openxmlformats.org/drawingml/2006/table">
            <a:tbl>
              <a:tblPr firstRow="1" bandRow="1">
                <a:tableStyleId>{5C22544A-7EE6-4342-B048-85BDC9FD1C3A}</a:tableStyleId>
              </a:tblPr>
              <a:tblGrid>
                <a:gridCol w="1029568">
                  <a:extLst>
                    <a:ext uri="{9D8B030D-6E8A-4147-A177-3AD203B41FA5}">
                      <a16:colId xmlns:a16="http://schemas.microsoft.com/office/drawing/2014/main" val="4127623448"/>
                    </a:ext>
                  </a:extLst>
                </a:gridCol>
                <a:gridCol w="1443249">
                  <a:extLst>
                    <a:ext uri="{9D8B030D-6E8A-4147-A177-3AD203B41FA5}">
                      <a16:colId xmlns:a16="http://schemas.microsoft.com/office/drawing/2014/main" val="2655646760"/>
                    </a:ext>
                  </a:extLst>
                </a:gridCol>
                <a:gridCol w="1008112">
                  <a:extLst>
                    <a:ext uri="{9D8B030D-6E8A-4147-A177-3AD203B41FA5}">
                      <a16:colId xmlns:a16="http://schemas.microsoft.com/office/drawing/2014/main" val="3196289104"/>
                    </a:ext>
                  </a:extLst>
                </a:gridCol>
                <a:gridCol w="657817">
                  <a:extLst>
                    <a:ext uri="{9D8B030D-6E8A-4147-A177-3AD203B41FA5}">
                      <a16:colId xmlns:a16="http://schemas.microsoft.com/office/drawing/2014/main" val="2068839202"/>
                    </a:ext>
                  </a:extLst>
                </a:gridCol>
                <a:gridCol w="308598">
                  <a:extLst>
                    <a:ext uri="{9D8B030D-6E8A-4147-A177-3AD203B41FA5}">
                      <a16:colId xmlns:a16="http://schemas.microsoft.com/office/drawing/2014/main" val="4291878859"/>
                    </a:ext>
                  </a:extLst>
                </a:gridCol>
                <a:gridCol w="1053295">
                  <a:extLst>
                    <a:ext uri="{9D8B030D-6E8A-4147-A177-3AD203B41FA5}">
                      <a16:colId xmlns:a16="http://schemas.microsoft.com/office/drawing/2014/main" val="3551142563"/>
                    </a:ext>
                  </a:extLst>
                </a:gridCol>
                <a:gridCol w="304037">
                  <a:extLst>
                    <a:ext uri="{9D8B030D-6E8A-4147-A177-3AD203B41FA5}">
                      <a16:colId xmlns:a16="http://schemas.microsoft.com/office/drawing/2014/main" val="3525420946"/>
                    </a:ext>
                  </a:extLst>
                </a:gridCol>
                <a:gridCol w="921967">
                  <a:extLst>
                    <a:ext uri="{9D8B030D-6E8A-4147-A177-3AD203B41FA5}">
                      <a16:colId xmlns:a16="http://schemas.microsoft.com/office/drawing/2014/main" val="3452531459"/>
                    </a:ext>
                  </a:extLst>
                </a:gridCol>
                <a:gridCol w="743963">
                  <a:extLst>
                    <a:ext uri="{9D8B030D-6E8A-4147-A177-3AD203B41FA5}">
                      <a16:colId xmlns:a16="http://schemas.microsoft.com/office/drawing/2014/main" val="2846077234"/>
                    </a:ext>
                  </a:extLst>
                </a:gridCol>
                <a:gridCol w="292081">
                  <a:extLst>
                    <a:ext uri="{9D8B030D-6E8A-4147-A177-3AD203B41FA5}">
                      <a16:colId xmlns:a16="http://schemas.microsoft.com/office/drawing/2014/main" val="1082588278"/>
                    </a:ext>
                  </a:extLst>
                </a:gridCol>
                <a:gridCol w="1373848">
                  <a:extLst>
                    <a:ext uri="{9D8B030D-6E8A-4147-A177-3AD203B41FA5}">
                      <a16:colId xmlns:a16="http://schemas.microsoft.com/office/drawing/2014/main" val="3214661792"/>
                    </a:ext>
                  </a:extLst>
                </a:gridCol>
              </a:tblGrid>
              <a:tr h="455375">
                <a:tc>
                  <a:txBody>
                    <a:bodyPr/>
                    <a:lstStyle/>
                    <a:p>
                      <a:pPr algn="ctr" fontAlgn="b"/>
                      <a:r>
                        <a:rPr lang="en-GB" sz="1400" b="1" i="0" u="none" strike="noStrike" dirty="0">
                          <a:solidFill>
                            <a:schemeClr val="bg1"/>
                          </a:solidFill>
                          <a:effectLst/>
                          <a:latin typeface="Calibri" panose="020F0502020204030204" pitchFamily="34" charset="0"/>
                        </a:rPr>
                        <a:t>RO</a:t>
                      </a:r>
                      <a:r>
                        <a:rPr lang="en-GB" sz="1400" b="1" i="0" u="none" strike="noStrike" baseline="0" dirty="0">
                          <a:solidFill>
                            <a:schemeClr val="bg1"/>
                          </a:solidFill>
                          <a:effectLst/>
                          <a:latin typeface="Calibri" panose="020F0502020204030204" pitchFamily="34" charset="0"/>
                        </a:rPr>
                        <a:t> </a:t>
                      </a:r>
                      <a:r>
                        <a:rPr lang="en-GB" sz="1400" b="1" i="0" u="none" strike="noStrike" dirty="0">
                          <a:solidFill>
                            <a:schemeClr val="bg1"/>
                          </a:solidFill>
                          <a:effectLst/>
                          <a:latin typeface="Calibri" panose="020F0502020204030204" pitchFamily="34" charset="0"/>
                        </a:rPr>
                        <a:t>Mentor Group</a:t>
                      </a:r>
                    </a:p>
                  </a:txBody>
                  <a:tcPr marL="9525" marR="9525" marT="9525" marB="0" anchor="ctr"/>
                </a:tc>
                <a:tc>
                  <a:txBody>
                    <a:bodyPr/>
                    <a:lstStyle/>
                    <a:p>
                      <a:pPr algn="ctr" fontAlgn="b"/>
                      <a:r>
                        <a:rPr lang="en-GB" sz="1400" b="1" i="0" u="none" strike="noStrike" dirty="0">
                          <a:solidFill>
                            <a:schemeClr val="bg1"/>
                          </a:solidFill>
                          <a:effectLst/>
                          <a:latin typeface="Calibri" panose="020F0502020204030204" pitchFamily="34" charset="0"/>
                        </a:rPr>
                        <a:t>Central Scotland &amp; Glasgow</a:t>
                      </a:r>
                    </a:p>
                  </a:txBody>
                  <a:tcPr marL="9525" marR="9525" marT="9525" marB="0" anchor="ctr"/>
                </a:tc>
                <a:tc>
                  <a:txBody>
                    <a:bodyPr/>
                    <a:lstStyle/>
                    <a:p>
                      <a:pPr algn="ctr" fontAlgn="b"/>
                      <a:r>
                        <a:rPr lang="en-GB" sz="1400" b="1" i="0" u="none" strike="noStrike" dirty="0">
                          <a:solidFill>
                            <a:schemeClr val="bg1"/>
                          </a:solidFill>
                          <a:effectLst/>
                          <a:latin typeface="Calibri" panose="020F0502020204030204" pitchFamily="34" charset="0"/>
                        </a:rPr>
                        <a:t>Highlands and Islands</a:t>
                      </a:r>
                    </a:p>
                  </a:txBody>
                  <a:tcPr marL="9525" marR="9525" marT="9525" marB="0" anchor="ctr"/>
                </a:tc>
                <a:tc gridSpan="2">
                  <a:txBody>
                    <a:bodyPr/>
                    <a:lstStyle/>
                    <a:p>
                      <a:pPr algn="ctr" fontAlgn="b"/>
                      <a:r>
                        <a:rPr lang="en-GB" sz="1400" b="1" i="0" u="none" strike="noStrike" dirty="0">
                          <a:solidFill>
                            <a:schemeClr val="bg1"/>
                          </a:solidFill>
                          <a:effectLst/>
                          <a:latin typeface="Calibri" panose="020F0502020204030204" pitchFamily="34" charset="0"/>
                        </a:rPr>
                        <a:t>Lothian</a:t>
                      </a:r>
                    </a:p>
                  </a:txBody>
                  <a:tcPr marL="9525" marR="9525" marT="9525" marB="0" anchor="ctr"/>
                </a:tc>
                <a:tc hMerge="1">
                  <a:txBody>
                    <a:bodyPr/>
                    <a:lstStyle/>
                    <a:p>
                      <a:endParaRPr lang="en-GB"/>
                    </a:p>
                  </a:txBody>
                  <a:tcPr/>
                </a:tc>
                <a:tc>
                  <a:txBody>
                    <a:bodyPr/>
                    <a:lstStyle/>
                    <a:p>
                      <a:pPr algn="ctr" fontAlgn="b"/>
                      <a:r>
                        <a:rPr lang="en-GB" sz="1400" b="1" i="0" u="none" strike="noStrike" dirty="0">
                          <a:solidFill>
                            <a:schemeClr val="bg1"/>
                          </a:solidFill>
                          <a:effectLst/>
                          <a:latin typeface="Calibri" panose="020F0502020204030204" pitchFamily="34" charset="0"/>
                        </a:rPr>
                        <a:t>Mid Scotland and Fife</a:t>
                      </a:r>
                    </a:p>
                  </a:txBody>
                  <a:tcPr marL="9525" marR="9525" marT="9525" marB="0" anchor="ctr"/>
                </a:tc>
                <a:tc gridSpan="2">
                  <a:txBody>
                    <a:bodyPr/>
                    <a:lstStyle/>
                    <a:p>
                      <a:pPr algn="ctr" fontAlgn="b"/>
                      <a:r>
                        <a:rPr lang="en-GB" sz="1400" b="1" i="0" u="none" strike="noStrike" dirty="0">
                          <a:solidFill>
                            <a:schemeClr val="bg1"/>
                          </a:solidFill>
                          <a:effectLst/>
                          <a:latin typeface="Calibri" panose="020F0502020204030204" pitchFamily="34" charset="0"/>
                        </a:rPr>
                        <a:t>North East Scotland</a:t>
                      </a:r>
                    </a:p>
                  </a:txBody>
                  <a:tcPr marL="9525" marR="9525" marT="9525" marB="0" anchor="ctr"/>
                </a:tc>
                <a:tc hMerge="1">
                  <a:txBody>
                    <a:bodyPr/>
                    <a:lstStyle/>
                    <a:p>
                      <a:endParaRPr lang="en-GB"/>
                    </a:p>
                  </a:txBody>
                  <a:tcPr/>
                </a:tc>
                <a:tc gridSpan="2">
                  <a:txBody>
                    <a:bodyPr/>
                    <a:lstStyle/>
                    <a:p>
                      <a:pPr algn="ctr" fontAlgn="b"/>
                      <a:r>
                        <a:rPr lang="en-GB" sz="1400" b="1" i="0" u="none" strike="noStrike" dirty="0">
                          <a:solidFill>
                            <a:schemeClr val="bg1"/>
                          </a:solidFill>
                          <a:effectLst/>
                          <a:latin typeface="Calibri" panose="020F0502020204030204" pitchFamily="34" charset="0"/>
                        </a:rPr>
                        <a:t>South of Scotland</a:t>
                      </a:r>
                    </a:p>
                  </a:txBody>
                  <a:tcPr marL="9525" marR="9525" marT="9525" marB="0" anchor="ctr"/>
                </a:tc>
                <a:tc hMerge="1">
                  <a:txBody>
                    <a:bodyPr/>
                    <a:lstStyle/>
                    <a:p>
                      <a:endParaRPr lang="en-GB"/>
                    </a:p>
                  </a:txBody>
                  <a:tcPr/>
                </a:tc>
                <a:tc>
                  <a:txBody>
                    <a:bodyPr/>
                    <a:lstStyle/>
                    <a:p>
                      <a:pPr algn="ctr" fontAlgn="b"/>
                      <a:r>
                        <a:rPr lang="en-GB" sz="1400" b="1" i="0" u="none" strike="noStrike" dirty="0">
                          <a:solidFill>
                            <a:schemeClr val="bg1"/>
                          </a:solidFill>
                          <a:effectLst/>
                          <a:latin typeface="Calibri" panose="020F0502020204030204" pitchFamily="34" charset="0"/>
                        </a:rPr>
                        <a:t>West of Scotland</a:t>
                      </a:r>
                    </a:p>
                  </a:txBody>
                  <a:tcPr marL="9525" marR="9525" marT="9525" marB="0" anchor="ctr"/>
                </a:tc>
                <a:extLst>
                  <a:ext uri="{0D108BD9-81ED-4DB2-BD59-A6C34878D82A}">
                    <a16:rowId xmlns:a16="http://schemas.microsoft.com/office/drawing/2014/main" val="707989686"/>
                  </a:ext>
                </a:extLst>
              </a:tr>
              <a:tr h="349983">
                <a:tc>
                  <a:txBody>
                    <a:bodyPr/>
                    <a:lstStyle/>
                    <a:p>
                      <a:r>
                        <a:rPr lang="en-GB" sz="1600" b="1" dirty="0"/>
                        <a:t>Lead RO? </a:t>
                      </a:r>
                    </a:p>
                  </a:txBody>
                  <a:tcPr/>
                </a:tc>
                <a:tc>
                  <a:txBody>
                    <a:bodyPr/>
                    <a:lstStyle/>
                    <a:p>
                      <a:pPr algn="ctr"/>
                      <a:r>
                        <a:rPr lang="en-GB" sz="1600" dirty="0"/>
                        <a:t> </a:t>
                      </a:r>
                      <a:r>
                        <a:rPr lang="en-GB" sz="1200" kern="1200" dirty="0">
                          <a:solidFill>
                            <a:schemeClr val="dk1"/>
                          </a:solidFill>
                          <a:latin typeface="+mn-lt"/>
                          <a:ea typeface="+mn-ea"/>
                          <a:cs typeface="+mn-cs"/>
                        </a:rPr>
                        <a:t>Glasgow</a:t>
                      </a:r>
                    </a:p>
                  </a:txBody>
                  <a:tcPr/>
                </a:tc>
                <a:tc>
                  <a:txBody>
                    <a:bodyPr/>
                    <a:lstStyle/>
                    <a:p>
                      <a:pPr algn="ctr"/>
                      <a:r>
                        <a:rPr lang="en-GB" sz="1200" dirty="0"/>
                        <a:t>Na h-</a:t>
                      </a:r>
                      <a:r>
                        <a:rPr lang="en-GB" sz="1200" dirty="0" err="1"/>
                        <a:t>Eileanan</a:t>
                      </a:r>
                      <a:r>
                        <a:rPr lang="en-GB" sz="1200" dirty="0"/>
                        <a:t> Siar</a:t>
                      </a:r>
                    </a:p>
                  </a:txBody>
                  <a:tcPr/>
                </a:tc>
                <a:tc gridSpan="2">
                  <a:txBody>
                    <a:bodyPr/>
                    <a:lstStyle/>
                    <a:p>
                      <a:pPr algn="ctr"/>
                      <a:r>
                        <a:rPr lang="en-GB" sz="1200" kern="1200" dirty="0">
                          <a:solidFill>
                            <a:schemeClr val="dk1"/>
                          </a:solidFill>
                          <a:latin typeface="+mn-lt"/>
                          <a:ea typeface="+mn-ea"/>
                          <a:cs typeface="+mn-cs"/>
                        </a:rPr>
                        <a:t>Edinburgh</a:t>
                      </a:r>
                    </a:p>
                  </a:txBody>
                  <a:tcPr/>
                </a:tc>
                <a:tc hMerge="1">
                  <a:txBody>
                    <a:bodyPr/>
                    <a:lstStyle/>
                    <a:p>
                      <a:endParaRPr lang="en-GB"/>
                    </a:p>
                  </a:txBody>
                  <a:tcPr/>
                </a:tc>
                <a:tc>
                  <a:txBody>
                    <a:bodyPr/>
                    <a:lstStyle/>
                    <a:p>
                      <a:pPr algn="ctr"/>
                      <a:r>
                        <a:rPr lang="en-GB" sz="1200" kern="1200" dirty="0">
                          <a:solidFill>
                            <a:schemeClr val="dk1"/>
                          </a:solidFill>
                          <a:latin typeface="+mn-lt"/>
                          <a:ea typeface="+mn-ea"/>
                          <a:cs typeface="+mn-cs"/>
                        </a:rPr>
                        <a:t>Fife</a:t>
                      </a:r>
                    </a:p>
                  </a:txBody>
                  <a:tcPr/>
                </a:tc>
                <a:tc gridSpan="2">
                  <a:txBody>
                    <a:bodyPr/>
                    <a:lstStyle/>
                    <a:p>
                      <a:pPr algn="ctr"/>
                      <a:r>
                        <a:rPr lang="en-GB" sz="1200" kern="1200" dirty="0">
                          <a:solidFill>
                            <a:schemeClr val="dk1"/>
                          </a:solidFill>
                          <a:latin typeface="+mn-lt"/>
                          <a:ea typeface="+mn-ea"/>
                          <a:cs typeface="+mn-cs"/>
                        </a:rPr>
                        <a:t>Dundee</a:t>
                      </a:r>
                    </a:p>
                  </a:txBody>
                  <a:tcPr/>
                </a:tc>
                <a:tc hMerge="1">
                  <a:txBody>
                    <a:bodyPr/>
                    <a:lstStyle/>
                    <a:p>
                      <a:endParaRPr lang="en-GB"/>
                    </a:p>
                  </a:txBody>
                  <a:tcPr/>
                </a:tc>
                <a:tc gridSpan="2">
                  <a:txBody>
                    <a:bodyPr/>
                    <a:lstStyle/>
                    <a:p>
                      <a:pPr algn="ctr"/>
                      <a:r>
                        <a:rPr lang="en-GB" sz="1200" kern="1200" dirty="0">
                          <a:solidFill>
                            <a:schemeClr val="dk1"/>
                          </a:solidFill>
                          <a:latin typeface="+mn-lt"/>
                          <a:ea typeface="+mn-ea"/>
                          <a:cs typeface="+mn-cs"/>
                        </a:rPr>
                        <a:t>East</a:t>
                      </a:r>
                      <a:r>
                        <a:rPr lang="en-GB" sz="1200" kern="1200" baseline="0" dirty="0">
                          <a:solidFill>
                            <a:schemeClr val="dk1"/>
                          </a:solidFill>
                          <a:latin typeface="+mn-lt"/>
                          <a:ea typeface="+mn-ea"/>
                          <a:cs typeface="+mn-cs"/>
                        </a:rPr>
                        <a:t> Ayrshire</a:t>
                      </a:r>
                      <a:endParaRPr lang="en-GB" sz="1200" kern="1200" dirty="0">
                        <a:solidFill>
                          <a:schemeClr val="dk1"/>
                        </a:solidFill>
                        <a:latin typeface="+mn-lt"/>
                        <a:ea typeface="+mn-ea"/>
                        <a:cs typeface="+mn-cs"/>
                      </a:endParaRPr>
                    </a:p>
                  </a:txBody>
                  <a:tcPr/>
                </a:tc>
                <a:tc hMerge="1">
                  <a:txBody>
                    <a:bodyPr/>
                    <a:lstStyle/>
                    <a:p>
                      <a:endParaRPr lang="en-GB"/>
                    </a:p>
                  </a:txBody>
                  <a:tcPr/>
                </a:tc>
                <a:tc>
                  <a:txBody>
                    <a:bodyPr/>
                    <a:lstStyle/>
                    <a:p>
                      <a:pPr algn="ctr"/>
                      <a:r>
                        <a:rPr lang="en-GB" sz="1200" kern="1200" dirty="0">
                          <a:solidFill>
                            <a:schemeClr val="dk1"/>
                          </a:solidFill>
                          <a:latin typeface="+mn-lt"/>
                          <a:ea typeface="+mn-ea"/>
                          <a:cs typeface="+mn-cs"/>
                        </a:rPr>
                        <a:t>West Dunbartonshire</a:t>
                      </a:r>
                    </a:p>
                  </a:txBody>
                  <a:tcPr/>
                </a:tc>
                <a:extLst>
                  <a:ext uri="{0D108BD9-81ED-4DB2-BD59-A6C34878D82A}">
                    <a16:rowId xmlns:a16="http://schemas.microsoft.com/office/drawing/2014/main" val="226093519"/>
                  </a:ext>
                </a:extLst>
              </a:tr>
              <a:tr h="2060598">
                <a:tc>
                  <a:txBody>
                    <a:bodyPr/>
                    <a:lstStyle/>
                    <a:p>
                      <a:pPr algn="ctr"/>
                      <a:r>
                        <a:rPr lang="en-GB" sz="2000" b="1" dirty="0"/>
                        <a:t>RO</a:t>
                      </a:r>
                    </a:p>
                  </a:txBody>
                  <a:tcPr anchor="ctr"/>
                </a:tc>
                <a:tc>
                  <a:txBody>
                    <a:bodyPr/>
                    <a:lstStyle/>
                    <a:p>
                      <a:pPr marL="90488" indent="-90488">
                        <a:buFont typeface="Arial" panose="020B0604020202020204" pitchFamily="34" charset="0"/>
                        <a:buChar char="•"/>
                      </a:pPr>
                      <a:r>
                        <a:rPr lang="en-GB" sz="1200" dirty="0"/>
                        <a:t>Falkirk</a:t>
                      </a:r>
                    </a:p>
                    <a:p>
                      <a:pPr marL="90488" indent="-90488">
                        <a:buFont typeface="Arial" panose="020B0604020202020204" pitchFamily="34" charset="0"/>
                        <a:buChar char="•"/>
                      </a:pPr>
                      <a:r>
                        <a:rPr lang="en-GB" sz="1200" dirty="0"/>
                        <a:t>North Lanarkshire</a:t>
                      </a:r>
                    </a:p>
                    <a:p>
                      <a:pPr marL="90488" indent="-90488">
                        <a:buFont typeface="Arial" panose="020B0604020202020204" pitchFamily="34" charset="0"/>
                        <a:buChar char="•"/>
                      </a:pPr>
                      <a:r>
                        <a:rPr lang="en-GB" sz="1200" dirty="0"/>
                        <a:t>South Lanarkshire </a:t>
                      </a:r>
                    </a:p>
                    <a:p>
                      <a:pPr marL="90488" indent="-90488">
                        <a:buFont typeface="Arial" panose="020B0604020202020204" pitchFamily="34" charset="0"/>
                        <a:buChar char="•"/>
                      </a:pPr>
                      <a:r>
                        <a:rPr lang="en-GB" sz="1200" dirty="0"/>
                        <a:t>Glasgow</a:t>
                      </a:r>
                    </a:p>
                  </a:txBody>
                  <a:tcPr/>
                </a:tc>
                <a:tc>
                  <a:txBody>
                    <a:bodyPr/>
                    <a:lstStyle/>
                    <a:p>
                      <a:pPr marL="90488" indent="-90488">
                        <a:buFont typeface="Arial" panose="020B0604020202020204" pitchFamily="34" charset="0"/>
                        <a:buChar char="•"/>
                      </a:pPr>
                      <a:r>
                        <a:rPr lang="en-GB" sz="1200" kern="1200" dirty="0">
                          <a:solidFill>
                            <a:schemeClr val="dk1"/>
                          </a:solidFill>
                          <a:latin typeface="+mn-lt"/>
                          <a:ea typeface="+mn-ea"/>
                          <a:cs typeface="+mn-cs"/>
                        </a:rPr>
                        <a:t>Argyll </a:t>
                      </a:r>
                      <a:r>
                        <a:rPr lang="en-GB" sz="1200" kern="1200">
                          <a:solidFill>
                            <a:schemeClr val="dk1"/>
                          </a:solidFill>
                          <a:latin typeface="+mn-lt"/>
                          <a:ea typeface="+mn-ea"/>
                          <a:cs typeface="+mn-cs"/>
                        </a:rPr>
                        <a:t>and Bute</a:t>
                      </a:r>
                    </a:p>
                    <a:p>
                      <a:pPr marL="90488" indent="-90488">
                        <a:buFont typeface="Arial" panose="020B0604020202020204" pitchFamily="34" charset="0"/>
                        <a:buChar char="•"/>
                      </a:pPr>
                      <a:r>
                        <a:rPr lang="en-GB" sz="1200" kern="1200">
                          <a:solidFill>
                            <a:schemeClr val="dk1"/>
                          </a:solidFill>
                          <a:latin typeface="+mn-lt"/>
                          <a:ea typeface="+mn-ea"/>
                          <a:cs typeface="+mn-cs"/>
                        </a:rPr>
                        <a:t>Highland</a:t>
                      </a:r>
                      <a:endParaRPr lang="en-GB" sz="1200" kern="1200" dirty="0">
                        <a:solidFill>
                          <a:schemeClr val="dk1"/>
                        </a:solidFill>
                        <a:latin typeface="+mn-lt"/>
                        <a:ea typeface="+mn-ea"/>
                        <a:cs typeface="+mn-cs"/>
                      </a:endParaRPr>
                    </a:p>
                    <a:p>
                      <a:pPr marL="90488" indent="-90488">
                        <a:buFont typeface="Arial" panose="020B0604020202020204" pitchFamily="34" charset="0"/>
                        <a:buChar char="•"/>
                      </a:pPr>
                      <a:r>
                        <a:rPr lang="en-GB" sz="1200" kern="1200" dirty="0">
                          <a:solidFill>
                            <a:schemeClr val="dk1"/>
                          </a:solidFill>
                          <a:latin typeface="+mn-lt"/>
                          <a:ea typeface="+mn-ea"/>
                          <a:cs typeface="+mn-cs"/>
                        </a:rPr>
                        <a:t>Moray </a:t>
                      </a:r>
                    </a:p>
                    <a:p>
                      <a:pPr marL="90488" indent="-90488">
                        <a:buFont typeface="Arial" panose="020B0604020202020204" pitchFamily="34" charset="0"/>
                        <a:buChar char="•"/>
                      </a:pPr>
                      <a:r>
                        <a:rPr lang="en-GB" sz="1200" kern="1200" dirty="0">
                          <a:solidFill>
                            <a:schemeClr val="dk1"/>
                          </a:solidFill>
                          <a:latin typeface="+mn-lt"/>
                          <a:ea typeface="+mn-ea"/>
                          <a:cs typeface="+mn-cs"/>
                        </a:rPr>
                        <a:t>Na h-</a:t>
                      </a:r>
                      <a:r>
                        <a:rPr lang="en-GB" sz="1200" kern="1200" dirty="0" err="1">
                          <a:solidFill>
                            <a:schemeClr val="dk1"/>
                          </a:solidFill>
                          <a:latin typeface="+mn-lt"/>
                          <a:ea typeface="+mn-ea"/>
                          <a:cs typeface="+mn-cs"/>
                        </a:rPr>
                        <a:t>Eileanan</a:t>
                      </a:r>
                      <a:r>
                        <a:rPr lang="en-GB" sz="1200" kern="1200" dirty="0">
                          <a:solidFill>
                            <a:schemeClr val="dk1"/>
                          </a:solidFill>
                          <a:latin typeface="+mn-lt"/>
                          <a:ea typeface="+mn-ea"/>
                          <a:cs typeface="+mn-cs"/>
                        </a:rPr>
                        <a:t> Siar</a:t>
                      </a:r>
                    </a:p>
                    <a:p>
                      <a:pPr marL="90488" indent="-90488">
                        <a:buFont typeface="Arial" panose="020B0604020202020204" pitchFamily="34" charset="0"/>
                        <a:buChar char="•"/>
                      </a:pPr>
                      <a:r>
                        <a:rPr lang="en-GB" sz="1200" kern="1200" dirty="0">
                          <a:solidFill>
                            <a:schemeClr val="dk1"/>
                          </a:solidFill>
                          <a:latin typeface="+mn-lt"/>
                          <a:ea typeface="+mn-ea"/>
                          <a:cs typeface="+mn-cs"/>
                        </a:rPr>
                        <a:t>Orkney Islands</a:t>
                      </a:r>
                    </a:p>
                    <a:p>
                      <a:pPr marL="90488" indent="-90488">
                        <a:buFont typeface="Arial" panose="020B0604020202020204" pitchFamily="34" charset="0"/>
                        <a:buChar char="•"/>
                      </a:pPr>
                      <a:r>
                        <a:rPr lang="en-GB" sz="1200" kern="1200" dirty="0">
                          <a:solidFill>
                            <a:schemeClr val="dk1"/>
                          </a:solidFill>
                          <a:latin typeface="+mn-lt"/>
                          <a:ea typeface="+mn-ea"/>
                          <a:cs typeface="+mn-cs"/>
                        </a:rPr>
                        <a:t>Shetland Islands</a:t>
                      </a:r>
                    </a:p>
                  </a:txBody>
                  <a:tcPr/>
                </a:tc>
                <a:tc gridSpan="2">
                  <a:txBody>
                    <a:bodyPr/>
                    <a:lstStyle/>
                    <a:p>
                      <a:pPr marL="90488" indent="-90488">
                        <a:buFont typeface="Arial" panose="020B0604020202020204" pitchFamily="34" charset="0"/>
                        <a:buChar char="•"/>
                      </a:pPr>
                      <a:r>
                        <a:rPr lang="en-GB" sz="1200" kern="1200" dirty="0">
                          <a:solidFill>
                            <a:schemeClr val="dk1"/>
                          </a:solidFill>
                          <a:latin typeface="+mn-lt"/>
                          <a:ea typeface="+mn-ea"/>
                          <a:cs typeface="+mn-cs"/>
                        </a:rPr>
                        <a:t>City of Edinburgh</a:t>
                      </a:r>
                    </a:p>
                    <a:p>
                      <a:pPr marL="90488" indent="-90488">
                        <a:buFont typeface="Arial" panose="020B0604020202020204" pitchFamily="34" charset="0"/>
                        <a:buChar char="•"/>
                      </a:pPr>
                      <a:r>
                        <a:rPr lang="en-GB" sz="1200" kern="1200" dirty="0">
                          <a:solidFill>
                            <a:schemeClr val="dk1"/>
                          </a:solidFill>
                          <a:latin typeface="+mn-lt"/>
                          <a:ea typeface="+mn-ea"/>
                          <a:cs typeface="+mn-cs"/>
                        </a:rPr>
                        <a:t>East Lothian </a:t>
                      </a:r>
                    </a:p>
                    <a:p>
                      <a:pPr marL="90488" indent="-90488">
                        <a:buFont typeface="Arial" panose="020B0604020202020204" pitchFamily="34" charset="0"/>
                        <a:buChar char="•"/>
                      </a:pPr>
                      <a:r>
                        <a:rPr lang="en-GB" sz="1200" kern="1200" dirty="0">
                          <a:solidFill>
                            <a:schemeClr val="dk1"/>
                          </a:solidFill>
                          <a:latin typeface="+mn-lt"/>
                          <a:ea typeface="+mn-ea"/>
                          <a:cs typeface="+mn-cs"/>
                        </a:rPr>
                        <a:t>Midlothian </a:t>
                      </a:r>
                    </a:p>
                    <a:p>
                      <a:pPr marL="90488" indent="-90488">
                        <a:buFont typeface="Arial" panose="020B0604020202020204" pitchFamily="34" charset="0"/>
                        <a:buChar char="•"/>
                      </a:pPr>
                      <a:r>
                        <a:rPr lang="en-GB" sz="1200" kern="1200" dirty="0">
                          <a:solidFill>
                            <a:schemeClr val="dk1"/>
                          </a:solidFill>
                          <a:latin typeface="+mn-lt"/>
                          <a:ea typeface="+mn-ea"/>
                          <a:cs typeface="+mn-cs"/>
                        </a:rPr>
                        <a:t>West Lothian</a:t>
                      </a:r>
                    </a:p>
                  </a:txBody>
                  <a:tcPr/>
                </a:tc>
                <a:tc hMerge="1">
                  <a:txBody>
                    <a:bodyPr/>
                    <a:lstStyle/>
                    <a:p>
                      <a:endParaRPr lang="en-GB"/>
                    </a:p>
                  </a:txBody>
                  <a:tcPr/>
                </a:tc>
                <a:tc>
                  <a:txBody>
                    <a:bodyPr/>
                    <a:lstStyle/>
                    <a:p>
                      <a:pPr marL="90488" indent="-90488">
                        <a:buFont typeface="Arial" panose="020B0604020202020204" pitchFamily="34" charset="0"/>
                        <a:buChar char="•"/>
                      </a:pPr>
                      <a:r>
                        <a:rPr lang="en-GB" sz="1200" kern="1200" dirty="0">
                          <a:solidFill>
                            <a:schemeClr val="dk1"/>
                          </a:solidFill>
                          <a:latin typeface="+mn-lt"/>
                          <a:ea typeface="+mn-ea"/>
                          <a:cs typeface="+mn-cs"/>
                        </a:rPr>
                        <a:t>Clacks</a:t>
                      </a:r>
                    </a:p>
                    <a:p>
                      <a:pPr marL="90488" indent="-90488">
                        <a:buFont typeface="Arial" panose="020B0604020202020204" pitchFamily="34" charset="0"/>
                        <a:buChar char="•"/>
                      </a:pPr>
                      <a:r>
                        <a:rPr lang="en-GB" sz="1200" kern="1200" dirty="0">
                          <a:solidFill>
                            <a:schemeClr val="dk1"/>
                          </a:solidFill>
                          <a:latin typeface="+mn-lt"/>
                          <a:ea typeface="+mn-ea"/>
                          <a:cs typeface="+mn-cs"/>
                        </a:rPr>
                        <a:t>Fife</a:t>
                      </a:r>
                    </a:p>
                    <a:p>
                      <a:pPr marL="90488" indent="-90488">
                        <a:buFont typeface="Arial" panose="020B0604020202020204" pitchFamily="34" charset="0"/>
                        <a:buChar char="•"/>
                      </a:pPr>
                      <a:r>
                        <a:rPr lang="en-GB" sz="1200" kern="1200" dirty="0">
                          <a:solidFill>
                            <a:schemeClr val="dk1"/>
                          </a:solidFill>
                          <a:latin typeface="+mn-lt"/>
                          <a:ea typeface="+mn-ea"/>
                          <a:cs typeface="+mn-cs"/>
                        </a:rPr>
                        <a:t>Perth and Kinross</a:t>
                      </a:r>
                    </a:p>
                    <a:p>
                      <a:pPr marL="90488" indent="-90488">
                        <a:buFont typeface="Arial" panose="020B0604020202020204" pitchFamily="34" charset="0"/>
                        <a:buChar char="•"/>
                      </a:pPr>
                      <a:r>
                        <a:rPr lang="en-GB" sz="1200" kern="1200" dirty="0">
                          <a:solidFill>
                            <a:schemeClr val="dk1"/>
                          </a:solidFill>
                          <a:latin typeface="+mn-lt"/>
                          <a:ea typeface="+mn-ea"/>
                          <a:cs typeface="+mn-cs"/>
                        </a:rPr>
                        <a:t>Stirling</a:t>
                      </a:r>
                    </a:p>
                  </a:txBody>
                  <a:tcPr/>
                </a:tc>
                <a:tc gridSpan="2">
                  <a:txBody>
                    <a:bodyPr/>
                    <a:lstStyle/>
                    <a:p>
                      <a:pPr marL="90488" indent="-90488">
                        <a:buFont typeface="Arial" panose="020B0604020202020204" pitchFamily="34" charset="0"/>
                        <a:buChar char="•"/>
                      </a:pPr>
                      <a:r>
                        <a:rPr lang="en-GB" sz="1200" kern="1200" dirty="0">
                          <a:solidFill>
                            <a:schemeClr val="dk1"/>
                          </a:solidFill>
                          <a:latin typeface="+mn-lt"/>
                          <a:ea typeface="+mn-ea"/>
                          <a:cs typeface="+mn-cs"/>
                        </a:rPr>
                        <a:t>Aberdeen City</a:t>
                      </a:r>
                    </a:p>
                    <a:p>
                      <a:pPr marL="90488" indent="-90488">
                        <a:buFont typeface="Arial" panose="020B0604020202020204" pitchFamily="34" charset="0"/>
                        <a:buChar char="•"/>
                      </a:pPr>
                      <a:r>
                        <a:rPr lang="en-GB" sz="1200" kern="1200" dirty="0">
                          <a:solidFill>
                            <a:schemeClr val="dk1"/>
                          </a:solidFill>
                          <a:latin typeface="+mn-lt"/>
                          <a:ea typeface="+mn-ea"/>
                          <a:cs typeface="+mn-cs"/>
                        </a:rPr>
                        <a:t>Aberdeenshire</a:t>
                      </a:r>
                    </a:p>
                    <a:p>
                      <a:pPr marL="90488" indent="-90488">
                        <a:buFont typeface="Arial" panose="020B0604020202020204" pitchFamily="34" charset="0"/>
                        <a:buChar char="•"/>
                      </a:pPr>
                      <a:r>
                        <a:rPr lang="en-GB" sz="1200" kern="1200" dirty="0">
                          <a:solidFill>
                            <a:schemeClr val="dk1"/>
                          </a:solidFill>
                          <a:latin typeface="+mn-lt"/>
                          <a:ea typeface="+mn-ea"/>
                          <a:cs typeface="+mn-cs"/>
                        </a:rPr>
                        <a:t>Angus</a:t>
                      </a:r>
                    </a:p>
                    <a:p>
                      <a:pPr marL="90488" indent="-90488">
                        <a:buFont typeface="Arial" panose="020B0604020202020204" pitchFamily="34" charset="0"/>
                        <a:buChar char="•"/>
                      </a:pPr>
                      <a:r>
                        <a:rPr lang="en-GB" sz="1200" kern="1200" dirty="0">
                          <a:solidFill>
                            <a:schemeClr val="dk1"/>
                          </a:solidFill>
                          <a:latin typeface="+mn-lt"/>
                          <a:ea typeface="+mn-ea"/>
                          <a:cs typeface="+mn-cs"/>
                        </a:rPr>
                        <a:t>Dundee City</a:t>
                      </a:r>
                    </a:p>
                    <a:p>
                      <a:pPr marL="90488" indent="-90488">
                        <a:buFont typeface="Arial" panose="020B0604020202020204" pitchFamily="34" charset="0"/>
                        <a:buChar char="•"/>
                      </a:pPr>
                      <a:r>
                        <a:rPr lang="en-GB" sz="1200" kern="1200" dirty="0">
                          <a:solidFill>
                            <a:schemeClr val="dk1"/>
                          </a:solidFill>
                          <a:latin typeface="+mn-lt"/>
                          <a:ea typeface="+mn-ea"/>
                          <a:cs typeface="+mn-cs"/>
                        </a:rPr>
                        <a:t>Moray </a:t>
                      </a:r>
                    </a:p>
                  </a:txBody>
                  <a:tcPr/>
                </a:tc>
                <a:tc hMerge="1">
                  <a:txBody>
                    <a:bodyPr/>
                    <a:lstStyle/>
                    <a:p>
                      <a:endParaRPr lang="en-GB"/>
                    </a:p>
                  </a:txBody>
                  <a:tcPr/>
                </a:tc>
                <a:tc gridSpan="2">
                  <a:txBody>
                    <a:bodyPr/>
                    <a:lstStyle/>
                    <a:p>
                      <a:pPr marL="90488" indent="-90488">
                        <a:buFont typeface="Arial" panose="020B0604020202020204" pitchFamily="34" charset="0"/>
                        <a:buChar char="•"/>
                      </a:pPr>
                      <a:r>
                        <a:rPr lang="en-GB" sz="1200" kern="1200" dirty="0">
                          <a:solidFill>
                            <a:schemeClr val="dk1"/>
                          </a:solidFill>
                          <a:latin typeface="+mn-lt"/>
                          <a:ea typeface="+mn-ea"/>
                          <a:cs typeface="+mn-cs"/>
                        </a:rPr>
                        <a:t>Dumfries and Galloway</a:t>
                      </a:r>
                    </a:p>
                    <a:p>
                      <a:pPr marL="90488" indent="-90488">
                        <a:buFont typeface="Arial" panose="020B0604020202020204" pitchFamily="34" charset="0"/>
                        <a:buChar char="•"/>
                      </a:pPr>
                      <a:r>
                        <a:rPr lang="en-GB" sz="1200" kern="1200" dirty="0">
                          <a:solidFill>
                            <a:schemeClr val="dk1"/>
                          </a:solidFill>
                          <a:latin typeface="+mn-lt"/>
                          <a:ea typeface="+mn-ea"/>
                          <a:cs typeface="+mn-cs"/>
                        </a:rPr>
                        <a:t>East Ayrshire</a:t>
                      </a:r>
                    </a:p>
                    <a:p>
                      <a:pPr marL="90488" indent="-90488">
                        <a:buFont typeface="Arial" panose="020B0604020202020204" pitchFamily="34" charset="0"/>
                        <a:buChar char="•"/>
                      </a:pPr>
                      <a:r>
                        <a:rPr lang="en-GB" sz="1200" kern="1200" dirty="0">
                          <a:solidFill>
                            <a:schemeClr val="dk1"/>
                          </a:solidFill>
                          <a:latin typeface="+mn-lt"/>
                          <a:ea typeface="+mn-ea"/>
                          <a:cs typeface="+mn-cs"/>
                        </a:rPr>
                        <a:t>Scottish Borders</a:t>
                      </a:r>
                    </a:p>
                    <a:p>
                      <a:pPr marL="90488" indent="-90488">
                        <a:buFont typeface="Arial" panose="020B0604020202020204" pitchFamily="34" charset="0"/>
                        <a:buChar char="•"/>
                      </a:pPr>
                      <a:r>
                        <a:rPr lang="en-GB" sz="1200" kern="1200" dirty="0">
                          <a:solidFill>
                            <a:schemeClr val="dk1"/>
                          </a:solidFill>
                          <a:latin typeface="+mn-lt"/>
                          <a:ea typeface="+mn-ea"/>
                          <a:cs typeface="+mn-cs"/>
                        </a:rPr>
                        <a:t>South Ayrshire</a:t>
                      </a:r>
                    </a:p>
                  </a:txBody>
                  <a:tcPr/>
                </a:tc>
                <a:tc hMerge="1">
                  <a:txBody>
                    <a:bodyPr/>
                    <a:lstStyle/>
                    <a:p>
                      <a:endParaRPr lang="en-GB"/>
                    </a:p>
                  </a:txBody>
                  <a:tcPr/>
                </a:tc>
                <a:tc>
                  <a:txBody>
                    <a:bodyPr/>
                    <a:lstStyle/>
                    <a:p>
                      <a:pPr marL="90488" indent="-90488">
                        <a:buFont typeface="Arial" panose="020B0604020202020204" pitchFamily="34" charset="0"/>
                        <a:buChar char="•"/>
                      </a:pPr>
                      <a:r>
                        <a:rPr lang="en-GB" sz="1200" kern="1200" dirty="0">
                          <a:solidFill>
                            <a:schemeClr val="dk1"/>
                          </a:solidFill>
                          <a:latin typeface="+mn-lt"/>
                          <a:ea typeface="+mn-ea"/>
                          <a:cs typeface="+mn-cs"/>
                        </a:rPr>
                        <a:t>East Dunbartonshire</a:t>
                      </a:r>
                    </a:p>
                    <a:p>
                      <a:pPr marL="90488" indent="-90488">
                        <a:buFont typeface="Arial" panose="020B0604020202020204" pitchFamily="34" charset="0"/>
                        <a:buChar char="•"/>
                      </a:pPr>
                      <a:r>
                        <a:rPr lang="en-GB" sz="1200" kern="1200" dirty="0">
                          <a:solidFill>
                            <a:schemeClr val="dk1"/>
                          </a:solidFill>
                          <a:latin typeface="+mn-lt"/>
                          <a:ea typeface="+mn-ea"/>
                          <a:cs typeface="+mn-cs"/>
                        </a:rPr>
                        <a:t>East Renfrewshire</a:t>
                      </a:r>
                    </a:p>
                    <a:p>
                      <a:pPr marL="90488" indent="-90488">
                        <a:buFont typeface="Arial" panose="020B0604020202020204" pitchFamily="34" charset="0"/>
                        <a:buChar char="•"/>
                      </a:pPr>
                      <a:r>
                        <a:rPr lang="en-GB" sz="1200" kern="1200" dirty="0">
                          <a:solidFill>
                            <a:schemeClr val="dk1"/>
                          </a:solidFill>
                          <a:latin typeface="+mn-lt"/>
                          <a:ea typeface="+mn-ea"/>
                          <a:cs typeface="+mn-cs"/>
                        </a:rPr>
                        <a:t>Inverclyde</a:t>
                      </a:r>
                    </a:p>
                    <a:p>
                      <a:pPr marL="90488" indent="-90488">
                        <a:buFont typeface="Arial" panose="020B0604020202020204" pitchFamily="34" charset="0"/>
                        <a:buChar char="•"/>
                      </a:pPr>
                      <a:r>
                        <a:rPr lang="en-GB" sz="1200" kern="1200" dirty="0">
                          <a:solidFill>
                            <a:schemeClr val="dk1"/>
                          </a:solidFill>
                          <a:latin typeface="+mn-lt"/>
                          <a:ea typeface="+mn-ea"/>
                          <a:cs typeface="+mn-cs"/>
                        </a:rPr>
                        <a:t>North Ayrshire</a:t>
                      </a:r>
                    </a:p>
                    <a:p>
                      <a:pPr marL="90488" indent="-90488">
                        <a:buFont typeface="Arial" panose="020B0604020202020204" pitchFamily="34" charset="0"/>
                        <a:buChar char="•"/>
                      </a:pPr>
                      <a:r>
                        <a:rPr lang="en-GB" sz="1200" kern="1200" dirty="0">
                          <a:solidFill>
                            <a:schemeClr val="dk1"/>
                          </a:solidFill>
                          <a:latin typeface="+mn-lt"/>
                          <a:ea typeface="+mn-ea"/>
                          <a:cs typeface="+mn-cs"/>
                        </a:rPr>
                        <a:t>Renfrewshire</a:t>
                      </a:r>
                    </a:p>
                    <a:p>
                      <a:pPr marL="90488" indent="-90488">
                        <a:buFont typeface="Arial" panose="020B0604020202020204" pitchFamily="34" charset="0"/>
                        <a:buChar char="•"/>
                      </a:pPr>
                      <a:r>
                        <a:rPr lang="en-GB" sz="1200" kern="1200" dirty="0">
                          <a:solidFill>
                            <a:schemeClr val="dk1"/>
                          </a:solidFill>
                          <a:latin typeface="+mn-lt"/>
                          <a:ea typeface="+mn-ea"/>
                          <a:cs typeface="+mn-cs"/>
                        </a:rPr>
                        <a:t>West Dunbartonshire</a:t>
                      </a:r>
                    </a:p>
                  </a:txBody>
                  <a:tcPr/>
                </a:tc>
                <a:extLst>
                  <a:ext uri="{0D108BD9-81ED-4DB2-BD59-A6C34878D82A}">
                    <a16:rowId xmlns:a16="http://schemas.microsoft.com/office/drawing/2014/main" val="3868020053"/>
                  </a:ext>
                </a:extLst>
              </a:tr>
              <a:tr h="269289">
                <a:tc gridSpan="11">
                  <a:txBody>
                    <a:bodyPr/>
                    <a:lstStyle/>
                    <a:p>
                      <a:pPr marL="0" indent="0" algn="ctr">
                        <a:buFont typeface="Arial" panose="020B0604020202020204" pitchFamily="34" charset="0"/>
                        <a:buNone/>
                      </a:pPr>
                      <a:r>
                        <a:rPr lang="en-GB" sz="1800" b="1" dirty="0"/>
                        <a:t>“….to deliver a result that will be trusted as accurate”</a:t>
                      </a:r>
                    </a:p>
                  </a:txBody>
                  <a:tcPr anchor="ctr"/>
                </a:tc>
                <a:tc hMerge="1">
                  <a:txBody>
                    <a:bodyPr/>
                    <a:lstStyle/>
                    <a:p>
                      <a:pPr marL="0" indent="0">
                        <a:buFont typeface="Arial" panose="020B0604020202020204" pitchFamily="34" charset="0"/>
                        <a:buNone/>
                      </a:pPr>
                      <a:endParaRPr lang="en-GB" sz="1400" dirty="0"/>
                    </a:p>
                  </a:txBody>
                  <a:tcPr/>
                </a:tc>
                <a:tc hMerge="1">
                  <a:txBody>
                    <a:bodyPr/>
                    <a:lstStyle/>
                    <a:p>
                      <a:pPr marL="0" indent="0">
                        <a:buFont typeface="Arial" panose="020B0604020202020204" pitchFamily="34" charset="0"/>
                        <a:buNone/>
                      </a:pPr>
                      <a:endParaRPr lang="en-GB" sz="1600" kern="1200" dirty="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8732383"/>
                  </a:ext>
                </a:extLst>
              </a:tr>
              <a:tr h="650873">
                <a:tc rowSpan="4">
                  <a:txBody>
                    <a:bodyPr/>
                    <a:lstStyle/>
                    <a:p>
                      <a:pPr algn="ctr"/>
                      <a:r>
                        <a:rPr lang="en-GB" sz="2000" b="1" dirty="0"/>
                        <a:t>The Agenda </a:t>
                      </a:r>
                    </a:p>
                  </a:txBody>
                  <a:tcPr anchor="ctr"/>
                </a:tc>
                <a:tc>
                  <a:txBody>
                    <a:bodyPr/>
                    <a:lstStyle/>
                    <a:p>
                      <a:pPr marL="0" indent="0" algn="ctr">
                        <a:buFont typeface="Arial" panose="020B0604020202020204" pitchFamily="34" charset="0"/>
                        <a:buNone/>
                      </a:pPr>
                      <a:r>
                        <a:rPr lang="en-GB" sz="1400" b="1" dirty="0"/>
                        <a:t>Project Governance</a:t>
                      </a:r>
                    </a:p>
                  </a:txBody>
                  <a:tcPr anchor="ctr"/>
                </a:tc>
                <a:tc gridSpan="9">
                  <a:txBody>
                    <a:bodyPr/>
                    <a:lstStyle/>
                    <a:p>
                      <a:pPr marL="0" indent="0">
                        <a:buFont typeface="Arial" panose="020B0604020202020204" pitchFamily="34" charset="0"/>
                        <a:buNone/>
                      </a:pPr>
                      <a:r>
                        <a:rPr lang="en-GB" sz="1200" b="1" kern="1200" dirty="0">
                          <a:solidFill>
                            <a:schemeClr val="dk1"/>
                          </a:solidFill>
                          <a:latin typeface="+mn-lt"/>
                          <a:ea typeface="+mn-ea"/>
                          <a:cs typeface="+mn-cs"/>
                        </a:rPr>
                        <a:t>Performance standard 1: Voters</a:t>
                      </a:r>
                    </a:p>
                    <a:p>
                      <a:pPr marL="0" indent="0">
                        <a:buFont typeface="Arial" panose="020B0604020202020204" pitchFamily="34" charset="0"/>
                        <a:buNone/>
                      </a:pPr>
                      <a:r>
                        <a:rPr lang="en-GB" sz="1200" kern="1200" dirty="0">
                          <a:solidFill>
                            <a:schemeClr val="dk1"/>
                          </a:solidFill>
                          <a:latin typeface="+mn-lt"/>
                          <a:ea typeface="+mn-ea"/>
                          <a:cs typeface="+mn-cs"/>
                        </a:rPr>
                        <a:t>Ensuring that </a:t>
                      </a:r>
                      <a:r>
                        <a:rPr lang="en-GB" sz="1200" b="1" kern="1200" dirty="0">
                          <a:solidFill>
                            <a:schemeClr val="dk1"/>
                          </a:solidFill>
                          <a:latin typeface="+mn-lt"/>
                          <a:ea typeface="+mn-ea"/>
                          <a:cs typeface="+mn-cs"/>
                        </a:rPr>
                        <a:t>planning for and delivery </a:t>
                      </a:r>
                      <a:r>
                        <a:rPr lang="en-GB" sz="1200" kern="1200" dirty="0">
                          <a:solidFill>
                            <a:schemeClr val="dk1"/>
                          </a:solidFill>
                          <a:latin typeface="+mn-lt"/>
                          <a:ea typeface="+mn-ea"/>
                          <a:cs typeface="+mn-cs"/>
                        </a:rPr>
                        <a:t>of the poll enables voters to vote easily and know that their vote will be counted in the way they intended</a:t>
                      </a:r>
                    </a:p>
                  </a:txBody>
                  <a:tcPr/>
                </a:tc>
                <a:tc hMerge="1">
                  <a:txBody>
                    <a:bodyPr/>
                    <a:lstStyle/>
                    <a:p>
                      <a:pPr marL="0" indent="0">
                        <a:buFont typeface="Arial" panose="020B0604020202020204" pitchFamily="34" charset="0"/>
                        <a:buNone/>
                      </a:pPr>
                      <a:endParaRPr lang="en-GB" sz="1200" kern="1200" dirty="0">
                        <a:solidFill>
                          <a:schemeClr val="dk1"/>
                        </a:solidFill>
                        <a:latin typeface="+mn-lt"/>
                        <a:ea typeface="+mn-ea"/>
                        <a:cs typeface="+mn-cs"/>
                      </a:endParaRPr>
                    </a:p>
                  </a:txBody>
                  <a:tcPr/>
                </a:tc>
                <a:tc hMerge="1">
                  <a:txBody>
                    <a:bodyPr/>
                    <a:lstStyle/>
                    <a:p>
                      <a:endParaRPr lang="en-GB"/>
                    </a:p>
                  </a:txBody>
                  <a:tcPr/>
                </a:tc>
                <a:tc hMerge="1">
                  <a:txBody>
                    <a:bodyPr/>
                    <a:lstStyle/>
                    <a:p>
                      <a:pPr marL="90488" indent="-90488">
                        <a:buFont typeface="Arial" panose="020B0604020202020204" pitchFamily="34" charset="0"/>
                        <a:buChar char="•"/>
                      </a:pPr>
                      <a:endParaRPr lang="en-GB" sz="1200" kern="1200" dirty="0">
                        <a:solidFill>
                          <a:schemeClr val="dk1"/>
                        </a:solidFill>
                        <a:latin typeface="+mn-lt"/>
                        <a:ea typeface="+mn-ea"/>
                        <a:cs typeface="+mn-cs"/>
                      </a:endParaRPr>
                    </a:p>
                  </a:txBody>
                  <a:tcPr/>
                </a:tc>
                <a:tc hMerge="1">
                  <a:txBody>
                    <a:bodyPr/>
                    <a:lstStyle/>
                    <a:p>
                      <a:pPr marL="90488" indent="-90488">
                        <a:buFont typeface="Arial" panose="020B0604020202020204" pitchFamily="34" charset="0"/>
                        <a:buChar char="•"/>
                      </a:pPr>
                      <a:endParaRPr lang="en-GB" sz="1200" kern="1200" dirty="0">
                        <a:solidFill>
                          <a:schemeClr val="dk1"/>
                        </a:solidFill>
                        <a:latin typeface="+mn-lt"/>
                        <a:ea typeface="+mn-ea"/>
                        <a:cs typeface="+mn-cs"/>
                      </a:endParaRPr>
                    </a:p>
                  </a:txBody>
                  <a:tcPr/>
                </a:tc>
                <a:tc hMerge="1">
                  <a:txBody>
                    <a:bodyPr/>
                    <a:lstStyle/>
                    <a:p>
                      <a:endParaRPr lang="en-GB"/>
                    </a:p>
                  </a:txBody>
                  <a:tcPr/>
                </a:tc>
                <a:tc hMerge="1">
                  <a:txBody>
                    <a:bodyPr/>
                    <a:lstStyle/>
                    <a:p>
                      <a:pPr marL="90488" indent="-90488">
                        <a:buFont typeface="Arial" panose="020B0604020202020204" pitchFamily="34" charset="0"/>
                        <a:buChar char="•"/>
                      </a:pPr>
                      <a:endParaRPr lang="en-GB" sz="1200" kern="1200" dirty="0">
                        <a:solidFill>
                          <a:schemeClr val="dk1"/>
                        </a:solidFill>
                        <a:latin typeface="+mn-lt"/>
                        <a:ea typeface="+mn-ea"/>
                        <a:cs typeface="+mn-cs"/>
                      </a:endParaRPr>
                    </a:p>
                  </a:txBody>
                  <a:tcPr/>
                </a:tc>
                <a:tc hMerge="1">
                  <a:txBody>
                    <a:bodyPr/>
                    <a:lstStyle/>
                    <a:p>
                      <a:endParaRPr lang="en-GB"/>
                    </a:p>
                  </a:txBody>
                  <a:tcPr/>
                </a:tc>
                <a:tc hMerge="1">
                  <a:txBody>
                    <a:bodyPr/>
                    <a:lstStyle/>
                    <a:p>
                      <a:pPr marL="90488" indent="-90488">
                        <a:buFont typeface="Arial" panose="020B0604020202020204" pitchFamily="34" charset="0"/>
                        <a:buChar char="•"/>
                      </a:pPr>
                      <a:endParaRPr lang="en-GB" sz="1200" kern="1200" dirty="0">
                        <a:solidFill>
                          <a:schemeClr val="dk1"/>
                        </a:solidFill>
                        <a:latin typeface="+mn-lt"/>
                        <a:ea typeface="+mn-ea"/>
                        <a:cs typeface="+mn-cs"/>
                      </a:endParaRPr>
                    </a:p>
                  </a:txBody>
                  <a:tcPr/>
                </a:tc>
                <a:extLst>
                  <a:ext uri="{0D108BD9-81ED-4DB2-BD59-A6C34878D82A}">
                    <a16:rowId xmlns:a16="http://schemas.microsoft.com/office/drawing/2014/main" val="1710652731"/>
                  </a:ext>
                </a:extLst>
              </a:tr>
              <a:tr h="867556">
                <a:tc vMerge="1">
                  <a:txBody>
                    <a:bodyPr/>
                    <a:lstStyle/>
                    <a:p>
                      <a:endParaRPr lang="en-GB"/>
                    </a:p>
                  </a:txBody>
                  <a:tcPr/>
                </a:tc>
                <a:tc rowSpan="3">
                  <a:txBody>
                    <a:bodyPr/>
                    <a:lstStyle/>
                    <a:p>
                      <a:pPr marL="171450" indent="-171450">
                        <a:buFont typeface="Arial" panose="020B0604020202020204" pitchFamily="34" charset="0"/>
                        <a:buChar char="•"/>
                      </a:pPr>
                      <a:r>
                        <a:rPr lang="en-GB" sz="1200" b="1" baseline="0" dirty="0"/>
                        <a:t>Project Plan</a:t>
                      </a:r>
                    </a:p>
                    <a:p>
                      <a:pPr marL="171450" indent="-171450">
                        <a:buFont typeface="Arial" panose="020B0604020202020204" pitchFamily="34" charset="0"/>
                        <a:buChar char="•"/>
                      </a:pPr>
                      <a:r>
                        <a:rPr lang="en-GB" sz="1200" b="1" baseline="0" dirty="0"/>
                        <a:t>Status Reports </a:t>
                      </a:r>
                    </a:p>
                    <a:p>
                      <a:pPr marL="171450" indent="-171450">
                        <a:buFont typeface="Arial" panose="020B0604020202020204" pitchFamily="34" charset="0"/>
                        <a:buChar char="•"/>
                      </a:pPr>
                      <a:r>
                        <a:rPr lang="en-GB" sz="1200" b="1" baseline="0" dirty="0"/>
                        <a:t>Project Board </a:t>
                      </a:r>
                    </a:p>
                    <a:p>
                      <a:pPr marL="171450" indent="-171450">
                        <a:buFont typeface="Arial" panose="020B0604020202020204" pitchFamily="34" charset="0"/>
                        <a:buChar char="•"/>
                      </a:pPr>
                      <a:r>
                        <a:rPr lang="en-GB" sz="1200" b="1" baseline="0" dirty="0"/>
                        <a:t>Risk Register</a:t>
                      </a:r>
                    </a:p>
                    <a:p>
                      <a:pPr marL="171450" indent="-171450">
                        <a:buFont typeface="Arial" panose="020B0604020202020204" pitchFamily="34" charset="0"/>
                        <a:buChar char="•"/>
                      </a:pPr>
                      <a:r>
                        <a:rPr lang="en-GB" sz="1200" b="1" baseline="0" dirty="0"/>
                        <a:t>Lessons Learned</a:t>
                      </a:r>
                    </a:p>
                    <a:p>
                      <a:pPr marL="171450" indent="-171450">
                        <a:buFont typeface="Arial" panose="020B0604020202020204" pitchFamily="34" charset="0"/>
                        <a:buChar char="•"/>
                      </a:pPr>
                      <a:r>
                        <a:rPr lang="en-GB" sz="1200" b="1" baseline="0" dirty="0"/>
                        <a:t>Liaison with Police SPOC</a:t>
                      </a:r>
                    </a:p>
                    <a:p>
                      <a:pPr marL="171450" indent="-171450">
                        <a:buFont typeface="Arial" panose="020B0604020202020204" pitchFamily="34" charset="0"/>
                        <a:buChar char="•"/>
                      </a:pPr>
                      <a:r>
                        <a:rPr lang="en-GB" sz="1200" b="1" baseline="0" dirty="0"/>
                        <a:t>Contingency Plans </a:t>
                      </a:r>
                    </a:p>
                    <a:p>
                      <a:pPr marL="171450" indent="-171450">
                        <a:buFont typeface="Arial" panose="020B0604020202020204" pitchFamily="34" charset="0"/>
                        <a:buChar char="•"/>
                      </a:pPr>
                      <a:endParaRPr lang="en-GB" sz="1200" b="1" baseline="0" dirty="0"/>
                    </a:p>
                    <a:p>
                      <a:pPr marL="171450" indent="-171450">
                        <a:buFont typeface="Arial" panose="020B0604020202020204" pitchFamily="34" charset="0"/>
                        <a:buChar char="•"/>
                      </a:pPr>
                      <a:r>
                        <a:rPr lang="en-GB" sz="1200" b="1" baseline="0" dirty="0"/>
                        <a:t>Checking and Verification throughout</a:t>
                      </a:r>
                    </a:p>
                    <a:p>
                      <a:pPr marL="0" indent="0">
                        <a:buFont typeface="Arial" panose="020B0604020202020204" pitchFamily="34" charset="0"/>
                        <a:buNone/>
                      </a:pPr>
                      <a:endParaRPr lang="en-GB" sz="1400" dirty="0"/>
                    </a:p>
                  </a:txBody>
                  <a:tcPr anchor="ctr"/>
                </a:tc>
                <a:tc gridSpan="9">
                  <a:txBody>
                    <a:bodyPr/>
                    <a:lstStyle/>
                    <a:p>
                      <a:pPr marL="0" indent="0">
                        <a:buFont typeface="Arial" panose="020B0604020202020204" pitchFamily="34" charset="0"/>
                        <a:buNone/>
                      </a:pPr>
                      <a:r>
                        <a:rPr lang="en-GB" sz="1200" b="1" dirty="0"/>
                        <a:t>Performance standard 2: Those who want to stand for election </a:t>
                      </a:r>
                    </a:p>
                    <a:p>
                      <a:pPr marL="0" indent="0">
                        <a:buFont typeface="Arial" panose="020B0604020202020204" pitchFamily="34" charset="0"/>
                        <a:buNone/>
                      </a:pPr>
                      <a:r>
                        <a:rPr lang="en-GB" sz="1200" dirty="0"/>
                        <a:t>Ensuring that </a:t>
                      </a:r>
                      <a:r>
                        <a:rPr lang="en-GB" sz="1200" b="1" dirty="0"/>
                        <a:t>planning for and delivery </a:t>
                      </a:r>
                      <a:r>
                        <a:rPr lang="en-GB" sz="1200" dirty="0"/>
                        <a:t>of the poll enables people who want to stand for election to find out how to get involved, what the rules are, and what they have to do to comply with these rules, and enables them to have confidence in the management of the process and the result</a:t>
                      </a:r>
                      <a:endParaRPr lang="en-GB" sz="1200" kern="1200" dirty="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1972240"/>
                  </a:ext>
                </a:extLst>
              </a:tr>
              <a:tr h="349983">
                <a:tc vMerge="1">
                  <a:txBody>
                    <a:bodyPr/>
                    <a:lstStyle/>
                    <a:p>
                      <a:pPr algn="ctr"/>
                      <a:endParaRPr lang="en-GB" sz="2000" b="1" dirty="0"/>
                    </a:p>
                  </a:txBody>
                  <a:tcPr anchor="ctr"/>
                </a:tc>
                <a:tc vMerge="1">
                  <a:txBody>
                    <a:bodyPr/>
                    <a:lstStyle/>
                    <a:p>
                      <a:pPr marL="0" indent="0">
                        <a:buFont typeface="Arial" panose="020B0604020202020204" pitchFamily="34" charset="0"/>
                        <a:buNone/>
                      </a:pPr>
                      <a:endParaRPr lang="en-GB" sz="1400" dirty="0"/>
                    </a:p>
                  </a:txBody>
                  <a:tcPr/>
                </a:tc>
                <a:tc gridSpan="2">
                  <a:txBody>
                    <a:bodyPr/>
                    <a:lstStyle/>
                    <a:p>
                      <a:pPr marL="0" indent="0" algn="ctr">
                        <a:buFont typeface="Arial" panose="020B0604020202020204" pitchFamily="34" charset="0"/>
                        <a:buNone/>
                      </a:pPr>
                      <a:r>
                        <a:rPr lang="en-GB" sz="1200" b="1" kern="1200" dirty="0">
                          <a:solidFill>
                            <a:schemeClr val="dk1"/>
                          </a:solidFill>
                          <a:latin typeface="+mn-lt"/>
                          <a:ea typeface="+mn-ea"/>
                          <a:cs typeface="+mn-cs"/>
                        </a:rPr>
                        <a:t>Who can vote?</a:t>
                      </a:r>
                    </a:p>
                  </a:txBody>
                  <a:tcPr/>
                </a:tc>
                <a:tc hMerge="1">
                  <a:txBody>
                    <a:bodyPr/>
                    <a:lstStyle/>
                    <a:p>
                      <a:endParaRPr lang="en-GB"/>
                    </a:p>
                  </a:txBody>
                  <a:tcPr/>
                </a:tc>
                <a:tc gridSpan="3">
                  <a:txBody>
                    <a:bodyPr/>
                    <a:lstStyle/>
                    <a:p>
                      <a:pPr marL="0" indent="0" algn="ctr">
                        <a:buFont typeface="Arial" panose="020B0604020202020204" pitchFamily="34" charset="0"/>
                        <a:buNone/>
                      </a:pPr>
                      <a:r>
                        <a:rPr lang="en-GB" sz="1200" b="1" kern="1200" dirty="0">
                          <a:solidFill>
                            <a:schemeClr val="dk1"/>
                          </a:solidFill>
                          <a:latin typeface="+mn-lt"/>
                          <a:ea typeface="+mn-ea"/>
                          <a:cs typeface="+mn-cs"/>
                        </a:rPr>
                        <a:t>Who do they vote for?</a:t>
                      </a:r>
                    </a:p>
                  </a:txBody>
                  <a:tcPr/>
                </a:tc>
                <a:tc hMerge="1">
                  <a:txBody>
                    <a:bodyPr/>
                    <a:lstStyle/>
                    <a:p>
                      <a:endParaRPr lang="en-GB"/>
                    </a:p>
                  </a:txBody>
                  <a:tcPr/>
                </a:tc>
                <a:tc hMerge="1">
                  <a:txBody>
                    <a:bodyPr/>
                    <a:lstStyle/>
                    <a:p>
                      <a:endParaRPr lang="en-GB"/>
                    </a:p>
                  </a:txBody>
                  <a:tcPr/>
                </a:tc>
                <a:tc gridSpan="2">
                  <a:txBody>
                    <a:bodyPr/>
                    <a:lstStyle/>
                    <a:p>
                      <a:pPr marL="0" indent="0" algn="ctr">
                        <a:buFont typeface="Arial" panose="020B0604020202020204" pitchFamily="34" charset="0"/>
                        <a:buNone/>
                      </a:pPr>
                      <a:r>
                        <a:rPr lang="en-GB" sz="1200" b="1" kern="1200" dirty="0">
                          <a:solidFill>
                            <a:schemeClr val="dk1"/>
                          </a:solidFill>
                          <a:latin typeface="+mn-lt"/>
                          <a:ea typeface="+mn-ea"/>
                          <a:cs typeface="+mn-cs"/>
                        </a:rPr>
                        <a:t>How do they vote?</a:t>
                      </a:r>
                    </a:p>
                  </a:txBody>
                  <a:tcPr/>
                </a:tc>
                <a:tc hMerge="1">
                  <a:txBody>
                    <a:bodyPr/>
                    <a:lstStyle/>
                    <a:p>
                      <a:endParaRPr lang="en-GB"/>
                    </a:p>
                  </a:txBody>
                  <a:tcPr/>
                </a:tc>
                <a:tc gridSpan="2">
                  <a:txBody>
                    <a:bodyPr/>
                    <a:lstStyle/>
                    <a:p>
                      <a:pPr marL="0" indent="0" algn="ctr">
                        <a:buFont typeface="Arial" panose="020B0604020202020204" pitchFamily="34" charset="0"/>
                        <a:buNone/>
                      </a:pPr>
                      <a:r>
                        <a:rPr lang="en-GB" sz="1200" b="1" kern="1200" dirty="0">
                          <a:solidFill>
                            <a:schemeClr val="dk1"/>
                          </a:solidFill>
                          <a:latin typeface="+mn-lt"/>
                          <a:ea typeface="+mn-ea"/>
                          <a:cs typeface="+mn-cs"/>
                        </a:rPr>
                        <a:t>How did they vote?</a:t>
                      </a:r>
                    </a:p>
                  </a:txBody>
                  <a:tcPr/>
                </a:tc>
                <a:tc hMerge="1">
                  <a:txBody>
                    <a:bodyPr/>
                    <a:lstStyle/>
                    <a:p>
                      <a:endParaRPr lang="en-GB"/>
                    </a:p>
                  </a:txBody>
                  <a:tcPr/>
                </a:tc>
                <a:extLst>
                  <a:ext uri="{0D108BD9-81ED-4DB2-BD59-A6C34878D82A}">
                    <a16:rowId xmlns:a16="http://schemas.microsoft.com/office/drawing/2014/main" val="2160325060"/>
                  </a:ext>
                </a:extLst>
              </a:tr>
              <a:tr h="1894326">
                <a:tc vMerge="1">
                  <a:txBody>
                    <a:bodyPr/>
                    <a:lstStyle/>
                    <a:p>
                      <a:endParaRPr lang="en-GB"/>
                    </a:p>
                  </a:txBody>
                  <a:tcPr/>
                </a:tc>
                <a:tc vMerge="1">
                  <a:txBody>
                    <a:bodyPr/>
                    <a:lstStyle/>
                    <a:p>
                      <a:endParaRPr lang="en-GB"/>
                    </a:p>
                  </a:txBody>
                  <a:tcPr/>
                </a:tc>
                <a:tc gridSpan="2">
                  <a:txBody>
                    <a:bodyPr/>
                    <a:lstStyle/>
                    <a:p>
                      <a:pPr marL="228600" indent="-228600">
                        <a:buFont typeface="+mj-lt"/>
                        <a:buAutoNum type="arabicPeriod"/>
                      </a:pPr>
                      <a:r>
                        <a:rPr lang="en-GB" sz="1100" kern="1200" dirty="0">
                          <a:solidFill>
                            <a:schemeClr val="dk1"/>
                          </a:solidFill>
                          <a:latin typeface="+mn-lt"/>
                          <a:ea typeface="+mn-ea"/>
                          <a:cs typeface="+mn-cs"/>
                        </a:rPr>
                        <a:t>Relation</a:t>
                      </a:r>
                      <a:r>
                        <a:rPr lang="en-GB" sz="1100" kern="1200" baseline="0" dirty="0">
                          <a:solidFill>
                            <a:schemeClr val="dk1"/>
                          </a:solidFill>
                          <a:latin typeface="+mn-lt"/>
                          <a:ea typeface="+mn-ea"/>
                          <a:cs typeface="+mn-cs"/>
                        </a:rPr>
                        <a:t>ship with ERO – when did you last meet?</a:t>
                      </a:r>
                    </a:p>
                    <a:p>
                      <a:pPr marL="228600" indent="-228600">
                        <a:buFont typeface="+mj-lt"/>
                        <a:buAutoNum type="arabicPeriod"/>
                      </a:pPr>
                      <a:r>
                        <a:rPr lang="en-GB" sz="1100" kern="1200" baseline="0" dirty="0">
                          <a:solidFill>
                            <a:schemeClr val="dk1"/>
                          </a:solidFill>
                          <a:latin typeface="+mn-lt"/>
                          <a:ea typeface="+mn-ea"/>
                          <a:cs typeface="+mn-cs"/>
                        </a:rPr>
                        <a:t>Checking the registers etc</a:t>
                      </a:r>
                    </a:p>
                    <a:p>
                      <a:pPr marL="228600" indent="-228600">
                        <a:buFont typeface="+mj-lt"/>
                        <a:buAutoNum type="arabicPeriod"/>
                      </a:pPr>
                      <a:r>
                        <a:rPr lang="en-GB" sz="1100" kern="1200" baseline="0" dirty="0">
                          <a:solidFill>
                            <a:schemeClr val="dk1"/>
                          </a:solidFill>
                          <a:latin typeface="+mn-lt"/>
                          <a:ea typeface="+mn-ea"/>
                          <a:cs typeface="+mn-cs"/>
                        </a:rPr>
                        <a:t>Contact Centre</a:t>
                      </a:r>
                    </a:p>
                    <a:p>
                      <a:pPr marL="228600" indent="-228600">
                        <a:buFont typeface="+mj-lt"/>
                        <a:buAutoNum type="arabicPeriod"/>
                      </a:pPr>
                      <a:r>
                        <a:rPr lang="en-GB" sz="1100" kern="1200" baseline="0" dirty="0">
                          <a:solidFill>
                            <a:schemeClr val="dk1"/>
                          </a:solidFill>
                          <a:latin typeface="+mn-lt"/>
                          <a:ea typeface="+mn-ea"/>
                          <a:cs typeface="+mn-cs"/>
                        </a:rPr>
                        <a:t>Public Awareness activity</a:t>
                      </a:r>
                    </a:p>
                    <a:p>
                      <a:pPr marL="228600" indent="-228600">
                        <a:buFont typeface="+mj-lt"/>
                        <a:buAutoNum type="arabicPeriod"/>
                      </a:pPr>
                      <a:r>
                        <a:rPr lang="en-GB" sz="1100" kern="1200" baseline="0" dirty="0">
                          <a:solidFill>
                            <a:schemeClr val="dk1"/>
                          </a:solidFill>
                          <a:latin typeface="+mn-lt"/>
                          <a:ea typeface="+mn-ea"/>
                          <a:cs typeface="+mn-cs"/>
                        </a:rPr>
                        <a:t>Poll Cards – print and check</a:t>
                      </a:r>
                    </a:p>
                    <a:p>
                      <a:pPr marL="228600" indent="-228600">
                        <a:buFont typeface="+mj-lt"/>
                        <a:buAutoNum type="arabicPeriod"/>
                      </a:pPr>
                      <a:r>
                        <a:rPr lang="en-GB" sz="1100" kern="1200" baseline="0" dirty="0" err="1">
                          <a:solidFill>
                            <a:schemeClr val="dk1"/>
                          </a:solidFill>
                          <a:latin typeface="+mn-lt"/>
                          <a:ea typeface="+mn-ea"/>
                          <a:cs typeface="+mn-cs"/>
                        </a:rPr>
                        <a:t>Comms</a:t>
                      </a:r>
                      <a:r>
                        <a:rPr lang="en-GB" sz="1100" kern="1200" baseline="0" dirty="0">
                          <a:solidFill>
                            <a:schemeClr val="dk1"/>
                          </a:solidFill>
                          <a:latin typeface="+mn-lt"/>
                          <a:ea typeface="+mn-ea"/>
                          <a:cs typeface="+mn-cs"/>
                        </a:rPr>
                        <a:t> and Media </a:t>
                      </a:r>
                      <a:endParaRPr lang="en-GB" sz="1100" kern="1200" dirty="0">
                        <a:solidFill>
                          <a:schemeClr val="dk1"/>
                        </a:solidFill>
                        <a:latin typeface="+mn-lt"/>
                        <a:ea typeface="+mn-ea"/>
                        <a:cs typeface="+mn-cs"/>
                      </a:endParaRPr>
                    </a:p>
                  </a:txBody>
                  <a:tcPr/>
                </a:tc>
                <a:tc hMerge="1">
                  <a:txBody>
                    <a:bodyPr/>
                    <a:lstStyle/>
                    <a:p>
                      <a:endParaRPr lang="en-GB"/>
                    </a:p>
                  </a:txBody>
                  <a:tcPr/>
                </a:tc>
                <a:tc gridSpan="3">
                  <a:txBody>
                    <a:bodyPr/>
                    <a:lstStyle/>
                    <a:p>
                      <a:pPr marL="228600" indent="-228600">
                        <a:buFont typeface="+mj-lt"/>
                        <a:buAutoNum type="arabicPeriod"/>
                      </a:pPr>
                      <a:r>
                        <a:rPr lang="en-GB" sz="1100" kern="1200" baseline="0" dirty="0">
                          <a:solidFill>
                            <a:schemeClr val="dk1"/>
                          </a:solidFill>
                          <a:latin typeface="+mn-lt"/>
                          <a:ea typeface="+mn-ea"/>
                          <a:cs typeface="+mn-cs"/>
                        </a:rPr>
                        <a:t>Election Notices</a:t>
                      </a:r>
                    </a:p>
                    <a:p>
                      <a:pPr marL="228600" indent="-228600">
                        <a:buFont typeface="+mj-lt"/>
                        <a:buAutoNum type="arabicPeriod"/>
                      </a:pPr>
                      <a:r>
                        <a:rPr lang="en-GB" sz="1100" kern="1200" baseline="0" dirty="0">
                          <a:solidFill>
                            <a:schemeClr val="dk1"/>
                          </a:solidFill>
                          <a:latin typeface="+mn-lt"/>
                          <a:ea typeface="+mn-ea"/>
                          <a:cs typeface="+mn-cs"/>
                        </a:rPr>
                        <a:t>Forms </a:t>
                      </a:r>
                    </a:p>
                    <a:p>
                      <a:pPr marL="228600" indent="-228600">
                        <a:buFont typeface="+mj-lt"/>
                        <a:buAutoNum type="arabicPeriod"/>
                      </a:pPr>
                      <a:r>
                        <a:rPr lang="en-GB" sz="1100" kern="1200" baseline="0" dirty="0">
                          <a:solidFill>
                            <a:schemeClr val="dk1"/>
                          </a:solidFill>
                          <a:latin typeface="+mn-lt"/>
                          <a:ea typeface="+mn-ea"/>
                          <a:cs typeface="+mn-cs"/>
                        </a:rPr>
                        <a:t>Planning / Checking Nominations</a:t>
                      </a:r>
                    </a:p>
                    <a:p>
                      <a:pPr marL="228600" indent="-228600">
                        <a:buFont typeface="+mj-lt"/>
                        <a:buAutoNum type="arabicPeriod"/>
                      </a:pPr>
                      <a:r>
                        <a:rPr lang="en-GB" sz="1100" kern="1200" baseline="0" dirty="0">
                          <a:solidFill>
                            <a:schemeClr val="dk1"/>
                          </a:solidFill>
                          <a:latin typeface="+mn-lt"/>
                          <a:ea typeface="+mn-ea"/>
                          <a:cs typeface="+mn-cs"/>
                        </a:rPr>
                        <a:t>Briefing Sessions</a:t>
                      </a:r>
                    </a:p>
                    <a:p>
                      <a:pPr marL="228600" indent="-228600">
                        <a:buFont typeface="+mj-lt"/>
                        <a:buAutoNum type="arabicPeriod"/>
                      </a:pPr>
                      <a:r>
                        <a:rPr lang="en-GB" sz="1100" kern="1200" baseline="0" dirty="0">
                          <a:solidFill>
                            <a:schemeClr val="dk1"/>
                          </a:solidFill>
                          <a:latin typeface="+mn-lt"/>
                          <a:ea typeface="+mn-ea"/>
                          <a:cs typeface="+mn-cs"/>
                        </a:rPr>
                        <a:t>Printing Ballot Papers – quality and accuracy</a:t>
                      </a:r>
                    </a:p>
                    <a:p>
                      <a:pPr marL="228600" indent="-228600">
                        <a:buFont typeface="+mj-lt"/>
                        <a:buAutoNum type="arabicPeriod"/>
                      </a:pPr>
                      <a:r>
                        <a:rPr lang="en-GB" sz="1100" kern="1200" baseline="0" dirty="0" err="1">
                          <a:solidFill>
                            <a:schemeClr val="dk1"/>
                          </a:solidFill>
                          <a:latin typeface="+mn-lt"/>
                          <a:ea typeface="+mn-ea"/>
                          <a:cs typeface="+mn-cs"/>
                        </a:rPr>
                        <a:t>Comms</a:t>
                      </a:r>
                      <a:r>
                        <a:rPr lang="en-GB" sz="1100" kern="1200" baseline="0" dirty="0">
                          <a:solidFill>
                            <a:schemeClr val="dk1"/>
                          </a:solidFill>
                          <a:latin typeface="+mn-lt"/>
                          <a:ea typeface="+mn-ea"/>
                          <a:cs typeface="+mn-cs"/>
                        </a:rPr>
                        <a:t> and media</a:t>
                      </a:r>
                    </a:p>
                    <a:p>
                      <a:pPr marL="0" indent="0">
                        <a:buFont typeface="+mj-lt"/>
                        <a:buNone/>
                      </a:pPr>
                      <a:endParaRPr lang="en-GB" sz="1100" kern="1200" baseline="0" dirty="0">
                        <a:solidFill>
                          <a:schemeClr val="dk1"/>
                        </a:solidFill>
                        <a:latin typeface="+mn-lt"/>
                        <a:ea typeface="+mn-ea"/>
                        <a:cs typeface="+mn-cs"/>
                      </a:endParaRPr>
                    </a:p>
                    <a:p>
                      <a:pPr marL="228600" indent="-228600">
                        <a:buFont typeface="+mj-lt"/>
                        <a:buAutoNum type="arabicPeriod"/>
                      </a:pPr>
                      <a:endParaRPr lang="en-GB" sz="1100" kern="1200" baseline="0" dirty="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gridSpan="2">
                  <a:txBody>
                    <a:bodyPr/>
                    <a:lstStyle/>
                    <a:p>
                      <a:pPr marL="90488" indent="-90488">
                        <a:buFont typeface="+mj-lt"/>
                        <a:buAutoNum type="arabicPeriod"/>
                      </a:pPr>
                      <a:r>
                        <a:rPr lang="en-GB" sz="1100" kern="1200" baseline="0" dirty="0">
                          <a:solidFill>
                            <a:schemeClr val="dk1"/>
                          </a:solidFill>
                          <a:latin typeface="+mn-lt"/>
                          <a:ea typeface="+mn-ea"/>
                          <a:cs typeface="+mn-cs"/>
                        </a:rPr>
                        <a:t>Polling Place-availability</a:t>
                      </a:r>
                    </a:p>
                    <a:p>
                      <a:pPr marL="90488" indent="-90488">
                        <a:buFont typeface="+mj-lt"/>
                        <a:buAutoNum type="arabicPeriod"/>
                      </a:pPr>
                      <a:r>
                        <a:rPr lang="en-GB" sz="1100" kern="1200" baseline="0" dirty="0">
                          <a:solidFill>
                            <a:schemeClr val="dk1"/>
                          </a:solidFill>
                          <a:latin typeface="+mn-lt"/>
                          <a:ea typeface="+mn-ea"/>
                          <a:cs typeface="+mn-cs"/>
                        </a:rPr>
                        <a:t>Polling Place  preparation</a:t>
                      </a:r>
                    </a:p>
                    <a:p>
                      <a:pPr marL="90488" indent="-90488">
                        <a:buFont typeface="+mj-lt"/>
                        <a:buAutoNum type="arabicPeriod"/>
                      </a:pPr>
                      <a:r>
                        <a:rPr lang="en-GB" sz="1100" kern="1200" baseline="0" dirty="0">
                          <a:solidFill>
                            <a:schemeClr val="dk1"/>
                          </a:solidFill>
                          <a:latin typeface="+mn-lt"/>
                          <a:ea typeface="+mn-ea"/>
                          <a:cs typeface="+mn-cs"/>
                        </a:rPr>
                        <a:t>Number of stations</a:t>
                      </a:r>
                    </a:p>
                    <a:p>
                      <a:pPr marL="90488" indent="-90488">
                        <a:buFont typeface="+mj-lt"/>
                        <a:buAutoNum type="arabicPeriod"/>
                      </a:pPr>
                      <a:r>
                        <a:rPr lang="en-GB" sz="1100" kern="1200" baseline="0" dirty="0">
                          <a:solidFill>
                            <a:schemeClr val="dk1"/>
                          </a:solidFill>
                          <a:latin typeface="+mn-lt"/>
                          <a:ea typeface="+mn-ea"/>
                          <a:cs typeface="+mn-cs"/>
                        </a:rPr>
                        <a:t>Logistics – box transport</a:t>
                      </a:r>
                    </a:p>
                    <a:p>
                      <a:pPr marL="90488" indent="-90488">
                        <a:buFont typeface="+mj-lt"/>
                        <a:buAutoNum type="arabicPeriod"/>
                      </a:pPr>
                      <a:r>
                        <a:rPr lang="en-GB" sz="1100" kern="1200" baseline="0" dirty="0">
                          <a:solidFill>
                            <a:schemeClr val="dk1"/>
                          </a:solidFill>
                          <a:latin typeface="+mn-lt"/>
                          <a:ea typeface="+mn-ea"/>
                          <a:cs typeface="+mn-cs"/>
                        </a:rPr>
                        <a:t>Postal Vote printing</a:t>
                      </a:r>
                    </a:p>
                    <a:p>
                      <a:pPr marL="90488" indent="-90488">
                        <a:buFont typeface="+mj-lt"/>
                        <a:buAutoNum type="arabicPeriod"/>
                      </a:pPr>
                      <a:r>
                        <a:rPr lang="en-GB" sz="1100" kern="1200" baseline="0" dirty="0">
                          <a:solidFill>
                            <a:schemeClr val="dk1"/>
                          </a:solidFill>
                          <a:latin typeface="+mn-lt"/>
                          <a:ea typeface="+mn-ea"/>
                          <a:cs typeface="+mn-cs"/>
                        </a:rPr>
                        <a:t>PV verification</a:t>
                      </a:r>
                    </a:p>
                    <a:p>
                      <a:pPr marL="90488" indent="-90488">
                        <a:buFont typeface="+mj-lt"/>
                        <a:buAutoNum type="arabicPeriod"/>
                      </a:pPr>
                      <a:r>
                        <a:rPr lang="en-GB" sz="1100" kern="1200" baseline="0" dirty="0">
                          <a:solidFill>
                            <a:schemeClr val="dk1"/>
                          </a:solidFill>
                          <a:latin typeface="+mn-lt"/>
                          <a:ea typeface="+mn-ea"/>
                          <a:cs typeface="+mn-cs"/>
                        </a:rPr>
                        <a:t>Staffing of Polling</a:t>
                      </a:r>
                    </a:p>
                    <a:p>
                      <a:pPr marL="90488" indent="-90488">
                        <a:buFont typeface="+mj-lt"/>
                        <a:buAutoNum type="arabicPeriod"/>
                      </a:pPr>
                      <a:r>
                        <a:rPr lang="en-GB" sz="1100" kern="1200" baseline="0" dirty="0">
                          <a:solidFill>
                            <a:schemeClr val="dk1"/>
                          </a:solidFill>
                          <a:latin typeface="+mn-lt"/>
                          <a:ea typeface="+mn-ea"/>
                          <a:cs typeface="+mn-cs"/>
                        </a:rPr>
                        <a:t>Training Polling Staff</a:t>
                      </a:r>
                    </a:p>
                  </a:txBody>
                  <a:tcPr/>
                </a:tc>
                <a:tc hMerge="1">
                  <a:txBody>
                    <a:bodyPr/>
                    <a:lstStyle/>
                    <a:p>
                      <a:endParaRPr lang="en-GB"/>
                    </a:p>
                  </a:txBody>
                  <a:tcPr/>
                </a:tc>
                <a:tc gridSpan="2">
                  <a:txBody>
                    <a:bodyPr/>
                    <a:lstStyle/>
                    <a:p>
                      <a:pPr marL="180975" indent="-180975">
                        <a:buFont typeface="+mj-lt"/>
                        <a:buAutoNum type="arabicPeriod"/>
                      </a:pPr>
                      <a:r>
                        <a:rPr lang="en-GB" sz="1100" kern="1200" baseline="0" dirty="0">
                          <a:solidFill>
                            <a:schemeClr val="dk1"/>
                          </a:solidFill>
                          <a:latin typeface="+mn-lt"/>
                          <a:ea typeface="+mn-ea"/>
                          <a:cs typeface="+mn-cs"/>
                        </a:rPr>
                        <a:t>Count Venue </a:t>
                      </a:r>
                    </a:p>
                    <a:p>
                      <a:pPr marL="180975" indent="-180975">
                        <a:buFont typeface="+mj-lt"/>
                        <a:buAutoNum type="arabicPeriod"/>
                      </a:pPr>
                      <a:r>
                        <a:rPr lang="en-GB" sz="1100" kern="1200" baseline="0" dirty="0">
                          <a:solidFill>
                            <a:schemeClr val="dk1"/>
                          </a:solidFill>
                          <a:latin typeface="+mn-lt"/>
                          <a:ea typeface="+mn-ea"/>
                          <a:cs typeface="+mn-cs"/>
                        </a:rPr>
                        <a:t>Count Staffing</a:t>
                      </a:r>
                    </a:p>
                    <a:p>
                      <a:pPr marL="180975" indent="-180975">
                        <a:buFont typeface="+mj-lt"/>
                        <a:buAutoNum type="arabicPeriod"/>
                      </a:pPr>
                      <a:r>
                        <a:rPr lang="en-GB" sz="1100" kern="1200" baseline="0" dirty="0">
                          <a:solidFill>
                            <a:schemeClr val="dk1"/>
                          </a:solidFill>
                          <a:latin typeface="+mn-lt"/>
                          <a:ea typeface="+mn-ea"/>
                          <a:cs typeface="+mn-cs"/>
                        </a:rPr>
                        <a:t>Count Process </a:t>
                      </a:r>
                    </a:p>
                    <a:p>
                      <a:pPr marL="180975" indent="-180975">
                        <a:buFont typeface="+mj-lt"/>
                        <a:buAutoNum type="arabicPeriod"/>
                      </a:pPr>
                      <a:r>
                        <a:rPr lang="en-GB" sz="1100" kern="1200" baseline="0" dirty="0">
                          <a:solidFill>
                            <a:schemeClr val="dk1"/>
                          </a:solidFill>
                          <a:latin typeface="+mn-lt"/>
                          <a:ea typeface="+mn-ea"/>
                          <a:cs typeface="+mn-cs"/>
                        </a:rPr>
                        <a:t>PA &amp; Information in Count Centre</a:t>
                      </a:r>
                    </a:p>
                    <a:p>
                      <a:pPr marL="180975" indent="-180975">
                        <a:buFont typeface="+mj-lt"/>
                        <a:buAutoNum type="arabicPeriod"/>
                      </a:pPr>
                      <a:r>
                        <a:rPr lang="en-GB" sz="1100" kern="1200" baseline="0" dirty="0">
                          <a:solidFill>
                            <a:schemeClr val="dk1"/>
                          </a:solidFill>
                          <a:latin typeface="+mn-lt"/>
                          <a:ea typeface="+mn-ea"/>
                          <a:cs typeface="+mn-cs"/>
                        </a:rPr>
                        <a:t>Security</a:t>
                      </a:r>
                    </a:p>
                    <a:p>
                      <a:pPr marL="180975" indent="-180975">
                        <a:buFont typeface="+mj-lt"/>
                        <a:buAutoNum type="arabicPeriod"/>
                      </a:pPr>
                      <a:r>
                        <a:rPr lang="en-GB" sz="1100" kern="1200" baseline="0" dirty="0">
                          <a:solidFill>
                            <a:schemeClr val="dk1"/>
                          </a:solidFill>
                          <a:latin typeface="+mn-lt"/>
                          <a:ea typeface="+mn-ea"/>
                          <a:cs typeface="+mn-cs"/>
                        </a:rPr>
                        <a:t>Media</a:t>
                      </a:r>
                    </a:p>
                    <a:p>
                      <a:pPr marL="180975" indent="-180975">
                        <a:buFont typeface="+mj-lt"/>
                        <a:buAutoNum type="arabicPeriod"/>
                      </a:pPr>
                      <a:r>
                        <a:rPr lang="en-GB" sz="1100" kern="1200" baseline="0" dirty="0">
                          <a:solidFill>
                            <a:schemeClr val="dk1"/>
                          </a:solidFill>
                          <a:latin typeface="+mn-lt"/>
                          <a:ea typeface="+mn-ea"/>
                          <a:cs typeface="+mn-cs"/>
                        </a:rPr>
                        <a:t>Police</a:t>
                      </a:r>
                    </a:p>
                    <a:p>
                      <a:pPr marL="342900" indent="-342900">
                        <a:buFont typeface="+mj-lt"/>
                        <a:buAutoNum type="arabicPeriod"/>
                      </a:pPr>
                      <a:endParaRPr lang="en-GB" sz="1100" kern="1200" baseline="0" dirty="0">
                        <a:solidFill>
                          <a:schemeClr val="dk1"/>
                        </a:solidFill>
                        <a:latin typeface="+mn-lt"/>
                        <a:ea typeface="+mn-ea"/>
                        <a:cs typeface="+mn-cs"/>
                      </a:endParaRPr>
                    </a:p>
                  </a:txBody>
                  <a:tcPr/>
                </a:tc>
                <a:tc hMerge="1">
                  <a:txBody>
                    <a:bodyPr/>
                    <a:lstStyle/>
                    <a:p>
                      <a:endParaRPr lang="en-GB"/>
                    </a:p>
                  </a:txBody>
                  <a:tcPr/>
                </a:tc>
                <a:extLst>
                  <a:ext uri="{0D108BD9-81ED-4DB2-BD59-A6C34878D82A}">
                    <a16:rowId xmlns:a16="http://schemas.microsoft.com/office/drawing/2014/main" val="714034413"/>
                  </a:ext>
                </a:extLst>
              </a:tr>
            </a:tbl>
          </a:graphicData>
        </a:graphic>
      </p:graphicFrame>
    </p:spTree>
    <p:extLst>
      <p:ext uri="{BB962C8B-B14F-4D97-AF65-F5344CB8AC3E}">
        <p14:creationId xmlns:p14="http://schemas.microsoft.com/office/powerpoint/2010/main" val="25953968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83BE-6BF5-4D04-A6BF-857A6B18311C}"/>
              </a:ext>
            </a:extLst>
          </p:cNvPr>
          <p:cNvSpPr>
            <a:spLocks noGrp="1"/>
          </p:cNvSpPr>
          <p:nvPr>
            <p:ph type="title"/>
          </p:nvPr>
        </p:nvSpPr>
        <p:spPr>
          <a:xfrm>
            <a:off x="755576" y="0"/>
            <a:ext cx="8229600" cy="1143000"/>
          </a:xfrm>
        </p:spPr>
        <p:txBody>
          <a:bodyPr/>
          <a:lstStyle/>
          <a:p>
            <a:pPr algn="r"/>
            <a:r>
              <a:rPr lang="en-GB" dirty="0"/>
              <a:t>Other Training</a:t>
            </a:r>
            <a:r>
              <a:rPr lang="en-GB" baseline="0" dirty="0"/>
              <a:t> Opportunities</a:t>
            </a:r>
            <a:endParaRPr lang="en-GB" dirty="0"/>
          </a:p>
        </p:txBody>
      </p:sp>
      <p:sp>
        <p:nvSpPr>
          <p:cNvPr id="3" name="Content Placeholder 2">
            <a:extLst>
              <a:ext uri="{FF2B5EF4-FFF2-40B4-BE49-F238E27FC236}">
                <a16:creationId xmlns:a16="http://schemas.microsoft.com/office/drawing/2014/main" id="{639D6F21-0455-4F4B-A0FA-C942BA2D9CB4}"/>
              </a:ext>
            </a:extLst>
          </p:cNvPr>
          <p:cNvSpPr>
            <a:spLocks noGrp="1"/>
          </p:cNvSpPr>
          <p:nvPr>
            <p:ph idx="1"/>
          </p:nvPr>
        </p:nvSpPr>
        <p:spPr>
          <a:xfrm>
            <a:off x="467544" y="1628800"/>
            <a:ext cx="8517632" cy="4896544"/>
          </a:xfrm>
        </p:spPr>
        <p:txBody>
          <a:bodyPr>
            <a:normAutofit fontScale="77500" lnSpcReduction="20000"/>
          </a:bodyPr>
          <a:lstStyle/>
          <a:p>
            <a:r>
              <a:rPr lang="en-GB" b="1" dirty="0"/>
              <a:t>Become a registered Electoral Observer</a:t>
            </a:r>
          </a:p>
          <a:p>
            <a:pPr lvl="1"/>
            <a:r>
              <a:rPr lang="en-GB" dirty="0"/>
              <a:t>New approach from the Electoral Commission</a:t>
            </a:r>
          </a:p>
          <a:p>
            <a:r>
              <a:rPr lang="en-GB" b="1" dirty="0"/>
              <a:t>Shadowing</a:t>
            </a:r>
            <a:r>
              <a:rPr lang="en-GB" dirty="0"/>
              <a:t> at English elections in May 2019</a:t>
            </a:r>
          </a:p>
          <a:p>
            <a:pPr lvl="1"/>
            <a:r>
              <a:rPr lang="en-GB" dirty="0"/>
              <a:t>Spend the day with an RO at polling and count</a:t>
            </a:r>
          </a:p>
          <a:p>
            <a:pPr lvl="1"/>
            <a:r>
              <a:rPr lang="en-GB" dirty="0"/>
              <a:t>Electoral Commission will arrange</a:t>
            </a:r>
          </a:p>
          <a:p>
            <a:r>
              <a:rPr lang="en-GB" b="1" dirty="0"/>
              <a:t>Shadowing</a:t>
            </a:r>
            <a:r>
              <a:rPr lang="en-GB" dirty="0"/>
              <a:t> at any Scottish Council by-elections </a:t>
            </a:r>
          </a:p>
          <a:p>
            <a:pPr lvl="1"/>
            <a:r>
              <a:rPr lang="en-GB" dirty="0"/>
              <a:t>Especially useful if you are new to polling and count</a:t>
            </a:r>
          </a:p>
          <a:p>
            <a:pPr lvl="1"/>
            <a:r>
              <a:rPr lang="en-GB" dirty="0"/>
              <a:t>Opportunities to see manual count for STV</a:t>
            </a:r>
          </a:p>
          <a:p>
            <a:r>
              <a:rPr lang="en-GB" dirty="0"/>
              <a:t>Specific Training seminars as requested by ROs</a:t>
            </a:r>
          </a:p>
          <a:p>
            <a:pPr lvl="1"/>
            <a:r>
              <a:rPr lang="en-GB" dirty="0"/>
              <a:t>Signature verification (Forensic science)</a:t>
            </a:r>
          </a:p>
          <a:p>
            <a:pPr lvl="1"/>
            <a:r>
              <a:rPr lang="en-GB" dirty="0"/>
              <a:t>Risk Management</a:t>
            </a:r>
          </a:p>
          <a:p>
            <a:pPr lvl="1"/>
            <a:r>
              <a:rPr lang="en-GB" dirty="0"/>
              <a:t>Contingency Planning</a:t>
            </a:r>
          </a:p>
          <a:p>
            <a:pPr lvl="1"/>
            <a:r>
              <a:rPr lang="en-GB" dirty="0"/>
              <a:t>Security (ICT and personal security)</a:t>
            </a:r>
          </a:p>
          <a:p>
            <a:endParaRPr lang="en-GB" dirty="0"/>
          </a:p>
        </p:txBody>
      </p:sp>
    </p:spTree>
    <p:extLst>
      <p:ext uri="{BB962C8B-B14F-4D97-AF65-F5344CB8AC3E}">
        <p14:creationId xmlns:p14="http://schemas.microsoft.com/office/powerpoint/2010/main" val="7547754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233C-8A58-4AF0-A072-DC510C4EEBA7}"/>
              </a:ext>
            </a:extLst>
          </p:cNvPr>
          <p:cNvSpPr>
            <a:spLocks noGrp="1"/>
          </p:cNvSpPr>
          <p:nvPr>
            <p:ph type="title"/>
          </p:nvPr>
        </p:nvSpPr>
        <p:spPr/>
        <p:txBody>
          <a:bodyPr/>
          <a:lstStyle/>
          <a:p>
            <a:r>
              <a:rPr lang="en-GB" dirty="0"/>
              <a:t>Mentoring Scheme </a:t>
            </a:r>
          </a:p>
        </p:txBody>
      </p:sp>
      <p:sp>
        <p:nvSpPr>
          <p:cNvPr id="3" name="Content Placeholder 2">
            <a:extLst>
              <a:ext uri="{FF2B5EF4-FFF2-40B4-BE49-F238E27FC236}">
                <a16:creationId xmlns:a16="http://schemas.microsoft.com/office/drawing/2014/main" id="{0755CAEB-5898-4B56-B138-BB18AA76938F}"/>
              </a:ext>
            </a:extLst>
          </p:cNvPr>
          <p:cNvSpPr>
            <a:spLocks noGrp="1"/>
          </p:cNvSpPr>
          <p:nvPr>
            <p:ph idx="1"/>
          </p:nvPr>
        </p:nvSpPr>
        <p:spPr>
          <a:xfrm>
            <a:off x="179512" y="1526058"/>
            <a:ext cx="3951957" cy="4525963"/>
          </a:xfrm>
        </p:spPr>
        <p:txBody>
          <a:bodyPr/>
          <a:lstStyle/>
          <a:p>
            <a:r>
              <a:rPr lang="en-GB" dirty="0"/>
              <a:t>Further details in the next month </a:t>
            </a:r>
          </a:p>
          <a:p>
            <a:r>
              <a:rPr lang="en-GB" b="1" dirty="0"/>
              <a:t>EMB website</a:t>
            </a:r>
          </a:p>
          <a:p>
            <a:r>
              <a:rPr lang="en-GB" dirty="0"/>
              <a:t>Template documents</a:t>
            </a:r>
          </a:p>
          <a:p>
            <a:pPr lvl="1"/>
            <a:r>
              <a:rPr lang="en-GB" dirty="0"/>
              <a:t>Checklists</a:t>
            </a:r>
          </a:p>
          <a:p>
            <a:pPr lvl="1"/>
            <a:r>
              <a:rPr lang="en-GB" dirty="0"/>
              <a:t>Agenda</a:t>
            </a:r>
          </a:p>
        </p:txBody>
      </p:sp>
      <p:pic>
        <p:nvPicPr>
          <p:cNvPr id="5" name="Picture 4">
            <a:extLst>
              <a:ext uri="{FF2B5EF4-FFF2-40B4-BE49-F238E27FC236}">
                <a16:creationId xmlns:a16="http://schemas.microsoft.com/office/drawing/2014/main" id="{2034A2F7-3C07-482D-B40C-A6210E84C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469" y="1628800"/>
            <a:ext cx="4977603" cy="3312368"/>
          </a:xfrm>
          <a:prstGeom prst="rect">
            <a:avLst/>
          </a:prstGeom>
        </p:spPr>
      </p:pic>
    </p:spTree>
    <p:extLst>
      <p:ext uri="{BB962C8B-B14F-4D97-AF65-F5344CB8AC3E}">
        <p14:creationId xmlns:p14="http://schemas.microsoft.com/office/powerpoint/2010/main" val="36661183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88840"/>
            <a:ext cx="8496944" cy="4032448"/>
          </a:xfrm>
        </p:spPr>
        <p:txBody>
          <a:bodyPr>
            <a:normAutofit fontScale="90000"/>
          </a:bodyPr>
          <a:lstStyle/>
          <a:p>
            <a:br>
              <a:rPr lang="en-GB" sz="4900" b="1" dirty="0">
                <a:effectLst>
                  <a:outerShdw blurRad="38100" dist="38100" dir="2700000" algn="tl">
                    <a:srgbClr val="000000">
                      <a:alpha val="43137"/>
                    </a:srgbClr>
                  </a:outerShdw>
                </a:effectLst>
                <a:latin typeface="+mn-lt"/>
                <a:cs typeface="Arial" panose="020B0604020202020204" pitchFamily="34" charset="0"/>
              </a:rPr>
            </a:br>
            <a:br>
              <a:rPr lang="en-GB" sz="4900" b="1" dirty="0">
                <a:effectLst>
                  <a:outerShdw blurRad="38100" dist="38100" dir="2700000" algn="tl">
                    <a:srgbClr val="000000">
                      <a:alpha val="43137"/>
                    </a:srgbClr>
                  </a:outerShdw>
                </a:effectLst>
                <a:latin typeface="+mn-lt"/>
                <a:cs typeface="Arial" panose="020B0604020202020204" pitchFamily="34" charset="0"/>
              </a:rPr>
            </a:br>
            <a:r>
              <a:rPr lang="en-GB" dirty="0"/>
              <a:t> </a:t>
            </a:r>
            <a:r>
              <a:rPr lang="en-GB" b="1" i="1" dirty="0">
                <a:effectLst>
                  <a:outerShdw blurRad="38100" dist="38100" dir="2700000" algn="tl">
                    <a:srgbClr val="000000">
                      <a:alpha val="43137"/>
                    </a:srgbClr>
                  </a:outerShdw>
                </a:effectLst>
              </a:rPr>
              <a:t>ARE YOU READY FOR THE NEXT ELECTION? </a:t>
            </a:r>
            <a:br>
              <a:rPr lang="en-GB" b="1" i="1" dirty="0">
                <a:effectLst>
                  <a:outerShdw blurRad="38100" dist="38100" dir="2700000" algn="tl">
                    <a:srgbClr val="000000">
                      <a:alpha val="43137"/>
                    </a:srgbClr>
                  </a:outerShdw>
                </a:effectLst>
              </a:rPr>
            </a:br>
            <a:br>
              <a:rPr lang="en-GB" b="1" i="1" dirty="0">
                <a:effectLst>
                  <a:outerShdw blurRad="38100" dist="38100" dir="2700000" algn="tl">
                    <a:srgbClr val="000000">
                      <a:alpha val="43137"/>
                    </a:srgbClr>
                  </a:outerShdw>
                </a:effectLst>
              </a:rPr>
            </a:br>
            <a:r>
              <a:rPr lang="en-GB" dirty="0"/>
              <a:t> </a:t>
            </a:r>
            <a:r>
              <a:rPr lang="en-GB" b="1" dirty="0">
                <a:effectLst>
                  <a:outerShdw blurRad="38100" dist="38100" dir="2700000" algn="tl">
                    <a:srgbClr val="000000">
                      <a:alpha val="43137"/>
                    </a:srgbClr>
                  </a:outerShdw>
                </a:effectLst>
              </a:rPr>
              <a:t>Session 6: </a:t>
            </a:r>
            <a:r>
              <a:rPr lang="en-GB" sz="4800" b="1" dirty="0">
                <a:effectLst>
                  <a:outerShdw blurRad="38100" dist="38100" dir="2700000" algn="tl">
                    <a:srgbClr val="000000">
                      <a:alpha val="43137"/>
                    </a:srgbClr>
                  </a:outerShdw>
                </a:effectLst>
              </a:rPr>
              <a:t>Next Steps</a:t>
            </a:r>
            <a:br>
              <a:rPr lang="en-GB" sz="4800" b="1" dirty="0">
                <a:effectLst>
                  <a:outerShdw blurRad="38100" dist="38100" dir="2700000" algn="tl">
                    <a:srgbClr val="000000">
                      <a:alpha val="43137"/>
                    </a:srgbClr>
                  </a:outerShdw>
                </a:effectLst>
              </a:rPr>
            </a:br>
            <a:br>
              <a:rPr lang="en-GB" sz="4800" b="1" dirty="0">
                <a:effectLst>
                  <a:outerShdw blurRad="38100" dist="38100" dir="2700000" algn="tl">
                    <a:srgbClr val="000000">
                      <a:alpha val="43137"/>
                    </a:srgbClr>
                  </a:outerShdw>
                </a:effectLst>
              </a:rPr>
            </a:br>
            <a:r>
              <a:rPr lang="it-IT" sz="3600" b="1" dirty="0"/>
              <a:t>Sue Bruce</a:t>
            </a:r>
            <a:br>
              <a:rPr lang="it-IT" sz="3600" b="1" dirty="0"/>
            </a:br>
            <a:r>
              <a:rPr lang="it-IT" sz="3600" b="1" dirty="0"/>
              <a:t>Electoral Commissioner, Scotland</a:t>
            </a:r>
            <a:br>
              <a:rPr lang="en-GB" sz="4000" b="1" dirty="0">
                <a:effectLst>
                  <a:outerShdw blurRad="38100" dist="38100" dir="2700000" algn="tl">
                    <a:srgbClr val="000000">
                      <a:alpha val="43137"/>
                    </a:srgbClr>
                  </a:outerShdw>
                </a:effectLst>
              </a:rPr>
            </a:br>
            <a:br>
              <a:rPr lang="en-GB" b="1" dirty="0">
                <a:effectLst>
                  <a:outerShdw blurRad="38100" dist="38100" dir="2700000" algn="tl">
                    <a:srgbClr val="000000">
                      <a:alpha val="43137"/>
                    </a:srgbClr>
                  </a:outerShdw>
                </a:effectLst>
              </a:rPr>
            </a:br>
            <a:r>
              <a:rPr lang="en-GB" dirty="0"/>
              <a:t> </a:t>
            </a:r>
            <a:br>
              <a:rPr lang="en-GB" dirty="0"/>
            </a:br>
            <a:br>
              <a:rPr lang="en-GB" sz="3200" dirty="0">
                <a:latin typeface="+mn-lt"/>
                <a:cs typeface="Arial" panose="020B0604020202020204" pitchFamily="34" charset="0"/>
              </a:rPr>
            </a:br>
            <a:endParaRPr lang="en-GB" sz="3200" dirty="0">
              <a:latin typeface="+mn-lt"/>
              <a:cs typeface="Arial" panose="020B0604020202020204" pitchFamily="34" charset="0"/>
            </a:endParaRPr>
          </a:p>
        </p:txBody>
      </p:sp>
    </p:spTree>
    <p:extLst>
      <p:ext uri="{BB962C8B-B14F-4D97-AF65-F5344CB8AC3E}">
        <p14:creationId xmlns:p14="http://schemas.microsoft.com/office/powerpoint/2010/main" val="75507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Electoral Commission">
      <a:dk1>
        <a:srgbClr val="003057"/>
      </a:dk1>
      <a:lt1>
        <a:srgbClr val="FFFFFF"/>
      </a:lt1>
      <a:dk2>
        <a:srgbClr val="BFCBD5"/>
      </a:dk2>
      <a:lt2>
        <a:srgbClr val="BFE6F0"/>
      </a:lt2>
      <a:accent1>
        <a:srgbClr val="003057"/>
      </a:accent1>
      <a:accent2>
        <a:srgbClr val="406481"/>
      </a:accent2>
      <a:accent3>
        <a:srgbClr val="8098AB"/>
      </a:accent3>
      <a:accent4>
        <a:srgbClr val="0099C3"/>
      </a:accent4>
      <a:accent5>
        <a:srgbClr val="40B3D2"/>
      </a:accent5>
      <a:accent6>
        <a:srgbClr val="80CCE1"/>
      </a:accent6>
      <a:hlink>
        <a:srgbClr val="40B3D2"/>
      </a:hlink>
      <a:folHlink>
        <a:srgbClr val="40B3D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none" lIns="72000" tIns="72000" rIns="72000" bIns="72000" rtlCol="0" anchor="ctr" anchorCtr="1"/>
      <a:lstStyle>
        <a:defPPr algn="l">
          <a:defRPr sz="1600" dirty="0" smtClean="0"/>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lIns="0" tIns="0" rIns="0" bIns="0" rtlCol="0">
        <a:spAutoFit/>
      </a:bodyPr>
      <a:lstStyle>
        <a:defPPr algn="l">
          <a:defRPr sz="1600" dirty="0" err="1" smtClean="0"/>
        </a:defPPr>
      </a:lstStyle>
    </a:txDef>
  </a:objectDefaults>
  <a:extraClrSchemeLst>
    <a:extraClrScheme>
      <a:clrScheme name="Default Design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Default Design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custClrLst>
    <a:custClr name="EC pink">
      <a:srgbClr val="E6007C"/>
    </a:custClr>
    <a:custClr name="EC Orange">
      <a:srgbClr val="EC6608"/>
    </a:custClr>
    <a:custClr name="EC Green">
      <a:srgbClr val="96BE2D"/>
    </a:custClr>
    <a:custClr name="EC Purple">
      <a:srgbClr val="9C7DA9"/>
    </a:custClr>
    <a:custClr name="EC Yellow">
      <a:srgbClr val="F0DE38"/>
    </a:custClr>
    <a:custClr name="EC Grey">
      <a:srgbClr val="CBC4BC"/>
    </a:custClr>
  </a:custClrLst>
  <a:extLst>
    <a:ext uri="{05A4C25C-085E-4340-85A3-A5531E510DB2}">
      <thm15:themeFamily xmlns:thm15="http://schemas.microsoft.com/office/thememl/2012/main" name="EC English powerpoint" id="{CD702FA0-95A4-497A-B79F-CCCBEC5D1F5F}" vid="{98F5653E-C58E-4B89-A741-2065A75E597F}"/>
    </a:ext>
  </a:ext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5329</TotalTime>
  <Words>5529</Words>
  <Application>Microsoft Office PowerPoint</Application>
  <PresentationFormat>On-screen Show (4:3)</PresentationFormat>
  <Paragraphs>906</Paragraphs>
  <Slides>105</Slides>
  <Notes>54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105</vt:i4>
      </vt:variant>
    </vt:vector>
  </HeadingPairs>
  <TitlesOfParts>
    <vt:vector size="119" baseType="lpstr">
      <vt:lpstr>ＭＳ Ｐゴシック</vt:lpstr>
      <vt:lpstr>Arial</vt:lpstr>
      <vt:lpstr>Calibri</vt:lpstr>
      <vt:lpstr>System Font Regular</vt:lpstr>
      <vt:lpstr>Times</vt:lpstr>
      <vt:lpstr>Times New Roman</vt:lpstr>
      <vt:lpstr>Wingdings</vt:lpstr>
      <vt:lpstr>Office Theme</vt:lpstr>
      <vt:lpstr>1_Office Theme</vt:lpstr>
      <vt:lpstr>2_Office Theme</vt:lpstr>
      <vt:lpstr>Default Design</vt:lpstr>
      <vt:lpstr>Blank Presentation</vt:lpstr>
      <vt:lpstr>3_Office Theme</vt:lpstr>
      <vt:lpstr>4_Office Theme</vt:lpstr>
      <vt:lpstr>    ARE YOU READY FOR THE NEXT ELECTION?   A joint Electoral Management Board for Scotland/Electoral Commission conference     </vt:lpstr>
      <vt:lpstr>Welcome</vt:lpstr>
      <vt:lpstr>Welcome</vt:lpstr>
      <vt:lpstr>Welcome</vt:lpstr>
      <vt:lpstr>    ARE YOU READY FOR THE NEXT ELECTION?    Session 1: The Policy, Legislative and Regulatory Framework Officers     </vt:lpstr>
      <vt:lpstr>The Policy, Legislative and Regulatory Framework   </vt:lpstr>
      <vt:lpstr>Elections are delivered by a community </vt:lpstr>
      <vt:lpstr>A three-legged stool</vt:lpstr>
      <vt:lpstr>The Role of Government</vt:lpstr>
      <vt:lpstr>What does the Government have to do with Elections?</vt:lpstr>
      <vt:lpstr>Legislation and Policy</vt:lpstr>
      <vt:lpstr>Election Legislation</vt:lpstr>
      <vt:lpstr>Electoral Reform  Consultation</vt:lpstr>
      <vt:lpstr>Electoral Reform:  Next Steps</vt:lpstr>
      <vt:lpstr>Electoral Law</vt:lpstr>
      <vt:lpstr>The Electoral Management Board for Scotland</vt:lpstr>
      <vt:lpstr>The Electoral Management Board for Scotland (EMB)</vt:lpstr>
      <vt:lpstr>The EMB’s Role</vt:lpstr>
      <vt:lpstr>Objective and Principles</vt:lpstr>
      <vt:lpstr>The EMB’s Approach</vt:lpstr>
      <vt:lpstr>Directions and Recommendations</vt:lpstr>
      <vt:lpstr>Directions and Recommendations</vt:lpstr>
      <vt:lpstr>Limited simple directions</vt:lpstr>
      <vt:lpstr>Recommendations </vt:lpstr>
      <vt:lpstr>Support from EMB</vt:lpstr>
      <vt:lpstr> Pete Wildman</vt:lpstr>
      <vt:lpstr>The Role of the ERO</vt:lpstr>
      <vt:lpstr>EROs in Scotland</vt:lpstr>
      <vt:lpstr>Registration www.gov.uk/register-to-vote</vt:lpstr>
      <vt:lpstr>Absent vote records</vt:lpstr>
      <vt:lpstr>Other matters</vt:lpstr>
      <vt:lpstr>ERO’s Role at Elections</vt:lpstr>
      <vt:lpstr>ERO’s Role at Elections</vt:lpstr>
      <vt:lpstr>Contact Details  </vt:lpstr>
      <vt:lpstr>PowerPoint Presentation</vt:lpstr>
      <vt:lpstr>Contents </vt:lpstr>
      <vt:lpstr>About the Electoral Commission</vt:lpstr>
      <vt:lpstr>PowerPoint Presentation</vt:lpstr>
      <vt:lpstr>Electoral Commission: </vt:lpstr>
      <vt:lpstr>PowerPoint Presentation</vt:lpstr>
      <vt:lpstr>What do we do?</vt:lpstr>
      <vt:lpstr>What do we do?</vt:lpstr>
      <vt:lpstr>What do we do?</vt:lpstr>
      <vt:lpstr>What do we do?</vt:lpstr>
      <vt:lpstr>PowerPoint Presentation</vt:lpstr>
      <vt:lpstr>Regulating political finance…</vt:lpstr>
      <vt:lpstr>PowerPoint Presentation</vt:lpstr>
      <vt:lpstr>Enforcement Policy</vt:lpstr>
      <vt:lpstr>Our Enforcement Approach</vt:lpstr>
      <vt:lpstr>PowerPoint Presentation</vt:lpstr>
      <vt:lpstr>PowerPoint Presentation</vt:lpstr>
      <vt:lpstr>Command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Panel Discussion</vt:lpstr>
      <vt:lpstr>    ARE YOU READY FOR THE NEXT ELECTION?    Session 2: Your Role as Returning Officer    Malcolm Burr Returning Officer for Comhairle nan Eilean Siar Convener of the EMB       </vt:lpstr>
      <vt:lpstr>Outline: what is the work of the RO? ?</vt:lpstr>
      <vt:lpstr>PowerPoint Presentation</vt:lpstr>
      <vt:lpstr>PowerPoint Presentation</vt:lpstr>
      <vt:lpstr>The Duties of the Returning Officer</vt:lpstr>
      <vt:lpstr>It all starts with the Council</vt:lpstr>
      <vt:lpstr>You are a Project Manager…</vt:lpstr>
      <vt:lpstr>…but you are not Chief Executive</vt:lpstr>
      <vt:lpstr>Personally accountable…..to?</vt:lpstr>
      <vt:lpstr>Resources of the Council</vt:lpstr>
      <vt:lpstr>You own the process….</vt:lpstr>
      <vt:lpstr>Questions?</vt:lpstr>
      <vt:lpstr>    ARE YOU READY FOR THE NEXT ELECTION?       </vt:lpstr>
      <vt:lpstr>A Returning Officer’s Perspective</vt:lpstr>
      <vt:lpstr>Planning</vt:lpstr>
      <vt:lpstr>Nominations</vt:lpstr>
      <vt:lpstr>Printing: Poll Cards, Ballot Papers and Postal Vote materials </vt:lpstr>
      <vt:lpstr>The Poll</vt:lpstr>
      <vt:lpstr>The Poll (Part 2)</vt:lpstr>
      <vt:lpstr>Postal Voting</vt:lpstr>
      <vt:lpstr>Polling Day</vt:lpstr>
      <vt:lpstr>Count and Verification of Votes</vt:lpstr>
      <vt:lpstr>Post-Election Activities</vt:lpstr>
      <vt:lpstr>Lessons Learned </vt:lpstr>
      <vt:lpstr>PowerPoint Presentation</vt:lpstr>
      <vt:lpstr>    ARE YOU READY FOR THE NEXT ELECTION?   Session 4: Table Top Exercises   Planning For The Known  Being Prepared For The Unknown    </vt:lpstr>
      <vt:lpstr>Table Top Exercises</vt:lpstr>
      <vt:lpstr>Feedback</vt:lpstr>
      <vt:lpstr>    ARE YOU READY FOR THE NEXT ELECTION?   Session 5: The EMB’s Returning Officer Mentoring Scheme  Malcolm Burr Returning Officer for Comhairle nan Eilean Siar Convener of the EMB      </vt:lpstr>
      <vt:lpstr>The Background</vt:lpstr>
      <vt:lpstr>Range of support available</vt:lpstr>
      <vt:lpstr>EMB RO Mentoring Scheme</vt:lpstr>
      <vt:lpstr>Peer support</vt:lpstr>
      <vt:lpstr>Schedule of Meetings &amp; Agenda</vt:lpstr>
      <vt:lpstr>PowerPoint Presentation</vt:lpstr>
      <vt:lpstr>Other Training Opportunities</vt:lpstr>
      <vt:lpstr>Mentoring Scheme </vt:lpstr>
      <vt:lpstr>   ARE YOU READY FOR THE NEXT ELECTION?    Session 6: Next Steps  Sue Bruce Electoral Commissioner, Scotland     </vt:lpstr>
      <vt:lpstr>Review of the day</vt:lpstr>
      <vt:lpstr>Review of the day</vt:lpstr>
      <vt:lpstr>What will you do tomorrow? </vt:lpstr>
      <vt:lpstr>Example questions you might want to ask </vt:lpstr>
      <vt:lpstr>Questions and Answers</vt:lpstr>
      <vt:lpstr>Feedback Sheets</vt:lpstr>
    </vt:vector>
  </TitlesOfParts>
  <Company>City of Edinburgh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Electoral Events in 2014/15</dc:title>
  <dc:creator>Chris Highcock</dc:creator>
  <cp:lastModifiedBy>Chris Highcock</cp:lastModifiedBy>
  <cp:revision>365</cp:revision>
  <cp:lastPrinted>2018-11-29T10:17:02Z</cp:lastPrinted>
  <dcterms:created xsi:type="dcterms:W3CDTF">2013-11-07T13:23:19Z</dcterms:created>
  <dcterms:modified xsi:type="dcterms:W3CDTF">2019-01-25T09:16:51Z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