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ustom.xml" ContentType="application/vnd.openxmlformats-officedocument.custom-propertie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56" r:id="rId2"/>
    <p:sldId id="258" r:id="rId3"/>
    <p:sldId id="261" r:id="rId4"/>
    <p:sldId id="259" r:id="rId5"/>
    <p:sldId id="260" r:id="rId6"/>
    <p:sldId id="286" r:id="rId7"/>
    <p:sldId id="295" r:id="rId8"/>
    <p:sldId id="303" r:id="rId9"/>
    <p:sldId id="281" r:id="rId10"/>
    <p:sldId id="271" r:id="rId11"/>
    <p:sldId id="302" r:id="rId12"/>
    <p:sldId id="266" r:id="rId13"/>
    <p:sldId id="270" r:id="rId14"/>
    <p:sldId id="277" r:id="rId15"/>
    <p:sldId id="278" r:id="rId16"/>
    <p:sldId id="273" r:id="rId17"/>
    <p:sldId id="301" r:id="rId18"/>
    <p:sldId id="279" r:id="rId19"/>
    <p:sldId id="304" r:id="rId20"/>
    <p:sldId id="305" r:id="rId21"/>
    <p:sldId id="297" r:id="rId22"/>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notesView">
  <p:normalViewPr>
    <p:restoredLeft sz="15620"/>
    <p:restoredTop sz="94660"/>
  </p:normalViewPr>
  <p:slideViewPr>
    <p:cSldViewPr>
      <p:cViewPr>
        <p:scale>
          <a:sx n="95" d="100"/>
          <a:sy n="95" d="100"/>
        </p:scale>
        <p:origin x="-582" y="1182"/>
      </p:cViewPr>
      <p:guideLst>
        <p:guide orient="horz" pos="2160"/>
        <p:guide pos="2880"/>
      </p:guideLst>
    </p:cSldViewPr>
  </p:slideViewPr>
  <p:notesTextViewPr>
    <p:cViewPr>
      <p:scale>
        <a:sx n="1" d="1"/>
        <a:sy n="1" d="1"/>
      </p:scale>
      <p:origin x="0" y="0"/>
    </p:cViewPr>
  </p:notesTextViewPr>
  <p:notesViewPr>
    <p:cSldViewPr>
      <p:cViewPr>
        <p:scale>
          <a:sx n="125" d="100"/>
          <a:sy n="125" d="100"/>
        </p:scale>
        <p:origin x="-1092" y="1938"/>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7E98C3C0-6975-45A7-95D0-4E0915A7037F}" type="datetimeFigureOut">
              <a:rPr lang="en-GB"/>
              <a:pPr>
                <a:defRPr/>
              </a:pPr>
              <a:t>31/07/2014</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E02126F2-AA0A-462A-BA67-01A69E68ABC4}" type="slidenum">
              <a:rPr lang="en-GB"/>
              <a:pPr>
                <a:defRPr/>
              </a:pPr>
              <a:t>‹#›</a:t>
            </a:fld>
            <a:endParaRPr lang="en-GB"/>
          </a:p>
        </p:txBody>
      </p:sp>
    </p:spTree>
    <p:extLst>
      <p:ext uri="{BB962C8B-B14F-4D97-AF65-F5344CB8AC3E}">
        <p14:creationId xmlns:p14="http://schemas.microsoft.com/office/powerpoint/2010/main" xmlns="" val="61195948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31747"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GB" altLang="en-US" dirty="0" smtClean="0"/>
          </a:p>
        </p:txBody>
      </p:sp>
      <p:sp>
        <p:nvSpPr>
          <p:cNvPr id="31748"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fld id="{D9594311-C0A3-4045-AFB6-E766306B7648}" type="slidenum">
              <a:rPr lang="en-GB" altLang="en-US"/>
              <a:pPr fontAlgn="base">
                <a:spcBef>
                  <a:spcPct val="0"/>
                </a:spcBef>
                <a:spcAft>
                  <a:spcPct val="0"/>
                </a:spcAft>
              </a:pPr>
              <a:t>1</a:t>
            </a:fld>
            <a:endParaRPr lang="en-GB"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35843" name="Notes Placeholder 2"/>
          <p:cNvSpPr>
            <a:spLocks noGrp="1"/>
          </p:cNvSpPr>
          <p:nvPr>
            <p:ph type="body" idx="1"/>
          </p:nvPr>
        </p:nvSpPr>
        <p:spPr bwMode="auto">
          <a:xfrm>
            <a:off x="685800" y="4343400"/>
            <a:ext cx="5486400" cy="4260850"/>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GB" altLang="en-US" dirty="0" smtClean="0"/>
          </a:p>
          <a:p>
            <a:pPr>
              <a:spcBef>
                <a:spcPct val="0"/>
              </a:spcBef>
            </a:pPr>
            <a:endParaRPr lang="en-GB" altLang="en-US" dirty="0" smtClean="0"/>
          </a:p>
          <a:p>
            <a:pPr>
              <a:spcBef>
                <a:spcPct val="0"/>
              </a:spcBef>
            </a:pPr>
            <a:endParaRPr lang="en-GB" altLang="en-US" dirty="0" smtClean="0"/>
          </a:p>
          <a:p>
            <a:pPr>
              <a:spcBef>
                <a:spcPct val="0"/>
              </a:spcBef>
            </a:pPr>
            <a:endParaRPr lang="en-GB" altLang="en-US" dirty="0" smtClean="0"/>
          </a:p>
          <a:p>
            <a:pPr>
              <a:spcBef>
                <a:spcPct val="0"/>
              </a:spcBef>
            </a:pPr>
            <a:endParaRPr lang="en-GB" altLang="en-US" dirty="0" smtClean="0"/>
          </a:p>
          <a:p>
            <a:pPr>
              <a:spcBef>
                <a:spcPct val="0"/>
              </a:spcBef>
            </a:pPr>
            <a:endParaRPr lang="en-GB" altLang="en-US" dirty="0" smtClean="0"/>
          </a:p>
          <a:p>
            <a:pPr>
              <a:spcBef>
                <a:spcPct val="0"/>
              </a:spcBef>
            </a:pPr>
            <a:endParaRPr lang="en-GB" altLang="en-US" dirty="0" smtClean="0"/>
          </a:p>
        </p:txBody>
      </p:sp>
      <p:sp>
        <p:nvSpPr>
          <p:cNvPr id="35844"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fld id="{06C6B038-E0BE-4D99-B923-8AFE05E34CA6}" type="slidenum">
              <a:rPr lang="en-GB" altLang="en-US"/>
              <a:pPr fontAlgn="base">
                <a:spcBef>
                  <a:spcPct val="0"/>
                </a:spcBef>
                <a:spcAft>
                  <a:spcPct val="0"/>
                </a:spcAft>
              </a:pPr>
              <a:t>10</a:t>
            </a:fld>
            <a:endParaRPr lang="en-GB"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To promote consistency across Scotland as a whole, the CCO has directed that certain activities have to take place by or within certain dates.</a:t>
            </a:r>
          </a:p>
          <a:p>
            <a:endParaRPr lang="en-GB" dirty="0"/>
          </a:p>
          <a:p>
            <a:r>
              <a:rPr lang="en-GB" dirty="0" smtClean="0"/>
              <a:t>The full list of CCO directions can be seen on the EMB’s website.</a:t>
            </a:r>
            <a:endParaRPr lang="en-GB" dirty="0"/>
          </a:p>
        </p:txBody>
      </p:sp>
      <p:sp>
        <p:nvSpPr>
          <p:cNvPr id="4" name="Slide Number Placeholder 3"/>
          <p:cNvSpPr>
            <a:spLocks noGrp="1"/>
          </p:cNvSpPr>
          <p:nvPr>
            <p:ph type="sldNum" sz="quarter" idx="10"/>
          </p:nvPr>
        </p:nvSpPr>
        <p:spPr/>
        <p:txBody>
          <a:bodyPr/>
          <a:lstStyle/>
          <a:p>
            <a:pPr>
              <a:defRPr/>
            </a:pPr>
            <a:fld id="{E02126F2-AA0A-462A-BA67-01A69E68ABC4}" type="slidenum">
              <a:rPr lang="en-GB" smtClean="0"/>
              <a:pPr>
                <a:defRPr/>
              </a:pPr>
              <a:t>11</a:t>
            </a:fld>
            <a:endParaRPr lang="en-GB"/>
          </a:p>
        </p:txBody>
      </p:sp>
    </p:spTree>
    <p:extLst>
      <p:ext uri="{BB962C8B-B14F-4D97-AF65-F5344CB8AC3E}">
        <p14:creationId xmlns:p14="http://schemas.microsoft.com/office/powerpoint/2010/main" xmlns="" val="415613182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39939" name="Notes Placeholder 2"/>
          <p:cNvSpPr>
            <a:spLocks noGrp="1"/>
          </p:cNvSpPr>
          <p:nvPr>
            <p:ph type="body" idx="1"/>
          </p:nvPr>
        </p:nvSpPr>
        <p:spPr bwMode="auto">
          <a:xfrm>
            <a:off x="404664" y="4283968"/>
            <a:ext cx="5904656" cy="4752528"/>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en-GB" altLang="en-US" dirty="0" smtClean="0"/>
              <a:t>It is important to know the difference between a polling place and a polling station.</a:t>
            </a:r>
          </a:p>
          <a:p>
            <a:pPr>
              <a:spcBef>
                <a:spcPct val="0"/>
              </a:spcBef>
            </a:pPr>
            <a:r>
              <a:rPr lang="en-GB" altLang="en-US" dirty="0" smtClean="0"/>
              <a:t>A polling place is the building in which voting takes place while a polling station is that part of the room or building where you cast your vote.</a:t>
            </a:r>
          </a:p>
          <a:p>
            <a:pPr>
              <a:spcBef>
                <a:spcPct val="0"/>
              </a:spcBef>
            </a:pPr>
            <a:endParaRPr lang="en-GB" altLang="en-US" sz="800" dirty="0"/>
          </a:p>
          <a:p>
            <a:pPr>
              <a:spcBef>
                <a:spcPct val="0"/>
              </a:spcBef>
            </a:pPr>
            <a:r>
              <a:rPr lang="en-GB" altLang="en-US" dirty="0" smtClean="0"/>
              <a:t>Every Council has a polling scheme which shows every polling place and station and the parts of the polling list assigned to each.  This scheme will form part of the Notice of Referendum which will be published on each Council’s website on 13 August 2014.</a:t>
            </a:r>
          </a:p>
          <a:p>
            <a:pPr>
              <a:spcBef>
                <a:spcPct val="0"/>
              </a:spcBef>
            </a:pPr>
            <a:endParaRPr lang="en-GB" altLang="en-US" sz="800" dirty="0"/>
          </a:p>
          <a:p>
            <a:pPr>
              <a:spcBef>
                <a:spcPct val="0"/>
              </a:spcBef>
            </a:pPr>
            <a:r>
              <a:rPr lang="en-GB" altLang="en-US" dirty="0" smtClean="0"/>
              <a:t>For interest, you might wish to tell the campaigners the numbers of polling stations and places and the number of polling staff you will be employing.</a:t>
            </a:r>
          </a:p>
          <a:p>
            <a:pPr>
              <a:spcBef>
                <a:spcPct val="0"/>
              </a:spcBef>
            </a:pPr>
            <a:endParaRPr lang="en-GB" altLang="en-US" sz="800" dirty="0"/>
          </a:p>
          <a:p>
            <a:pPr>
              <a:spcBef>
                <a:spcPct val="0"/>
              </a:spcBef>
            </a:pPr>
            <a:r>
              <a:rPr lang="en-GB" altLang="en-US" dirty="0" smtClean="0"/>
              <a:t>Briefly explain that in polling places with more than one station, one of the POs will be designated as a senior and will be in charge of the polling place as a whole.</a:t>
            </a:r>
          </a:p>
          <a:p>
            <a:pPr>
              <a:spcBef>
                <a:spcPct val="0"/>
              </a:spcBef>
            </a:pPr>
            <a:endParaRPr lang="en-GB" altLang="en-US" sz="800" dirty="0"/>
          </a:p>
          <a:p>
            <a:pPr>
              <a:spcBef>
                <a:spcPct val="0"/>
              </a:spcBef>
            </a:pPr>
            <a:r>
              <a:rPr lang="en-GB" altLang="en-US" dirty="0" smtClean="0"/>
              <a:t>Permitted participants are entitled to appoint polling agents to be present in the polling stations.  Campaigners who are not registered with the Commission are not entitled to appoint polling agents.  </a:t>
            </a:r>
          </a:p>
          <a:p>
            <a:pPr>
              <a:spcBef>
                <a:spcPct val="0"/>
              </a:spcBef>
            </a:pPr>
            <a:endParaRPr lang="en-GB" altLang="en-US" sz="800" dirty="0"/>
          </a:p>
          <a:p>
            <a:pPr>
              <a:spcBef>
                <a:spcPct val="0"/>
              </a:spcBef>
            </a:pPr>
            <a:r>
              <a:rPr lang="en-GB" altLang="en-US" dirty="0" smtClean="0"/>
              <a:t>Applications to appoint polling agents must be made to the CO by the local referendum agent not later than midnight on Thursday 11 September 2014.  The legislation requires that the referendum agent specifies the polling stations each polling agent is entitled to attend.  To permit flexibility in deploying polling agents, it is suggested that referendum agents should appoint them to any and all polling stations within the Council area.  </a:t>
            </a:r>
          </a:p>
          <a:p>
            <a:pPr>
              <a:spcBef>
                <a:spcPct val="0"/>
              </a:spcBef>
            </a:pPr>
            <a:endParaRPr lang="en-GB" altLang="en-US" sz="800" dirty="0"/>
          </a:p>
          <a:p>
            <a:pPr>
              <a:spcBef>
                <a:spcPct val="0"/>
              </a:spcBef>
            </a:pPr>
            <a:r>
              <a:rPr lang="en-GB" altLang="en-US" dirty="0" smtClean="0"/>
              <a:t>Where a permitted participant has not appointed a local referendum agent, that participant cannot appoint polling agents (or postal ballot agents, or counting agents).</a:t>
            </a:r>
          </a:p>
          <a:p>
            <a:pPr>
              <a:spcBef>
                <a:spcPct val="0"/>
              </a:spcBef>
            </a:pPr>
            <a:endParaRPr lang="en-GB" altLang="en-US" dirty="0" smtClean="0"/>
          </a:p>
          <a:p>
            <a:pPr>
              <a:spcBef>
                <a:spcPct val="0"/>
              </a:spcBef>
            </a:pPr>
            <a:endParaRPr lang="en-GB" altLang="en-US" dirty="0" smtClean="0"/>
          </a:p>
        </p:txBody>
      </p:sp>
      <p:sp>
        <p:nvSpPr>
          <p:cNvPr id="39940"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fld id="{35F4613B-3E0A-4B22-A605-814EAB780E91}" type="slidenum">
              <a:rPr lang="en-GB" altLang="en-US"/>
              <a:pPr fontAlgn="base">
                <a:spcBef>
                  <a:spcPct val="0"/>
                </a:spcBef>
                <a:spcAft>
                  <a:spcPct val="0"/>
                </a:spcAft>
              </a:pPr>
              <a:t>12</a:t>
            </a:fld>
            <a:endParaRPr lang="en-GB"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40963" name="Notes Placeholder 2"/>
          <p:cNvSpPr>
            <a:spLocks noGrp="1"/>
          </p:cNvSpPr>
          <p:nvPr>
            <p:ph type="body" idx="1"/>
          </p:nvPr>
        </p:nvSpPr>
        <p:spPr bwMode="auto">
          <a:xfrm>
            <a:off x="476672" y="4211960"/>
            <a:ext cx="5832648" cy="4608512"/>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en-GB" altLang="en-US" dirty="0"/>
              <a:t>There should only be one polling agent acting on behalf of any one permitted participant at any polling station at any one time. </a:t>
            </a:r>
            <a:r>
              <a:rPr lang="en-GB" altLang="en-US" dirty="0" smtClean="0"/>
              <a:t>Staff will </a:t>
            </a:r>
            <a:r>
              <a:rPr lang="en-GB" altLang="en-US" dirty="0"/>
              <a:t>check the accreditation of all polling agents</a:t>
            </a:r>
            <a:r>
              <a:rPr lang="en-GB" altLang="en-US" dirty="0" smtClean="0"/>
              <a:t>.</a:t>
            </a:r>
          </a:p>
          <a:p>
            <a:pPr>
              <a:spcBef>
                <a:spcPct val="0"/>
              </a:spcBef>
            </a:pPr>
            <a:endParaRPr lang="en-GB" altLang="en-US" sz="800" dirty="0"/>
          </a:p>
          <a:p>
            <a:pPr>
              <a:spcBef>
                <a:spcPct val="0"/>
              </a:spcBef>
            </a:pPr>
            <a:r>
              <a:rPr lang="en-GB" altLang="en-US" dirty="0"/>
              <a:t>Polling </a:t>
            </a:r>
            <a:r>
              <a:rPr lang="en-GB" altLang="en-US" dirty="0" smtClean="0"/>
              <a:t>agents’ duties are to observe the PO sealing the empty ballot box, to detect personation and to prevent people voting more than once, to report any improper occurrences to their referendum agent, to be present when the PO marks ballot papers at the request of voters, to be present at the close of poll when the box and packets are sealed and to maintain the secrecy of the ballot.</a:t>
            </a:r>
          </a:p>
          <a:p>
            <a:pPr>
              <a:spcBef>
                <a:spcPct val="0"/>
              </a:spcBef>
            </a:pPr>
            <a:endParaRPr lang="en-GB" altLang="en-US" sz="800" dirty="0"/>
          </a:p>
          <a:p>
            <a:pPr>
              <a:spcBef>
                <a:spcPct val="0"/>
              </a:spcBef>
            </a:pPr>
            <a:r>
              <a:rPr lang="en-GB" altLang="en-US" dirty="0" smtClean="0"/>
              <a:t>They are </a:t>
            </a:r>
            <a:r>
              <a:rPr lang="en-GB" altLang="en-US" dirty="0"/>
              <a:t>entitled to remain in the polling station </a:t>
            </a:r>
            <a:r>
              <a:rPr lang="en-GB" altLang="en-US" dirty="0" smtClean="0"/>
              <a:t>but are </a:t>
            </a:r>
            <a:r>
              <a:rPr lang="en-GB" altLang="en-US" dirty="0"/>
              <a:t>not allowed to impede voters or ask them how they will vote.  They are not allowed to canvass in the polling place</a:t>
            </a:r>
            <a:r>
              <a:rPr lang="en-GB" altLang="en-US" dirty="0" smtClean="0"/>
              <a:t>.  If they mark voters off on a copy of the electoral register or of the edited polling list they are not allowed to remove that register/list from the polling station until close of poll.</a:t>
            </a:r>
          </a:p>
          <a:p>
            <a:pPr>
              <a:spcBef>
                <a:spcPct val="0"/>
              </a:spcBef>
            </a:pPr>
            <a:endParaRPr lang="en-GB" altLang="en-US" sz="800" dirty="0" smtClean="0"/>
          </a:p>
          <a:p>
            <a:pPr>
              <a:spcBef>
                <a:spcPct val="0"/>
              </a:spcBef>
            </a:pPr>
            <a:r>
              <a:rPr lang="en-GB" altLang="en-US" dirty="0" smtClean="0"/>
              <a:t>Tellers </a:t>
            </a:r>
            <a:r>
              <a:rPr lang="en-GB" altLang="en-US" dirty="0"/>
              <a:t>have no official status.  Their purpose is to ask voters for their name and address so they can advise campaign organisations of likely supporters who have not yet voted</a:t>
            </a:r>
            <a:r>
              <a:rPr lang="en-GB" altLang="en-US" dirty="0" smtClean="0"/>
              <a:t>.  (insert your local arrangements as to whether they can approach voters as they enter or leave the polling place).  They </a:t>
            </a:r>
            <a:r>
              <a:rPr lang="en-GB" altLang="en-US" dirty="0"/>
              <a:t>can only enter the polling station to vote, to vote as proxy or to act as a companion of a disabled voter.  They are </a:t>
            </a:r>
            <a:r>
              <a:rPr lang="en-GB" altLang="en-US" dirty="0" smtClean="0"/>
              <a:t>never </a:t>
            </a:r>
            <a:r>
              <a:rPr lang="en-GB" altLang="en-US" dirty="0"/>
              <a:t>allowed to stand inside the polling station and not normally allowed to be in the polling place.  (Insert your local requirements in relation to </a:t>
            </a:r>
            <a:r>
              <a:rPr lang="en-GB" altLang="en-US" dirty="0" smtClean="0"/>
              <a:t>where tellers may stand.)</a:t>
            </a:r>
            <a:endParaRPr lang="en-GB" altLang="en-US" dirty="0"/>
          </a:p>
          <a:p>
            <a:pPr>
              <a:spcBef>
                <a:spcPct val="0"/>
              </a:spcBef>
            </a:pPr>
            <a:endParaRPr lang="en-GB" altLang="en-US" sz="800" dirty="0"/>
          </a:p>
          <a:p>
            <a:pPr>
              <a:spcBef>
                <a:spcPct val="0"/>
              </a:spcBef>
            </a:pPr>
            <a:r>
              <a:rPr lang="en-GB" altLang="en-US" dirty="0"/>
              <a:t>Rosettes should not be worn by agents remaining in the polling place.  (Insert your local regulations in relation to rosettes </a:t>
            </a:r>
            <a:r>
              <a:rPr lang="en-GB" altLang="en-US" dirty="0" smtClean="0"/>
              <a:t>for agents and tellers here.)</a:t>
            </a:r>
          </a:p>
          <a:p>
            <a:pPr>
              <a:spcBef>
                <a:spcPct val="0"/>
              </a:spcBef>
            </a:pPr>
            <a:r>
              <a:rPr lang="en-GB" altLang="en-US" dirty="0" smtClean="0"/>
              <a:t>The Council’s Arrangements in Force at the Poll will explain local procedures and requirements.</a:t>
            </a:r>
            <a:endParaRPr lang="en-GB" altLang="en-US" dirty="0"/>
          </a:p>
        </p:txBody>
      </p:sp>
      <p:sp>
        <p:nvSpPr>
          <p:cNvPr id="40964"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fld id="{6FAF6C68-D1DC-4FAE-AD8F-8E85002EAD8C}" type="slidenum">
              <a:rPr lang="en-GB" altLang="en-US"/>
              <a:pPr fontAlgn="base">
                <a:spcBef>
                  <a:spcPct val="0"/>
                </a:spcBef>
                <a:spcAft>
                  <a:spcPct val="0"/>
                </a:spcAft>
              </a:pPr>
              <a:t>13</a:t>
            </a:fld>
            <a:endParaRPr lang="en-GB"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3" name="Notes Placeholder 2"/>
          <p:cNvSpPr>
            <a:spLocks noGrp="1"/>
          </p:cNvSpPr>
          <p:nvPr>
            <p:ph type="body" idx="1"/>
          </p:nvPr>
        </p:nvSpPr>
        <p:spPr>
          <a:xfrm>
            <a:off x="260648" y="4211960"/>
            <a:ext cx="6264695" cy="4681215"/>
          </a:xfrm>
        </p:spPr>
        <p:txBody>
          <a:bodyPr/>
          <a:lstStyle/>
          <a:p>
            <a:pPr fontAlgn="auto">
              <a:spcBef>
                <a:spcPts val="0"/>
              </a:spcBef>
              <a:spcAft>
                <a:spcPts val="0"/>
              </a:spcAft>
              <a:defRPr/>
            </a:pPr>
            <a:r>
              <a:rPr lang="en-GB" sz="1100" dirty="0" smtClean="0"/>
              <a:t>Absent voting means voting by post or by proxy(where you choose someone to cast your vote for you).</a:t>
            </a:r>
          </a:p>
          <a:p>
            <a:pPr fontAlgn="auto">
              <a:spcBef>
                <a:spcPts val="0"/>
              </a:spcBef>
              <a:spcAft>
                <a:spcPts val="0"/>
              </a:spcAft>
              <a:defRPr/>
            </a:pPr>
            <a:endParaRPr lang="en-GB" sz="400" dirty="0"/>
          </a:p>
          <a:p>
            <a:pPr fontAlgn="auto">
              <a:spcBef>
                <a:spcPts val="0"/>
              </a:spcBef>
              <a:spcAft>
                <a:spcPts val="0"/>
              </a:spcAft>
              <a:defRPr/>
            </a:pPr>
            <a:r>
              <a:rPr lang="en-GB" sz="1100" dirty="0" smtClean="0"/>
              <a:t>Applications for postal votes must be received by 5pm on Wednesday 3 September.  Any eligible elector is entitled to vote by post, so long as they apply to the ERO by the deadline.  Application forms are available from the ERO or from the Commission’s aboutmyvote website.</a:t>
            </a:r>
          </a:p>
          <a:p>
            <a:pPr fontAlgn="auto">
              <a:spcBef>
                <a:spcPts val="0"/>
              </a:spcBef>
              <a:spcAft>
                <a:spcPts val="0"/>
              </a:spcAft>
              <a:defRPr/>
            </a:pPr>
            <a:endParaRPr lang="en-GB" sz="400" dirty="0"/>
          </a:p>
          <a:p>
            <a:pPr fontAlgn="auto">
              <a:spcBef>
                <a:spcPts val="0"/>
              </a:spcBef>
              <a:spcAft>
                <a:spcPts val="0"/>
              </a:spcAft>
              <a:defRPr/>
            </a:pPr>
            <a:r>
              <a:rPr lang="en-GB" sz="1100" dirty="0" smtClean="0"/>
              <a:t>Applications for ordinary proxy votes must be received by the same date.  However, applicants must explain why they need to vote by proxy.  Attestation (written confirmation by another person) is not required for ordinary proxy votes.</a:t>
            </a:r>
          </a:p>
          <a:p>
            <a:pPr fontAlgn="auto">
              <a:spcBef>
                <a:spcPts val="0"/>
              </a:spcBef>
              <a:spcAft>
                <a:spcPts val="0"/>
              </a:spcAft>
              <a:defRPr/>
            </a:pPr>
            <a:endParaRPr lang="en-GB" sz="400" dirty="0"/>
          </a:p>
          <a:p>
            <a:pPr fontAlgn="auto">
              <a:spcBef>
                <a:spcPts val="0"/>
              </a:spcBef>
              <a:spcAft>
                <a:spcPts val="0"/>
              </a:spcAft>
              <a:defRPr/>
            </a:pPr>
            <a:r>
              <a:rPr lang="en-GB" sz="1100" dirty="0" smtClean="0"/>
              <a:t>Proxies must themselves be entitled to vote at the referendum.  A person cannot vote as proxy in the referendum on behalf of more than two voters of whom they are not the spouse, civil partner, parent, grandparent, brother, sister, child or grandchild.</a:t>
            </a:r>
          </a:p>
          <a:p>
            <a:pPr fontAlgn="auto">
              <a:spcBef>
                <a:spcPts val="0"/>
              </a:spcBef>
              <a:spcAft>
                <a:spcPts val="0"/>
              </a:spcAft>
              <a:defRPr/>
            </a:pPr>
            <a:endParaRPr lang="en-GB" sz="400" dirty="0"/>
          </a:p>
          <a:p>
            <a:pPr fontAlgn="auto">
              <a:spcBef>
                <a:spcPts val="0"/>
              </a:spcBef>
              <a:spcAft>
                <a:spcPts val="0"/>
              </a:spcAft>
              <a:defRPr/>
            </a:pPr>
            <a:r>
              <a:rPr lang="en-GB" sz="1100" dirty="0" smtClean="0"/>
              <a:t>If the voter who appointed the proxy arrives at the polling station to vote before the proxy has voted on their behalf, they may do so, unless their proxy has opted to vote by post.</a:t>
            </a:r>
          </a:p>
          <a:p>
            <a:pPr fontAlgn="auto">
              <a:spcBef>
                <a:spcPts val="0"/>
              </a:spcBef>
              <a:spcAft>
                <a:spcPts val="0"/>
              </a:spcAft>
              <a:defRPr/>
            </a:pPr>
            <a:endParaRPr lang="en-GB" sz="800" dirty="0"/>
          </a:p>
          <a:p>
            <a:pPr fontAlgn="auto">
              <a:spcBef>
                <a:spcPts val="0"/>
              </a:spcBef>
              <a:spcAft>
                <a:spcPts val="0"/>
              </a:spcAft>
              <a:defRPr/>
            </a:pPr>
            <a:r>
              <a:rPr lang="en-GB" sz="1100" dirty="0" smtClean="0"/>
              <a:t>Emergency proxies can be appointed after 5pm on 3 September 2014 and up until 5pm on referendum day itself where the applicant cannot vote in person because</a:t>
            </a:r>
          </a:p>
          <a:p>
            <a:pPr marL="171450" indent="-171450" fontAlgn="auto">
              <a:spcBef>
                <a:spcPts val="0"/>
              </a:spcBef>
              <a:spcAft>
                <a:spcPts val="0"/>
              </a:spcAft>
              <a:buFont typeface="Arial" panose="020B0604020202020204" pitchFamily="34" charset="0"/>
              <a:buChar char="•"/>
              <a:defRPr/>
            </a:pPr>
            <a:r>
              <a:rPr lang="en-GB" sz="1100" dirty="0" smtClean="0"/>
              <a:t>of a disability or illness suffered after the cut-off date</a:t>
            </a:r>
          </a:p>
          <a:p>
            <a:pPr marL="171450" indent="-171450" fontAlgn="auto">
              <a:spcBef>
                <a:spcPts val="0"/>
              </a:spcBef>
              <a:spcAft>
                <a:spcPts val="0"/>
              </a:spcAft>
              <a:buFont typeface="Arial" panose="020B0604020202020204" pitchFamily="34" charset="0"/>
              <a:buChar char="•"/>
              <a:defRPr/>
            </a:pPr>
            <a:r>
              <a:rPr lang="en-GB" sz="1100" dirty="0" smtClean="0"/>
              <a:t>of an unavoidable absence from the qualifying address on referendum day- if the voter only became aware of this after the cut-off date</a:t>
            </a:r>
          </a:p>
          <a:p>
            <a:pPr marL="171450" indent="-171450" fontAlgn="auto">
              <a:spcBef>
                <a:spcPts val="0"/>
              </a:spcBef>
              <a:spcAft>
                <a:spcPts val="0"/>
              </a:spcAft>
              <a:buFont typeface="Arial" panose="020B0604020202020204" pitchFamily="34" charset="0"/>
              <a:buChar char="•"/>
              <a:defRPr/>
            </a:pPr>
            <a:r>
              <a:rPr lang="en-GB" sz="1100" dirty="0" smtClean="0"/>
              <a:t>of reasons relating to the voter’s service , occupation or employment, reasons of which the voter only became aware after the cut-off date.</a:t>
            </a:r>
          </a:p>
          <a:p>
            <a:pPr marL="171450" indent="-171450" fontAlgn="auto">
              <a:spcBef>
                <a:spcPts val="0"/>
              </a:spcBef>
              <a:spcAft>
                <a:spcPts val="0"/>
              </a:spcAft>
              <a:buFont typeface="Arial" panose="020B0604020202020204" pitchFamily="34" charset="0"/>
              <a:buChar char="•"/>
              <a:defRPr/>
            </a:pPr>
            <a:endParaRPr lang="en-GB" sz="400" dirty="0" smtClean="0"/>
          </a:p>
          <a:p>
            <a:pPr fontAlgn="auto">
              <a:spcBef>
                <a:spcPts val="0"/>
              </a:spcBef>
              <a:spcAft>
                <a:spcPts val="0"/>
              </a:spcAft>
              <a:defRPr/>
            </a:pPr>
            <a:r>
              <a:rPr lang="en-GB" sz="1100" dirty="0" smtClean="0"/>
              <a:t>Attestation is not required unless the application is made on or after Thursday 11 September in which case the application must , if the applicant is an employee, be attested by the applicant’s employer or by another employee authorised to do this or if the applicant is not an employee, by a person aged 18 or over who knows the applicant and is not related to them.  Service voters do not require attestation at any time.</a:t>
            </a:r>
          </a:p>
          <a:p>
            <a:pPr fontAlgn="auto">
              <a:spcBef>
                <a:spcPts val="0"/>
              </a:spcBef>
              <a:spcAft>
                <a:spcPts val="0"/>
              </a:spcAft>
              <a:defRPr/>
            </a:pPr>
            <a:endParaRPr lang="en-GB" dirty="0"/>
          </a:p>
          <a:p>
            <a:pPr fontAlgn="auto">
              <a:spcBef>
                <a:spcPts val="0"/>
              </a:spcBef>
              <a:spcAft>
                <a:spcPts val="0"/>
              </a:spcAft>
              <a:defRPr/>
            </a:pPr>
            <a:endParaRPr lang="en-GB" dirty="0" smtClean="0"/>
          </a:p>
        </p:txBody>
      </p:sp>
      <p:sp>
        <p:nvSpPr>
          <p:cNvPr id="43012"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fld id="{AC5CAFA2-CF7B-4C5E-BF96-41DC214210DB}" type="slidenum">
              <a:rPr lang="en-GB" altLang="en-US"/>
              <a:pPr fontAlgn="base">
                <a:spcBef>
                  <a:spcPct val="0"/>
                </a:spcBef>
                <a:spcAft>
                  <a:spcPct val="0"/>
                </a:spcAft>
              </a:pPr>
              <a:t>14</a:t>
            </a:fld>
            <a:endParaRPr lang="en-GB"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44035" name="Notes Placeholder 2"/>
          <p:cNvSpPr>
            <a:spLocks noGrp="1"/>
          </p:cNvSpPr>
          <p:nvPr>
            <p:ph type="body" idx="1"/>
          </p:nvPr>
        </p:nvSpPr>
        <p:spPr bwMode="auto">
          <a:xfrm>
            <a:off x="404664" y="4343400"/>
            <a:ext cx="5904656" cy="4549080"/>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en-GB" altLang="en-US" dirty="0" smtClean="0"/>
              <a:t>The Counting Officer has the responsibility for the issue of postal votes.  However, in some cases this task may be carried out by a contractor on their behalf.  Referendum agents cannot attend issuing sessions, nor can they appoint agents to do so.  </a:t>
            </a:r>
          </a:p>
          <a:p>
            <a:pPr>
              <a:spcBef>
                <a:spcPct val="0"/>
              </a:spcBef>
            </a:pPr>
            <a:endParaRPr lang="en-GB" altLang="en-US" sz="800" dirty="0"/>
          </a:p>
          <a:p>
            <a:pPr>
              <a:spcBef>
                <a:spcPct val="0"/>
              </a:spcBef>
            </a:pPr>
            <a:r>
              <a:rPr lang="en-GB" altLang="en-US" dirty="0" smtClean="0"/>
              <a:t>However, agents can be appointed to attend the opening of the postal votes.  The CO will give referendum agents at least 48 hours’ notice of the time, place and date of the opening sessions and will specify how many postal ballot agents each referendum agent can appoint to attend each session.  This will be the same number for each referendum agent.  Referendum agents must notify COs in writing of the names of those who will attend each session.  You can use the CO’s  form for this, but you do not have to use an official form so long as you provide written notice of the appointment(s)  no later than the time fixed for the opening session.</a:t>
            </a:r>
          </a:p>
          <a:p>
            <a:pPr>
              <a:spcBef>
                <a:spcPct val="0"/>
              </a:spcBef>
            </a:pPr>
            <a:r>
              <a:rPr lang="en-GB" altLang="en-US" dirty="0" smtClean="0"/>
              <a:t>Postal ballot agents will be notified of the requirement of secrecy- failure to observe this is a criminal offence which may lead not only to a fine but also to imprisonment.</a:t>
            </a:r>
          </a:p>
          <a:p>
            <a:pPr>
              <a:spcBef>
                <a:spcPct val="0"/>
              </a:spcBef>
            </a:pPr>
            <a:endParaRPr lang="en-GB" altLang="en-US" sz="800" dirty="0"/>
          </a:p>
          <a:p>
            <a:pPr>
              <a:spcBef>
                <a:spcPct val="0"/>
              </a:spcBef>
            </a:pPr>
            <a:r>
              <a:rPr lang="en-GB" altLang="en-US" dirty="0" smtClean="0"/>
              <a:t>At the opening sessions, the CO’s team will open the postal voters’ envelopes, will make the necessary checks and will verify the signatures and dates of birth on the postal voting statements against computerised records prepared by the ERO.  The envelopes will be opened and the number of postal ballots returned will be counted.  However, agents should be aware that the papers will be handled face down and that they will not see how people have voted.  Once opened and checked, the ballot papers will be resealed and securely stored until the count.</a:t>
            </a:r>
          </a:p>
          <a:p>
            <a:pPr>
              <a:spcBef>
                <a:spcPct val="0"/>
              </a:spcBef>
            </a:pPr>
            <a:endParaRPr lang="en-GB" altLang="en-US" sz="800" dirty="0" smtClean="0"/>
          </a:p>
          <a:p>
            <a:pPr>
              <a:spcBef>
                <a:spcPct val="0"/>
              </a:spcBef>
            </a:pPr>
            <a:r>
              <a:rPr lang="en-GB" altLang="en-US" dirty="0" smtClean="0"/>
              <a:t>The last opening session will be after the close of the poll and is likely to be at the count centre.</a:t>
            </a:r>
          </a:p>
        </p:txBody>
      </p:sp>
      <p:sp>
        <p:nvSpPr>
          <p:cNvPr id="44036"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fld id="{84A094F4-E0CB-4106-997B-C1F5353E9ACB}" type="slidenum">
              <a:rPr lang="en-GB" altLang="en-US"/>
              <a:pPr fontAlgn="base">
                <a:spcBef>
                  <a:spcPct val="0"/>
                </a:spcBef>
                <a:spcAft>
                  <a:spcPct val="0"/>
                </a:spcAft>
              </a:pPr>
              <a:t>15</a:t>
            </a:fld>
            <a:endParaRPr lang="en-GB"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45059" name="Notes Placeholder 2"/>
          <p:cNvSpPr>
            <a:spLocks noGrp="1"/>
          </p:cNvSpPr>
          <p:nvPr>
            <p:ph type="body" idx="1"/>
          </p:nvPr>
        </p:nvSpPr>
        <p:spPr bwMode="auto">
          <a:xfrm>
            <a:off x="685800" y="4283968"/>
            <a:ext cx="5486400" cy="4174232"/>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en-GB" altLang="en-US" dirty="0" smtClean="0"/>
              <a:t>There will be a separate count event for each council area.  Our count will be held (insert place) commencing at (time).  The council’s totals (votes for Yes, votes for No and rejected votes) will be forwarded to the CCO at the national count collation centre at Ingliston.  The CCO’s team  will collate the 32 local totals to produce a single national result.  Result is by simple majority. </a:t>
            </a:r>
          </a:p>
          <a:p>
            <a:pPr>
              <a:spcBef>
                <a:spcPct val="0"/>
              </a:spcBef>
            </a:pPr>
            <a:endParaRPr lang="en-GB" altLang="en-US" sz="800" dirty="0"/>
          </a:p>
          <a:p>
            <a:pPr>
              <a:spcBef>
                <a:spcPct val="0"/>
              </a:spcBef>
            </a:pPr>
            <a:r>
              <a:rPr lang="en-GB" altLang="en-US" dirty="0" smtClean="0"/>
              <a:t>Referendum agents are entitled to appoint counting agents to attend the verification and count.  The CO will advise you how many you can appoint, taking into account the number of referendum agents , the number of staff and the capacity of the hall.  Each referendum agent will be assigned the same number of counting agents, which must not be less than the number of counting assistants divided by the number of referendum agents.</a:t>
            </a:r>
          </a:p>
          <a:p>
            <a:pPr>
              <a:spcBef>
                <a:spcPct val="0"/>
              </a:spcBef>
            </a:pPr>
            <a:endParaRPr lang="en-GB" altLang="en-US" sz="800" dirty="0"/>
          </a:p>
          <a:p>
            <a:pPr>
              <a:spcBef>
                <a:spcPct val="0"/>
              </a:spcBef>
            </a:pPr>
            <a:r>
              <a:rPr lang="en-GB" altLang="en-US" dirty="0" smtClean="0"/>
              <a:t>The Counting Officer has prepared a form for appointing counting agents.  However, you do not have to use a form, so long as you provide the CO with notice in writing of the name and address of each person appointed by the deadline of midnight on Thursday 11 September 2014.</a:t>
            </a:r>
          </a:p>
          <a:p>
            <a:pPr>
              <a:spcBef>
                <a:spcPct val="0"/>
              </a:spcBef>
            </a:pPr>
            <a:endParaRPr lang="en-GB" altLang="en-US" sz="800" dirty="0" smtClean="0"/>
          </a:p>
          <a:p>
            <a:pPr>
              <a:spcBef>
                <a:spcPct val="0"/>
              </a:spcBef>
            </a:pPr>
            <a:r>
              <a:rPr lang="en-GB" altLang="en-US" dirty="0" smtClean="0"/>
              <a:t>You must ensure that all persons attending the count on your behalf have acknowledged receipt of the requirement of secrecy.  You should also make them aware that it is an offence to photograph ballot papers.  You must ensure that your agents follow the instructions of the Counting Officer in relation to the use of mobile phones, tablets and photographic devices at the count.</a:t>
            </a:r>
            <a:endParaRPr lang="en-GB" altLang="en-US" dirty="0"/>
          </a:p>
        </p:txBody>
      </p:sp>
      <p:sp>
        <p:nvSpPr>
          <p:cNvPr id="45060"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fld id="{BFF576FD-977A-4BCE-8A79-9F879AFBB99B}" type="slidenum">
              <a:rPr lang="en-GB" altLang="en-US"/>
              <a:pPr fontAlgn="base">
                <a:spcBef>
                  <a:spcPct val="0"/>
                </a:spcBef>
                <a:spcAft>
                  <a:spcPct val="0"/>
                </a:spcAft>
              </a:pPr>
              <a:t>16</a:t>
            </a:fld>
            <a:endParaRPr lang="en-GB"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46083" name="Notes Placeholder 2"/>
          <p:cNvSpPr>
            <a:spLocks noGrp="1"/>
          </p:cNvSpPr>
          <p:nvPr>
            <p:ph type="body" idx="1"/>
          </p:nvPr>
        </p:nvSpPr>
        <p:spPr bwMode="auto">
          <a:xfrm>
            <a:off x="260648" y="4139952"/>
            <a:ext cx="6192688" cy="4752528"/>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en-GB" altLang="en-US" sz="1050" dirty="0" smtClean="0"/>
              <a:t>Here you can give details of how your count will be organised</a:t>
            </a:r>
            <a:r>
              <a:rPr lang="en-GB" altLang="en-US" dirty="0" smtClean="0"/>
              <a:t>.</a:t>
            </a:r>
          </a:p>
          <a:p>
            <a:pPr>
              <a:spcBef>
                <a:spcPct val="0"/>
              </a:spcBef>
            </a:pPr>
            <a:endParaRPr lang="en-GB" altLang="en-US" sz="800" dirty="0"/>
          </a:p>
          <a:p>
            <a:pPr>
              <a:spcBef>
                <a:spcPct val="0"/>
              </a:spcBef>
            </a:pPr>
            <a:r>
              <a:rPr lang="en-GB" altLang="en-US" sz="1050" dirty="0"/>
              <a:t>The last postal votes will be opened, checked and </a:t>
            </a:r>
            <a:r>
              <a:rPr lang="en-GB" altLang="en-US" sz="1050" dirty="0" smtClean="0"/>
              <a:t>verified </a:t>
            </a:r>
            <a:r>
              <a:rPr lang="en-GB" altLang="en-US" sz="1050" dirty="0"/>
              <a:t>at the count.  Depending on the number of postal votes received in the polling stations later on referendum day, this may take some </a:t>
            </a:r>
            <a:r>
              <a:rPr lang="en-GB" altLang="en-US" sz="1050" dirty="0" smtClean="0"/>
              <a:t>time.  </a:t>
            </a:r>
            <a:endParaRPr lang="en-GB" altLang="en-US" sz="1050" dirty="0"/>
          </a:p>
          <a:p>
            <a:pPr>
              <a:spcBef>
                <a:spcPct val="0"/>
              </a:spcBef>
            </a:pPr>
            <a:endParaRPr lang="en-GB" altLang="en-US" sz="800" dirty="0"/>
          </a:p>
          <a:p>
            <a:pPr>
              <a:spcBef>
                <a:spcPct val="0"/>
              </a:spcBef>
            </a:pPr>
            <a:r>
              <a:rPr lang="en-GB" altLang="en-US" sz="1050" dirty="0"/>
              <a:t>The verification </a:t>
            </a:r>
            <a:r>
              <a:rPr lang="en-GB" altLang="en-US" sz="1050" dirty="0" smtClean="0"/>
              <a:t> of the polling station ballot papers involves </a:t>
            </a:r>
            <a:r>
              <a:rPr lang="en-GB" altLang="en-US" sz="1050" dirty="0"/>
              <a:t>two processes – </a:t>
            </a:r>
          </a:p>
          <a:p>
            <a:pPr marL="171450" indent="-171450">
              <a:spcBef>
                <a:spcPct val="0"/>
              </a:spcBef>
              <a:buFont typeface="Arial" panose="020B0604020202020204" pitchFamily="34" charset="0"/>
              <a:buChar char="•"/>
            </a:pPr>
            <a:r>
              <a:rPr lang="en-GB" altLang="en-US" sz="1050" dirty="0"/>
              <a:t>checking the unused </a:t>
            </a:r>
            <a:r>
              <a:rPr lang="en-GB" altLang="en-US" sz="1050" dirty="0" smtClean="0"/>
              <a:t>and spoilt ballot papers and the </a:t>
            </a:r>
            <a:r>
              <a:rPr lang="en-GB" altLang="en-US" sz="1050" dirty="0"/>
              <a:t>tendered votes list </a:t>
            </a:r>
            <a:r>
              <a:rPr lang="en-GB" altLang="en-US" sz="1050" dirty="0" smtClean="0"/>
              <a:t>against </a:t>
            </a:r>
            <a:r>
              <a:rPr lang="en-GB" altLang="en-US" sz="1050" dirty="0"/>
              <a:t>the ballot paper accounts completed by the presiding officers; and</a:t>
            </a:r>
          </a:p>
          <a:p>
            <a:pPr marL="171450" indent="-171450">
              <a:spcBef>
                <a:spcPct val="0"/>
              </a:spcBef>
              <a:buFont typeface="Arial" panose="020B0604020202020204" pitchFamily="34" charset="0"/>
              <a:buChar char="•"/>
            </a:pPr>
            <a:r>
              <a:rPr lang="en-GB" altLang="en-US" sz="1050" dirty="0"/>
              <a:t>opening the ballot boxes and checking the number of ballot papers inside against the ballot paper accounts</a:t>
            </a:r>
            <a:r>
              <a:rPr lang="en-GB" altLang="en-US" sz="1050" dirty="0" smtClean="0"/>
              <a:t>.</a:t>
            </a:r>
          </a:p>
          <a:p>
            <a:pPr>
              <a:spcBef>
                <a:spcPct val="0"/>
              </a:spcBef>
            </a:pPr>
            <a:r>
              <a:rPr lang="en-GB" altLang="en-US" sz="1050" dirty="0" smtClean="0"/>
              <a:t>Ballot papers will be verified, and later counted, face up</a:t>
            </a:r>
            <a:endParaRPr lang="en-GB" altLang="en-US" sz="1050" dirty="0"/>
          </a:p>
          <a:p>
            <a:pPr>
              <a:spcBef>
                <a:spcPct val="0"/>
              </a:spcBef>
            </a:pPr>
            <a:endParaRPr lang="en-GB" altLang="en-US" sz="800" dirty="0"/>
          </a:p>
          <a:p>
            <a:pPr>
              <a:spcBef>
                <a:spcPct val="0"/>
              </a:spcBef>
            </a:pPr>
            <a:r>
              <a:rPr lang="en-GB" altLang="en-US" sz="1050" dirty="0" smtClean="0"/>
              <a:t>At the end of the process, </a:t>
            </a:r>
            <a:r>
              <a:rPr lang="en-GB" altLang="en-US" sz="1050" dirty="0"/>
              <a:t>a verification statement will be prepared showing the number of ballot papers in each ballot box and any variation from the number shown in the ballot paper account for that box. </a:t>
            </a:r>
            <a:r>
              <a:rPr lang="en-GB" altLang="en-US" sz="1050" dirty="0" smtClean="0"/>
              <a:t>The </a:t>
            </a:r>
            <a:r>
              <a:rPr lang="en-GB" altLang="en-US" sz="1050" dirty="0"/>
              <a:t>CCO will be advised of the verification figure</a:t>
            </a:r>
            <a:r>
              <a:rPr lang="en-GB" altLang="en-US" sz="1050" dirty="0" smtClean="0"/>
              <a:t>.</a:t>
            </a:r>
            <a:r>
              <a:rPr lang="en-GB" altLang="en-US" sz="1050" dirty="0"/>
              <a:t> </a:t>
            </a:r>
            <a:r>
              <a:rPr lang="en-GB" altLang="en-US" sz="1050" dirty="0" smtClean="0"/>
              <a:t>Counting agents </a:t>
            </a:r>
            <a:r>
              <a:rPr lang="en-GB" altLang="en-US" sz="1050" dirty="0"/>
              <a:t>are entitled to receive a copy of </a:t>
            </a:r>
            <a:r>
              <a:rPr lang="en-GB" altLang="en-US" sz="1050" dirty="0" smtClean="0"/>
              <a:t>the verification statement.</a:t>
            </a:r>
            <a:endParaRPr lang="en-GB" altLang="en-US" sz="1050" dirty="0"/>
          </a:p>
          <a:p>
            <a:pPr>
              <a:spcBef>
                <a:spcPct val="0"/>
              </a:spcBef>
            </a:pPr>
            <a:endParaRPr lang="en-GB" altLang="en-US" sz="800" dirty="0"/>
          </a:p>
          <a:p>
            <a:pPr>
              <a:spcBef>
                <a:spcPct val="0"/>
              </a:spcBef>
            </a:pPr>
            <a:r>
              <a:rPr lang="en-GB" altLang="en-US" sz="1050" dirty="0"/>
              <a:t>Postal ballot papers, once checked and verified, will be  included with the verified votes for counting.</a:t>
            </a:r>
          </a:p>
          <a:p>
            <a:pPr>
              <a:spcBef>
                <a:spcPct val="0"/>
              </a:spcBef>
            </a:pPr>
            <a:endParaRPr lang="en-GB" altLang="en-US" sz="800" dirty="0"/>
          </a:p>
          <a:p>
            <a:pPr>
              <a:spcBef>
                <a:spcPct val="0"/>
              </a:spcBef>
            </a:pPr>
            <a:r>
              <a:rPr lang="en-GB" altLang="en-US" sz="1050" dirty="0"/>
              <a:t>As the counting of votes continues, doubtful ballot papers will be separated from the others and will be adjudicated by the CO ,or by an authorised depute, in sight of the counting agents.  Agents can object to a decision on any ballot paper.  In these circumstances, that paper will be marked “Rejection objected to”.  The CO’s decision on doubtful ballot papers is final.</a:t>
            </a:r>
          </a:p>
          <a:p>
            <a:pPr>
              <a:spcBef>
                <a:spcPct val="0"/>
              </a:spcBef>
            </a:pPr>
            <a:endParaRPr lang="en-GB" altLang="en-US" sz="800" dirty="0"/>
          </a:p>
          <a:p>
            <a:pPr>
              <a:spcBef>
                <a:spcPct val="0"/>
              </a:spcBef>
            </a:pPr>
            <a:r>
              <a:rPr lang="en-GB" altLang="en-US" sz="1050" dirty="0"/>
              <a:t>The </a:t>
            </a:r>
            <a:r>
              <a:rPr lang="en-GB" altLang="en-US" sz="1050" dirty="0" smtClean="0"/>
              <a:t>provisional total </a:t>
            </a:r>
            <a:r>
              <a:rPr lang="en-GB" altLang="en-US" sz="1050" dirty="0"/>
              <a:t>will be notified to the CCO who will authorise the sharing of the information with agents.  At that point, if there is concern at any aspect of the count procedure, agents can request a recount.  The CO will consider any such request before making a </a:t>
            </a:r>
            <a:r>
              <a:rPr lang="en-GB" altLang="en-US" sz="1050" dirty="0" smtClean="0"/>
              <a:t>decision</a:t>
            </a:r>
            <a:r>
              <a:rPr lang="en-GB" altLang="en-US" sz="1050" dirty="0"/>
              <a:t> </a:t>
            </a:r>
            <a:r>
              <a:rPr lang="en-GB" altLang="en-US" sz="1050" dirty="0" smtClean="0"/>
              <a:t>to certify the local total.</a:t>
            </a:r>
          </a:p>
          <a:p>
            <a:pPr>
              <a:spcBef>
                <a:spcPct val="0"/>
              </a:spcBef>
            </a:pPr>
            <a:endParaRPr lang="en-GB" altLang="en-US" sz="800" dirty="0"/>
          </a:p>
          <a:p>
            <a:pPr>
              <a:spcBef>
                <a:spcPct val="0"/>
              </a:spcBef>
            </a:pPr>
            <a:r>
              <a:rPr lang="en-GB" altLang="en-US" sz="1050" dirty="0" smtClean="0"/>
              <a:t>There is no provision in legislation for a national recount.</a:t>
            </a:r>
          </a:p>
          <a:p>
            <a:pPr>
              <a:spcBef>
                <a:spcPct val="0"/>
              </a:spcBef>
            </a:pPr>
            <a:endParaRPr lang="en-GB" altLang="en-US" sz="800" dirty="0"/>
          </a:p>
          <a:p>
            <a:pPr>
              <a:spcBef>
                <a:spcPct val="0"/>
              </a:spcBef>
            </a:pPr>
            <a:r>
              <a:rPr lang="en-GB" altLang="en-US" sz="1050" dirty="0" smtClean="0"/>
              <a:t>The CO will declare the local total.  Once all the local totals have been certified and collated,  the CCO will declare the national result.</a:t>
            </a:r>
            <a:endParaRPr lang="en-GB" altLang="en-US" sz="1050" dirty="0"/>
          </a:p>
        </p:txBody>
      </p:sp>
      <p:sp>
        <p:nvSpPr>
          <p:cNvPr id="46084"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fld id="{A62E2993-47ED-48EC-9F67-4A9F8B834E5E}" type="slidenum">
              <a:rPr lang="en-GB" altLang="en-US"/>
              <a:pPr fontAlgn="base">
                <a:spcBef>
                  <a:spcPct val="0"/>
                </a:spcBef>
                <a:spcAft>
                  <a:spcPct val="0"/>
                </a:spcAft>
              </a:pPr>
              <a:t>17</a:t>
            </a:fld>
            <a:endParaRPr lang="en-GB"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47107" name="Notes Placeholder 2"/>
          <p:cNvSpPr>
            <a:spLocks noGrp="1"/>
          </p:cNvSpPr>
          <p:nvPr>
            <p:ph type="body" idx="1"/>
          </p:nvPr>
        </p:nvSpPr>
        <p:spPr bwMode="auto">
          <a:xfrm>
            <a:off x="404664" y="4211960"/>
            <a:ext cx="6120680" cy="4608512"/>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en-GB" altLang="en-US" sz="1100" dirty="0" smtClean="0"/>
              <a:t>As soon as possible after the count, the CO will publish a notice of the result on the Council’s website together with a the notice of the national result that will be supplied by the Chief Counting Officer.</a:t>
            </a:r>
          </a:p>
          <a:p>
            <a:pPr>
              <a:spcBef>
                <a:spcPct val="0"/>
              </a:spcBef>
            </a:pPr>
            <a:endParaRPr lang="en-GB" altLang="en-US" sz="800" dirty="0" smtClean="0"/>
          </a:p>
          <a:p>
            <a:pPr>
              <a:spcBef>
                <a:spcPct val="0"/>
              </a:spcBef>
            </a:pPr>
            <a:r>
              <a:rPr lang="en-GB" altLang="en-US" sz="1100" dirty="0" smtClean="0"/>
              <a:t>After the count is complete, the CO will pack up the referendum materials and pass them to the Proper Officer of the Council for retention and inspection.  The Proper Officer is (insert name).  </a:t>
            </a:r>
          </a:p>
          <a:p>
            <a:pPr>
              <a:spcBef>
                <a:spcPct val="0"/>
              </a:spcBef>
            </a:pPr>
            <a:r>
              <a:rPr lang="en-GB" altLang="en-US" sz="1100" dirty="0" smtClean="0"/>
              <a:t>The documents, except ballot papers, completed corresponding number lists and the certificates of employment, will be available for inspection when and how the Proper Officer decides.</a:t>
            </a:r>
          </a:p>
          <a:p>
            <a:pPr>
              <a:spcBef>
                <a:spcPct val="0"/>
              </a:spcBef>
            </a:pPr>
            <a:r>
              <a:rPr lang="en-GB" altLang="en-US" sz="1100" dirty="0" smtClean="0"/>
              <a:t>No-one who inspects the marked polling list can copy it or can record details from it other than by hand-written notes.  Copying them otherwise than by hand is an offence subject to a £5000 fine.</a:t>
            </a:r>
          </a:p>
          <a:p>
            <a:pPr>
              <a:spcBef>
                <a:spcPct val="0"/>
              </a:spcBef>
            </a:pPr>
            <a:endParaRPr lang="en-GB" altLang="en-US" sz="800" dirty="0" smtClean="0"/>
          </a:p>
          <a:p>
            <a:pPr>
              <a:spcBef>
                <a:spcPct val="0"/>
              </a:spcBef>
            </a:pPr>
            <a:r>
              <a:rPr lang="en-GB" altLang="en-US" sz="1100" dirty="0" smtClean="0"/>
              <a:t>Only the two Designated Organisations are entitled to request copies of the marked polling lists and notices of alteration.  Requests must be made in writing, must specify the documents requested, state whether a printed copy or a copy in data form is requested and state the purposes for which the documents will be used and why the unmarked copies are not adequate for the purpose.  However the CO need only supply it in the form in which it is held.  </a:t>
            </a:r>
          </a:p>
          <a:p>
            <a:pPr>
              <a:spcBef>
                <a:spcPct val="0"/>
              </a:spcBef>
            </a:pPr>
            <a:r>
              <a:rPr lang="en-GB" altLang="en-US" sz="1100" dirty="0" smtClean="0"/>
              <a:t>The cost is £10 plus</a:t>
            </a:r>
          </a:p>
          <a:p>
            <a:pPr>
              <a:spcBef>
                <a:spcPct val="0"/>
              </a:spcBef>
              <a:tabLst>
                <a:tab pos="809625" algn="l"/>
              </a:tabLst>
            </a:pPr>
            <a:r>
              <a:rPr lang="en-GB" altLang="en-US" sz="1100" dirty="0" smtClean="0"/>
              <a:t>	printed copy -£2 for each 1,000 entries (or part of 1,000 entries)</a:t>
            </a:r>
          </a:p>
          <a:p>
            <a:pPr>
              <a:spcBef>
                <a:spcPct val="0"/>
              </a:spcBef>
              <a:tabLst>
                <a:tab pos="809625" algn="l"/>
              </a:tabLst>
            </a:pPr>
            <a:r>
              <a:rPr lang="en-GB" altLang="en-US" sz="1100" dirty="0"/>
              <a:t>	</a:t>
            </a:r>
            <a:r>
              <a:rPr lang="en-GB" altLang="en-US" sz="1100" dirty="0" smtClean="0"/>
              <a:t>data copy - £1 for each 1,000 entries (or part of 1,000 entries)</a:t>
            </a:r>
          </a:p>
          <a:p>
            <a:pPr>
              <a:spcBef>
                <a:spcPct val="0"/>
              </a:spcBef>
              <a:tabLst>
                <a:tab pos="809625" algn="l"/>
              </a:tabLst>
            </a:pPr>
            <a:r>
              <a:rPr lang="en-GB" altLang="en-US" sz="1100" dirty="0" smtClean="0"/>
              <a:t>(A request for a copy of the whole or the same part of a document in both printed and data form may be treated as two separate requests.) The documents will be destroyed one year from the date they are received by the Proper Officer.   </a:t>
            </a:r>
          </a:p>
          <a:p>
            <a:pPr>
              <a:spcBef>
                <a:spcPct val="0"/>
              </a:spcBef>
            </a:pPr>
            <a:endParaRPr lang="en-GB" altLang="en-US" sz="1100" dirty="0"/>
          </a:p>
          <a:p>
            <a:pPr>
              <a:spcBef>
                <a:spcPct val="0"/>
              </a:spcBef>
            </a:pPr>
            <a:r>
              <a:rPr lang="en-GB" altLang="en-US" sz="1100" dirty="0" smtClean="0"/>
              <a:t>Don’t forget to submit your expenses to the Electoral Commission in accordance with the deadlines.  The Commission will retain the returns for public inspection for two years from the date of receipt.</a:t>
            </a:r>
          </a:p>
          <a:p>
            <a:pPr>
              <a:spcBef>
                <a:spcPct val="0"/>
              </a:spcBef>
            </a:pPr>
            <a:endParaRPr lang="en-GB" altLang="en-US" sz="1100" dirty="0"/>
          </a:p>
          <a:p>
            <a:pPr>
              <a:spcBef>
                <a:spcPct val="0"/>
              </a:spcBef>
            </a:pPr>
            <a:r>
              <a:rPr lang="en-GB" altLang="en-US" sz="1100" dirty="0" smtClean="0"/>
              <a:t>The CO’s team is unable to offer advice on the completion of the returns of expenses.  All queries of this nature should be addressed to the Commission’s Scotland Office in Edinburgh.</a:t>
            </a:r>
          </a:p>
        </p:txBody>
      </p:sp>
      <p:sp>
        <p:nvSpPr>
          <p:cNvPr id="47108"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fld id="{73DB87FF-4277-4B39-AE00-418599C449A3}" type="slidenum">
              <a:rPr lang="en-GB" altLang="en-US"/>
              <a:pPr fontAlgn="base">
                <a:spcBef>
                  <a:spcPct val="0"/>
                </a:spcBef>
                <a:spcAft>
                  <a:spcPct val="0"/>
                </a:spcAft>
              </a:pPr>
              <a:t>18</a:t>
            </a:fld>
            <a:endParaRPr lang="en-GB"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There is space on this slide to add any locally produced documents to which you may have referred during the presentation.</a:t>
            </a:r>
          </a:p>
          <a:p>
            <a:endParaRPr lang="en-GB" dirty="0"/>
          </a:p>
        </p:txBody>
      </p:sp>
      <p:sp>
        <p:nvSpPr>
          <p:cNvPr id="4" name="Slide Number Placeholder 3"/>
          <p:cNvSpPr>
            <a:spLocks noGrp="1"/>
          </p:cNvSpPr>
          <p:nvPr>
            <p:ph type="sldNum" sz="quarter" idx="10"/>
          </p:nvPr>
        </p:nvSpPr>
        <p:spPr/>
        <p:txBody>
          <a:bodyPr/>
          <a:lstStyle/>
          <a:p>
            <a:pPr>
              <a:defRPr/>
            </a:pPr>
            <a:fld id="{E02126F2-AA0A-462A-BA67-01A69E68ABC4}" type="slidenum">
              <a:rPr lang="en-GB" smtClean="0"/>
              <a:pPr>
                <a:defRPr/>
              </a:pPr>
              <a:t>19</a:t>
            </a:fld>
            <a:endParaRPr lang="en-GB"/>
          </a:p>
        </p:txBody>
      </p:sp>
    </p:spTree>
    <p:extLst>
      <p:ext uri="{BB962C8B-B14F-4D97-AF65-F5344CB8AC3E}">
        <p14:creationId xmlns:p14="http://schemas.microsoft.com/office/powerpoint/2010/main" xmlns="" val="13423672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33795" name="Notes Placeholder 2"/>
          <p:cNvSpPr>
            <a:spLocks noGrp="1"/>
          </p:cNvSpPr>
          <p:nvPr>
            <p:ph type="body" idx="1"/>
          </p:nvPr>
        </p:nvSpPr>
        <p:spPr bwMode="auto">
          <a:xfrm>
            <a:off x="692696" y="4355976"/>
            <a:ext cx="5486400" cy="4114800"/>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en-GB" altLang="en-US" dirty="0" smtClean="0"/>
              <a:t>We recognise that campaigners at this referendum may be new to campaigning activity  and may need some additional support in finding their way round the requirements of the legislation.</a:t>
            </a:r>
          </a:p>
          <a:p>
            <a:pPr>
              <a:spcBef>
                <a:spcPct val="0"/>
              </a:spcBef>
            </a:pPr>
            <a:endParaRPr lang="en-GB" altLang="en-US" dirty="0"/>
          </a:p>
          <a:p>
            <a:pPr>
              <a:spcBef>
                <a:spcPct val="0"/>
              </a:spcBef>
            </a:pPr>
            <a:r>
              <a:rPr lang="en-GB" altLang="en-US" dirty="0" smtClean="0"/>
              <a:t>To this end, the briefing is intended to be full and informative.</a:t>
            </a:r>
          </a:p>
          <a:p>
            <a:pPr>
              <a:spcBef>
                <a:spcPct val="0"/>
              </a:spcBef>
            </a:pPr>
            <a:endParaRPr lang="en-GB" altLang="en-US" dirty="0"/>
          </a:p>
          <a:p>
            <a:pPr>
              <a:spcBef>
                <a:spcPct val="0"/>
              </a:spcBef>
            </a:pPr>
            <a:r>
              <a:rPr lang="en-GB" altLang="en-US" dirty="0" smtClean="0"/>
              <a:t>We are happy to answer campaigners’ questions.</a:t>
            </a:r>
          </a:p>
          <a:p>
            <a:pPr>
              <a:spcBef>
                <a:spcPct val="0"/>
              </a:spcBef>
            </a:pPr>
            <a:endParaRPr lang="en-GB" altLang="en-US" dirty="0"/>
          </a:p>
          <a:p>
            <a:pPr>
              <a:spcBef>
                <a:spcPct val="0"/>
              </a:spcBef>
            </a:pPr>
            <a:endParaRPr lang="en-GB" altLang="en-US" dirty="0" smtClean="0"/>
          </a:p>
        </p:txBody>
      </p:sp>
      <p:sp>
        <p:nvSpPr>
          <p:cNvPr id="33796"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fld id="{D538F332-CD0A-4EEF-B7B4-142F94DFA519}" type="slidenum">
              <a:rPr lang="en-GB" altLang="en-US"/>
              <a:pPr fontAlgn="base">
                <a:spcBef>
                  <a:spcPct val="0"/>
                </a:spcBef>
                <a:spcAft>
                  <a:spcPct val="0"/>
                </a:spcAft>
              </a:pPr>
              <a:t>2</a:t>
            </a:fld>
            <a:endParaRPr lang="en-GB"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Mention that there is a host of information for campaigners on the Electoral Commission  website  which will be invaluable, notably in relation to donations, spending issues and when the regulations apply.  </a:t>
            </a:r>
          </a:p>
          <a:p>
            <a:r>
              <a:rPr lang="en-GB" dirty="0" smtClean="0"/>
              <a:t>This is not the kind of advice that the CCO or COs can offer.</a:t>
            </a:r>
          </a:p>
          <a:p>
            <a:endParaRPr lang="en-GB" dirty="0" smtClean="0"/>
          </a:p>
          <a:p>
            <a:r>
              <a:rPr lang="en-GB" dirty="0" smtClean="0"/>
              <a:t>Mention too that campaigners can register with the Commission for </a:t>
            </a:r>
            <a:r>
              <a:rPr lang="en-GB" smtClean="0"/>
              <a:t>special updates.</a:t>
            </a:r>
            <a:endParaRPr lang="en-GB" dirty="0" smtClean="0"/>
          </a:p>
          <a:p>
            <a:endParaRPr lang="en-GB" dirty="0"/>
          </a:p>
          <a:p>
            <a:endParaRPr lang="en-GB" dirty="0"/>
          </a:p>
        </p:txBody>
      </p:sp>
      <p:sp>
        <p:nvSpPr>
          <p:cNvPr id="4" name="Slide Number Placeholder 3"/>
          <p:cNvSpPr>
            <a:spLocks noGrp="1"/>
          </p:cNvSpPr>
          <p:nvPr>
            <p:ph type="sldNum" sz="quarter" idx="10"/>
          </p:nvPr>
        </p:nvSpPr>
        <p:spPr/>
        <p:txBody>
          <a:bodyPr/>
          <a:lstStyle/>
          <a:p>
            <a:pPr>
              <a:defRPr/>
            </a:pPr>
            <a:fld id="{E02126F2-AA0A-462A-BA67-01A69E68ABC4}" type="slidenum">
              <a:rPr lang="en-GB" smtClean="0"/>
              <a:pPr>
                <a:defRPr/>
              </a:pPr>
              <a:t>20</a:t>
            </a:fld>
            <a:endParaRPr lang="en-GB"/>
          </a:p>
        </p:txBody>
      </p:sp>
    </p:spTree>
    <p:extLst>
      <p:ext uri="{BB962C8B-B14F-4D97-AF65-F5344CB8AC3E}">
        <p14:creationId xmlns:p14="http://schemas.microsoft.com/office/powerpoint/2010/main" xmlns="" val="358994744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59395"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GB" altLang="en-US" smtClean="0"/>
          </a:p>
        </p:txBody>
      </p:sp>
      <p:sp>
        <p:nvSpPr>
          <p:cNvPr id="59396"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fld id="{9B2D0C95-4CC9-4AD6-8AB8-035E0E13F122}" type="slidenum">
              <a:rPr lang="en-GB" altLang="en-US"/>
              <a:pPr fontAlgn="base">
                <a:spcBef>
                  <a:spcPct val="0"/>
                </a:spcBef>
                <a:spcAft>
                  <a:spcPct val="0"/>
                </a:spcAft>
              </a:pPr>
              <a:t>21</a:t>
            </a:fld>
            <a:endParaRPr lang="en-GB"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37891"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GB" altLang="en-US" dirty="0" smtClean="0"/>
          </a:p>
          <a:p>
            <a:pPr>
              <a:spcBef>
                <a:spcPct val="0"/>
              </a:spcBef>
            </a:pPr>
            <a:endParaRPr lang="en-GB" altLang="en-US" dirty="0" smtClean="0"/>
          </a:p>
          <a:p>
            <a:pPr>
              <a:spcBef>
                <a:spcPct val="0"/>
              </a:spcBef>
            </a:pPr>
            <a:endParaRPr lang="en-GB" altLang="en-US" dirty="0" smtClean="0"/>
          </a:p>
          <a:p>
            <a:pPr>
              <a:spcBef>
                <a:spcPct val="0"/>
              </a:spcBef>
            </a:pPr>
            <a:endParaRPr lang="en-GB" altLang="en-US" dirty="0" smtClean="0"/>
          </a:p>
          <a:p>
            <a:pPr>
              <a:spcBef>
                <a:spcPct val="0"/>
              </a:spcBef>
            </a:pPr>
            <a:endParaRPr lang="en-GB" altLang="en-US" dirty="0" smtClean="0"/>
          </a:p>
        </p:txBody>
      </p:sp>
      <p:sp>
        <p:nvSpPr>
          <p:cNvPr id="37892"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fld id="{5533EBF1-E436-44EA-A5DB-5096111BBFCC}" type="slidenum">
              <a:rPr lang="en-GB" altLang="en-US"/>
              <a:pPr fontAlgn="base">
                <a:spcBef>
                  <a:spcPct val="0"/>
                </a:spcBef>
                <a:spcAft>
                  <a:spcPct val="0"/>
                </a:spcAft>
              </a:pPr>
              <a:t>3</a:t>
            </a:fld>
            <a:endParaRPr lang="en-GB"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34819"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en-GB" altLang="en-US" dirty="0" smtClean="0"/>
              <a:t>These are the aims set out by the Chief Counting Officer and the Electoral Management Board for Scotland.</a:t>
            </a:r>
          </a:p>
        </p:txBody>
      </p:sp>
      <p:sp>
        <p:nvSpPr>
          <p:cNvPr id="34820"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fld id="{1699596F-F1C8-447E-B857-E22530F97ECF}" type="slidenum">
              <a:rPr lang="en-GB" altLang="en-US"/>
              <a:pPr fontAlgn="base">
                <a:spcBef>
                  <a:spcPct val="0"/>
                </a:spcBef>
                <a:spcAft>
                  <a:spcPct val="0"/>
                </a:spcAft>
              </a:pPr>
              <a:t>4</a:t>
            </a:fld>
            <a:endParaRPr lang="en-GB"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38915"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en-GB" altLang="en-US" dirty="0" smtClean="0"/>
              <a:t>The CCO is Mary Pitcaithly, OBE, Convener of the Electoral Management Board for Scotland and Chief Executive of Falkirk Council.  She is responsible for </a:t>
            </a:r>
          </a:p>
          <a:p>
            <a:pPr marL="171450" indent="-171450">
              <a:spcBef>
                <a:spcPct val="0"/>
              </a:spcBef>
              <a:buFont typeface="Arial" panose="020B0604020202020204" pitchFamily="34" charset="0"/>
              <a:buChar char="•"/>
            </a:pPr>
            <a:r>
              <a:rPr lang="en-GB" altLang="en-US" dirty="0" smtClean="0"/>
              <a:t>ensuring that the poll is conducted properly throughout Scotland and</a:t>
            </a:r>
          </a:p>
          <a:p>
            <a:pPr marL="171450" indent="-171450">
              <a:spcBef>
                <a:spcPct val="0"/>
              </a:spcBef>
              <a:buFont typeface="Arial" panose="020B0604020202020204" pitchFamily="34" charset="0"/>
              <a:buChar char="•"/>
            </a:pPr>
            <a:r>
              <a:rPr lang="en-GB" altLang="en-US" dirty="0" smtClean="0"/>
              <a:t>ensuring the accuracy of the national result.</a:t>
            </a:r>
          </a:p>
          <a:p>
            <a:pPr marL="171450" indent="-171450">
              <a:spcBef>
                <a:spcPct val="0"/>
              </a:spcBef>
              <a:buFont typeface="Arial" panose="020B0604020202020204" pitchFamily="34" charset="0"/>
              <a:buChar char="•"/>
            </a:pPr>
            <a:endParaRPr lang="en-GB" altLang="en-US" dirty="0"/>
          </a:p>
          <a:p>
            <a:pPr>
              <a:spcBef>
                <a:spcPct val="0"/>
              </a:spcBef>
            </a:pPr>
            <a:r>
              <a:rPr lang="en-GB" altLang="en-US" dirty="0" smtClean="0"/>
              <a:t>To this end, she is empowered to issue directions to Counting Officers and Electoral Registration Officers.  With a view to ensuring consistency in administering key referendum functions in Scotland as a whole, she has already issued a number of directions which can be found on the EMB website.</a:t>
            </a:r>
          </a:p>
          <a:p>
            <a:pPr>
              <a:spcBef>
                <a:spcPct val="0"/>
              </a:spcBef>
            </a:pPr>
            <a:endParaRPr lang="en-GB" altLang="en-US" dirty="0"/>
          </a:p>
          <a:p>
            <a:pPr>
              <a:spcBef>
                <a:spcPct val="0"/>
              </a:spcBef>
            </a:pPr>
            <a:r>
              <a:rPr lang="en-GB" altLang="en-US" dirty="0" smtClean="0"/>
              <a:t>The Electoral Commission’s role at the referendum includes:-</a:t>
            </a:r>
          </a:p>
          <a:p>
            <a:pPr marL="171450" indent="-171450">
              <a:spcBef>
                <a:spcPct val="0"/>
              </a:spcBef>
              <a:buFont typeface="Arial" panose="020B0604020202020204" pitchFamily="34" charset="0"/>
              <a:buChar char="•"/>
            </a:pPr>
            <a:r>
              <a:rPr lang="en-GB" altLang="en-US" dirty="0" smtClean="0"/>
              <a:t>registering campaigners</a:t>
            </a:r>
          </a:p>
          <a:p>
            <a:pPr marL="171450" indent="-171450">
              <a:spcBef>
                <a:spcPct val="0"/>
              </a:spcBef>
              <a:buFont typeface="Arial" panose="020B0604020202020204" pitchFamily="34" charset="0"/>
              <a:buChar char="•"/>
            </a:pPr>
            <a:r>
              <a:rPr lang="en-GB" altLang="en-US" dirty="0" smtClean="0"/>
              <a:t>regulating campaign spending and donations</a:t>
            </a:r>
          </a:p>
          <a:p>
            <a:pPr marL="171450" indent="-171450">
              <a:spcBef>
                <a:spcPct val="0"/>
              </a:spcBef>
              <a:buFont typeface="Arial" panose="020B0604020202020204" pitchFamily="34" charset="0"/>
              <a:buChar char="•"/>
            </a:pPr>
            <a:r>
              <a:rPr lang="en-GB" altLang="en-US" dirty="0" smtClean="0"/>
              <a:t>designating lead campaign groups</a:t>
            </a:r>
          </a:p>
          <a:p>
            <a:pPr marL="171450" indent="-171450">
              <a:spcBef>
                <a:spcPct val="0"/>
              </a:spcBef>
              <a:buFont typeface="Arial" panose="020B0604020202020204" pitchFamily="34" charset="0"/>
              <a:buChar char="•"/>
            </a:pPr>
            <a:r>
              <a:rPr lang="en-GB" altLang="en-US" dirty="0" smtClean="0"/>
              <a:t>reporting on the administration of the referendum; and</a:t>
            </a:r>
          </a:p>
          <a:p>
            <a:pPr marL="171450" indent="-171450">
              <a:spcBef>
                <a:spcPct val="0"/>
              </a:spcBef>
              <a:buFont typeface="Arial" panose="020B0604020202020204" pitchFamily="34" charset="0"/>
              <a:buChar char="•"/>
            </a:pPr>
            <a:r>
              <a:rPr lang="en-GB" altLang="en-US" dirty="0" smtClean="0"/>
              <a:t>increasing public awareness of the referendum and how to take part in it.</a:t>
            </a:r>
          </a:p>
          <a:p>
            <a:pPr marL="171450" indent="-171450">
              <a:spcBef>
                <a:spcPct val="0"/>
              </a:spcBef>
              <a:buFont typeface="Arial" panose="020B0604020202020204" pitchFamily="34" charset="0"/>
              <a:buChar char="•"/>
            </a:pPr>
            <a:endParaRPr lang="en-GB" altLang="en-US" dirty="0"/>
          </a:p>
          <a:p>
            <a:pPr>
              <a:spcBef>
                <a:spcPct val="0"/>
              </a:spcBef>
            </a:pPr>
            <a:r>
              <a:rPr lang="en-GB" altLang="en-US" dirty="0" smtClean="0"/>
              <a:t>The CCO and the Commission have jointly prepared a Memorandum of Understanding (</a:t>
            </a:r>
            <a:r>
              <a:rPr lang="en-GB" altLang="en-US" dirty="0" err="1" smtClean="0"/>
              <a:t>MoU</a:t>
            </a:r>
            <a:r>
              <a:rPr lang="en-GB" altLang="en-US" dirty="0" smtClean="0"/>
              <a:t>) which outlines how they will deal with areas where their responsibilities meet to ensure that the conduct and regulation of the referendum are carried out efficiently and effectively.</a:t>
            </a:r>
          </a:p>
          <a:p>
            <a:pPr>
              <a:spcBef>
                <a:spcPct val="0"/>
              </a:spcBef>
            </a:pPr>
            <a:endParaRPr lang="en-GB" altLang="en-US" dirty="0" smtClean="0"/>
          </a:p>
          <a:p>
            <a:pPr>
              <a:spcBef>
                <a:spcPct val="0"/>
              </a:spcBef>
            </a:pPr>
            <a:endParaRPr lang="en-GB" altLang="en-US" dirty="0" smtClean="0"/>
          </a:p>
          <a:p>
            <a:pPr>
              <a:spcBef>
                <a:spcPct val="0"/>
              </a:spcBef>
            </a:pPr>
            <a:endParaRPr lang="en-GB" altLang="en-US" dirty="0"/>
          </a:p>
          <a:p>
            <a:pPr>
              <a:spcBef>
                <a:spcPct val="0"/>
              </a:spcBef>
            </a:pPr>
            <a:endParaRPr lang="en-GB" altLang="en-US" dirty="0"/>
          </a:p>
          <a:p>
            <a:pPr>
              <a:spcBef>
                <a:spcPct val="0"/>
              </a:spcBef>
            </a:pPr>
            <a:endParaRPr lang="en-GB" altLang="en-US" dirty="0" smtClean="0"/>
          </a:p>
        </p:txBody>
      </p:sp>
      <p:sp>
        <p:nvSpPr>
          <p:cNvPr id="38916"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fld id="{60673AB3-19DB-4DF1-A24E-FBD39E53EDAD}" type="slidenum">
              <a:rPr lang="en-GB" altLang="en-US"/>
              <a:pPr fontAlgn="base">
                <a:spcBef>
                  <a:spcPct val="0"/>
                </a:spcBef>
                <a:spcAft>
                  <a:spcPct val="0"/>
                </a:spcAft>
              </a:pPr>
              <a:t>5</a:t>
            </a:fld>
            <a:endParaRPr lang="en-GB"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bwMode="auto">
          <a:xfrm>
            <a:off x="1025525" y="685800"/>
            <a:ext cx="4572000" cy="3429000"/>
          </a:xfrm>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53251"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en-GB" altLang="en-US" dirty="0" smtClean="0"/>
              <a:t>The CCO has appointed a CO for every local authority area in Scotland.</a:t>
            </a:r>
          </a:p>
          <a:p>
            <a:pPr>
              <a:spcBef>
                <a:spcPct val="0"/>
              </a:spcBef>
            </a:pPr>
            <a:endParaRPr lang="en-GB" altLang="en-US" dirty="0" smtClean="0"/>
          </a:p>
          <a:p>
            <a:pPr>
              <a:spcBef>
                <a:spcPct val="0"/>
              </a:spcBef>
            </a:pPr>
            <a:r>
              <a:rPr lang="en-GB" altLang="en-US" dirty="0" smtClean="0"/>
              <a:t>Give details of who the CO is in your Council.  You may also wish to give details of who the deputes are and who the contact is for campaigners.</a:t>
            </a:r>
          </a:p>
          <a:p>
            <a:pPr>
              <a:spcBef>
                <a:spcPct val="0"/>
              </a:spcBef>
            </a:pPr>
            <a:endParaRPr lang="en-GB" altLang="en-US" dirty="0"/>
          </a:p>
          <a:p>
            <a:pPr>
              <a:spcBef>
                <a:spcPct val="0"/>
              </a:spcBef>
            </a:pPr>
            <a:r>
              <a:rPr lang="en-GB" altLang="en-US" dirty="0" smtClean="0"/>
              <a:t>Explain which Valuation Joint Board is responsible for your area and where it is based and give the name of the ERO and any contact name for campaigners.</a:t>
            </a:r>
          </a:p>
        </p:txBody>
      </p:sp>
      <p:sp>
        <p:nvSpPr>
          <p:cNvPr id="53252"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fld id="{B638DD7C-2FB5-4E1A-8ACE-C0CE2183ECCF}" type="slidenum">
              <a:rPr lang="en-GB" altLang="en-US"/>
              <a:pPr fontAlgn="base">
                <a:spcBef>
                  <a:spcPct val="0"/>
                </a:spcBef>
                <a:spcAft>
                  <a:spcPct val="0"/>
                </a:spcAft>
              </a:pPr>
              <a:t>6</a:t>
            </a:fld>
            <a:endParaRPr lang="en-GB"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3" name="Notes Placeholder 2"/>
          <p:cNvSpPr>
            <a:spLocks noGrp="1"/>
          </p:cNvSpPr>
          <p:nvPr>
            <p:ph type="body" idx="1"/>
          </p:nvPr>
        </p:nvSpPr>
        <p:spPr/>
        <p:txBody>
          <a:bodyPr/>
          <a:lstStyle/>
          <a:p>
            <a:pPr fontAlgn="auto">
              <a:spcBef>
                <a:spcPts val="0"/>
              </a:spcBef>
              <a:spcAft>
                <a:spcPts val="0"/>
              </a:spcAft>
              <a:defRPr/>
            </a:pPr>
            <a:r>
              <a:rPr lang="en-GB" dirty="0" smtClean="0"/>
              <a:t>Anyone can campaign at the referendum, but those who are going to spend more than £10,000 on their campaign must register with the Commission (unless you will only reach that level of spending when working together with one of the designated lead campaign groups).</a:t>
            </a:r>
          </a:p>
          <a:p>
            <a:pPr fontAlgn="auto">
              <a:spcBef>
                <a:spcPts val="0"/>
              </a:spcBef>
              <a:spcAft>
                <a:spcPts val="0"/>
              </a:spcAft>
              <a:defRPr/>
            </a:pPr>
            <a:endParaRPr lang="en-GB" dirty="0"/>
          </a:p>
          <a:p>
            <a:pPr fontAlgn="auto">
              <a:spcBef>
                <a:spcPts val="0"/>
              </a:spcBef>
              <a:spcAft>
                <a:spcPts val="0"/>
              </a:spcAft>
              <a:defRPr/>
            </a:pPr>
            <a:r>
              <a:rPr lang="en-GB" dirty="0" smtClean="0"/>
              <a:t>Registered campaigners are called permitted participants.  Registration requires permitted participants to name a “responsible person”, who is the primary contact for that campaign group.</a:t>
            </a:r>
          </a:p>
          <a:p>
            <a:pPr fontAlgn="auto">
              <a:spcBef>
                <a:spcPts val="0"/>
              </a:spcBef>
              <a:spcAft>
                <a:spcPts val="0"/>
              </a:spcAft>
              <a:defRPr/>
            </a:pPr>
            <a:endParaRPr lang="en-GB" dirty="0"/>
          </a:p>
          <a:p>
            <a:pPr fontAlgn="auto">
              <a:spcBef>
                <a:spcPts val="0"/>
              </a:spcBef>
              <a:spcAft>
                <a:spcPts val="0"/>
              </a:spcAft>
              <a:defRPr/>
            </a:pPr>
            <a:r>
              <a:rPr lang="en-GB" dirty="0" smtClean="0"/>
              <a:t>The Commission has designated ‘Yes, Scotland’ and ‘Better Together‘ as the lead campaign groups for the respective campaigns.</a:t>
            </a:r>
          </a:p>
          <a:p>
            <a:pPr fontAlgn="auto">
              <a:spcBef>
                <a:spcPts val="0"/>
              </a:spcBef>
              <a:spcAft>
                <a:spcPts val="0"/>
              </a:spcAft>
              <a:defRPr/>
            </a:pPr>
            <a:endParaRPr lang="en-GB" dirty="0"/>
          </a:p>
          <a:p>
            <a:pPr fontAlgn="auto">
              <a:spcBef>
                <a:spcPts val="0"/>
              </a:spcBef>
              <a:spcAft>
                <a:spcPts val="0"/>
              </a:spcAft>
              <a:defRPr/>
            </a:pPr>
            <a:r>
              <a:rPr lang="en-GB" dirty="0" smtClean="0"/>
              <a:t>Campaigners should make sure they follow the Commission’s ‘Code of Conduct for campaigners: postal voting, proxy voting and polling stations’ to avoid situations where their honesty or integrity could be questioned.</a:t>
            </a:r>
          </a:p>
          <a:p>
            <a:pPr fontAlgn="auto">
              <a:spcBef>
                <a:spcPts val="0"/>
              </a:spcBef>
              <a:spcAft>
                <a:spcPts val="0"/>
              </a:spcAft>
              <a:defRPr/>
            </a:pPr>
            <a:endParaRPr lang="en-GB" dirty="0"/>
          </a:p>
          <a:p>
            <a:pPr fontAlgn="auto">
              <a:spcBef>
                <a:spcPts val="0"/>
              </a:spcBef>
              <a:spcAft>
                <a:spcPts val="0"/>
              </a:spcAft>
              <a:defRPr/>
            </a:pPr>
            <a:r>
              <a:rPr lang="en-GB" dirty="0" smtClean="0"/>
              <a:t>The code includes advice on postal voting, proxy voting and polling stations and is essential reading for every referendum agent.</a:t>
            </a:r>
            <a:endParaRPr lang="en-GB" dirty="0"/>
          </a:p>
        </p:txBody>
      </p:sp>
      <p:sp>
        <p:nvSpPr>
          <p:cNvPr id="57348"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fld id="{5D598234-8B20-4846-92CE-96E23247C72B}" type="slidenum">
              <a:rPr lang="en-GB" altLang="en-US"/>
              <a:pPr fontAlgn="base">
                <a:spcBef>
                  <a:spcPct val="0"/>
                </a:spcBef>
                <a:spcAft>
                  <a:spcPct val="0"/>
                </a:spcAft>
              </a:pPr>
              <a:t>7</a:t>
            </a:fld>
            <a:endParaRPr lang="en-GB"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You must use imprints on all your campaign activity  (including websites)– imprints must give the name and address of the printer, the promoter and the organisation the promoter is acting for (if any).  For more information about imprints, see the document ‘Campaign dos and don’ts’ prepared jointly by the CCO and the Commission and available on the EC and EMB websites.</a:t>
            </a:r>
          </a:p>
          <a:p>
            <a:r>
              <a:rPr lang="en-GB" dirty="0" smtClean="0"/>
              <a:t>You must not produce material that looks like the poll cards issued by the CO nor pay anyone to display your adverts (unless it is their business to do so).</a:t>
            </a:r>
          </a:p>
          <a:p>
            <a:r>
              <a:rPr lang="en-GB" dirty="0" smtClean="0"/>
              <a:t>Note that many councils do not now allow posters to be placed on street furniture and regulations on whether and how they can be displayed vary from council to council.  (Explain what your regulations are).</a:t>
            </a:r>
          </a:p>
          <a:p>
            <a:r>
              <a:rPr lang="en-GB" dirty="0" smtClean="0"/>
              <a:t>Use of public rooms</a:t>
            </a:r>
          </a:p>
          <a:p>
            <a:r>
              <a:rPr lang="en-GB" dirty="0" smtClean="0"/>
              <a:t>Persons authorised by the designated organisations can use publicly maintained accommodation for public meetings in support of their campaigns from 28 days before the referendum.  Use of such buildings is subject to availability and is free of charge except for expenses involved in preparing, heating, lighting and servicing the accommodation or in rectifying any damage done to it.  For more information, see the document ‘Information for campaigners on the referendum process’ produced by the Chief Counting Officer.</a:t>
            </a:r>
          </a:p>
          <a:p>
            <a:endParaRPr lang="en-GB" dirty="0" smtClean="0"/>
          </a:p>
          <a:p>
            <a:endParaRPr lang="en-GB" dirty="0"/>
          </a:p>
        </p:txBody>
      </p:sp>
      <p:sp>
        <p:nvSpPr>
          <p:cNvPr id="4" name="Slide Number Placeholder 3"/>
          <p:cNvSpPr>
            <a:spLocks noGrp="1"/>
          </p:cNvSpPr>
          <p:nvPr>
            <p:ph type="sldNum" sz="quarter" idx="10"/>
          </p:nvPr>
        </p:nvSpPr>
        <p:spPr/>
        <p:txBody>
          <a:bodyPr/>
          <a:lstStyle/>
          <a:p>
            <a:pPr>
              <a:defRPr/>
            </a:pPr>
            <a:fld id="{E02126F2-AA0A-462A-BA67-01A69E68ABC4}" type="slidenum">
              <a:rPr lang="en-GB" smtClean="0"/>
              <a:pPr>
                <a:defRPr/>
              </a:pPr>
              <a:t>8</a:t>
            </a:fld>
            <a:endParaRPr lang="en-GB"/>
          </a:p>
        </p:txBody>
      </p:sp>
    </p:spTree>
    <p:extLst>
      <p:ext uri="{BB962C8B-B14F-4D97-AF65-F5344CB8AC3E}">
        <p14:creationId xmlns:p14="http://schemas.microsoft.com/office/powerpoint/2010/main" xmlns="" val="173130388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48131" name="Notes Placeholder 2"/>
          <p:cNvSpPr>
            <a:spLocks noGrp="1"/>
          </p:cNvSpPr>
          <p:nvPr>
            <p:ph type="body" idx="1"/>
          </p:nvPr>
        </p:nvSpPr>
        <p:spPr bwMode="auto">
          <a:xfrm>
            <a:off x="332656" y="4211960"/>
            <a:ext cx="6192688" cy="4608512"/>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en-GB" altLang="en-US" sz="1100" dirty="0" smtClean="0"/>
              <a:t>The franchise for the referendum is the local government franchise, but the voting age has been lowered to 16.  The ERO maintains the  register of local government electors for each council area.  For the referendum, another register – the register of young voters  - has been created.  These two registers will be merged to form the polling list that will be used in the polling stations.  </a:t>
            </a:r>
          </a:p>
          <a:p>
            <a:pPr>
              <a:spcBef>
                <a:spcPct val="0"/>
              </a:spcBef>
            </a:pPr>
            <a:endParaRPr lang="en-GB" altLang="en-US" sz="1100" dirty="0"/>
          </a:p>
          <a:p>
            <a:pPr>
              <a:spcBef>
                <a:spcPct val="0"/>
              </a:spcBef>
            </a:pPr>
            <a:r>
              <a:rPr lang="en-GB" altLang="en-US" sz="1100" dirty="0" smtClean="0"/>
              <a:t>On written application to the ERO for each council area, permitted participants can obtain a free copy of the full, latest version of the register of local government electors for that area, together with updates.  You must specify whether you want a data or paper copy.  Application forms are available on the Electoral Management Board website.</a:t>
            </a:r>
          </a:p>
          <a:p>
            <a:pPr>
              <a:spcBef>
                <a:spcPct val="0"/>
              </a:spcBef>
            </a:pPr>
            <a:endParaRPr lang="en-GB" altLang="en-US" sz="1100" dirty="0" smtClean="0"/>
          </a:p>
          <a:p>
            <a:pPr>
              <a:spcBef>
                <a:spcPct val="0"/>
              </a:spcBef>
            </a:pPr>
            <a:r>
              <a:rPr lang="en-GB" altLang="en-US" sz="1100" dirty="0" smtClean="0"/>
              <a:t>In addition,  the two designated organisations only can obtain a free copy of the edited polling list  (and any updates) – i.e. the polling list to be used in the polling station but with voter numbers and anonymous entries removed. Again, they must specify whether they want a data or paper copy.</a:t>
            </a:r>
          </a:p>
          <a:p>
            <a:pPr>
              <a:spcBef>
                <a:spcPct val="0"/>
              </a:spcBef>
            </a:pPr>
            <a:endParaRPr lang="en-GB" altLang="en-US" sz="1100" dirty="0" smtClean="0"/>
          </a:p>
          <a:p>
            <a:pPr>
              <a:spcBef>
                <a:spcPct val="0"/>
              </a:spcBef>
            </a:pPr>
            <a:r>
              <a:rPr lang="en-GB" altLang="en-US" sz="1100" dirty="0" smtClean="0"/>
              <a:t>Applications for the register or the polling list must be made by the responsible person, or by someone authorised by that officer.  The ERO will check registration details before issuing the copy.</a:t>
            </a:r>
          </a:p>
          <a:p>
            <a:pPr>
              <a:spcBef>
                <a:spcPct val="0"/>
              </a:spcBef>
            </a:pPr>
            <a:endParaRPr lang="en-GB" altLang="en-US" sz="1100" dirty="0"/>
          </a:p>
          <a:p>
            <a:pPr>
              <a:spcBef>
                <a:spcPct val="0"/>
              </a:spcBef>
            </a:pPr>
            <a:r>
              <a:rPr lang="en-GB" altLang="en-US" sz="1100" dirty="0" smtClean="0"/>
              <a:t>You can use the registers to help you campaign and to check that donations and loans from individuals are permissible.  You must not use them for any other purpose or pass copies to anyone outside your campaign (except for data processing companies and for details in the edited version of the register that is available for sale).</a:t>
            </a:r>
          </a:p>
          <a:p>
            <a:pPr>
              <a:spcBef>
                <a:spcPct val="0"/>
              </a:spcBef>
            </a:pPr>
            <a:endParaRPr lang="en-GB" altLang="en-US" sz="1100" dirty="0"/>
          </a:p>
          <a:p>
            <a:pPr>
              <a:spcBef>
                <a:spcPct val="0"/>
              </a:spcBef>
            </a:pPr>
            <a:r>
              <a:rPr lang="en-GB" altLang="en-US" sz="1100" dirty="0" smtClean="0"/>
              <a:t>Campaigners who are not registered with the Commission are not entitled to copies of registration documents.</a:t>
            </a:r>
          </a:p>
          <a:p>
            <a:pPr>
              <a:spcBef>
                <a:spcPct val="0"/>
              </a:spcBef>
            </a:pPr>
            <a:endParaRPr lang="en-GB" altLang="en-US" sz="1100" dirty="0"/>
          </a:p>
          <a:p>
            <a:pPr>
              <a:spcBef>
                <a:spcPct val="0"/>
              </a:spcBef>
            </a:pPr>
            <a:r>
              <a:rPr lang="en-GB" altLang="en-US" sz="1100" dirty="0" smtClean="0"/>
              <a:t>You must destroy the registration information no later than 18 September 2015.  Failure to do so is an offence punishable by a fine of up to £5,000.</a:t>
            </a:r>
            <a:endParaRPr lang="en-GB" altLang="en-US" sz="1100" dirty="0"/>
          </a:p>
          <a:p>
            <a:pPr>
              <a:spcBef>
                <a:spcPct val="0"/>
              </a:spcBef>
            </a:pPr>
            <a:endParaRPr lang="en-GB" altLang="en-US" dirty="0" smtClean="0"/>
          </a:p>
        </p:txBody>
      </p:sp>
      <p:sp>
        <p:nvSpPr>
          <p:cNvPr id="48132"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fld id="{A2D55A11-282C-4E7B-844E-2AB18CBF4788}" type="slidenum">
              <a:rPr lang="en-GB" altLang="en-US"/>
              <a:pPr fontAlgn="base">
                <a:spcBef>
                  <a:spcPct val="0"/>
                </a:spcBef>
                <a:spcAft>
                  <a:spcPct val="0"/>
                </a:spcAft>
              </a:pPr>
              <a:t>9</a:t>
            </a:fld>
            <a:endParaRPr lang="en-GB"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lvl1pPr>
              <a:defRPr/>
            </a:lvl1pPr>
          </a:lstStyle>
          <a:p>
            <a:pPr>
              <a:defRPr/>
            </a:pPr>
            <a:fld id="{B53C83FA-720E-496A-BEA8-8DB160307072}" type="datetimeFigureOut">
              <a:rPr lang="en-GB"/>
              <a:pPr>
                <a:defRPr/>
              </a:pPr>
              <a:t>31/07/2014</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531FA6BA-91DD-4599-ADEB-EF4C299D5336}" type="slidenum">
              <a:rPr lang="en-GB"/>
              <a:pPr>
                <a:defRPr/>
              </a:pPr>
              <a:t>‹#›</a:t>
            </a:fld>
            <a:endParaRPr lang="en-GB"/>
          </a:p>
        </p:txBody>
      </p:sp>
    </p:spTree>
    <p:extLst>
      <p:ext uri="{BB962C8B-B14F-4D97-AF65-F5344CB8AC3E}">
        <p14:creationId xmlns:p14="http://schemas.microsoft.com/office/powerpoint/2010/main" xmlns="" val="41424676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54CA830A-CA05-4221-9412-CC35A94B0FA7}" type="datetimeFigureOut">
              <a:rPr lang="en-GB"/>
              <a:pPr>
                <a:defRPr/>
              </a:pPr>
              <a:t>31/07/2014</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67B850A9-8E8E-44D7-8E5E-27B1F260FADA}" type="slidenum">
              <a:rPr lang="en-GB"/>
              <a:pPr>
                <a:defRPr/>
              </a:pPr>
              <a:t>‹#›</a:t>
            </a:fld>
            <a:endParaRPr lang="en-GB"/>
          </a:p>
        </p:txBody>
      </p:sp>
    </p:spTree>
    <p:extLst>
      <p:ext uri="{BB962C8B-B14F-4D97-AF65-F5344CB8AC3E}">
        <p14:creationId xmlns:p14="http://schemas.microsoft.com/office/powerpoint/2010/main" xmlns="" val="25091175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025CBCB7-DD60-4BA0-8FEA-C6EDDE8508AE}" type="datetimeFigureOut">
              <a:rPr lang="en-GB"/>
              <a:pPr>
                <a:defRPr/>
              </a:pPr>
              <a:t>31/07/2014</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33D391F3-FF3E-416A-9EF4-ABA7495B6562}" type="slidenum">
              <a:rPr lang="en-GB"/>
              <a:pPr>
                <a:defRPr/>
              </a:pPr>
              <a:t>‹#›</a:t>
            </a:fld>
            <a:endParaRPr lang="en-GB"/>
          </a:p>
        </p:txBody>
      </p:sp>
    </p:spTree>
    <p:extLst>
      <p:ext uri="{BB962C8B-B14F-4D97-AF65-F5344CB8AC3E}">
        <p14:creationId xmlns:p14="http://schemas.microsoft.com/office/powerpoint/2010/main" xmlns="" val="5535805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C4F24606-45B6-4339-ACA5-0C9628693A1C}" type="datetimeFigureOut">
              <a:rPr lang="en-GB"/>
              <a:pPr>
                <a:defRPr/>
              </a:pPr>
              <a:t>31/07/2014</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7EEF871C-761A-4D15-AF40-A7078AFDDC4D}" type="slidenum">
              <a:rPr lang="en-GB"/>
              <a:pPr>
                <a:defRPr/>
              </a:pPr>
              <a:t>‹#›</a:t>
            </a:fld>
            <a:endParaRPr lang="en-GB"/>
          </a:p>
        </p:txBody>
      </p:sp>
    </p:spTree>
    <p:extLst>
      <p:ext uri="{BB962C8B-B14F-4D97-AF65-F5344CB8AC3E}">
        <p14:creationId xmlns:p14="http://schemas.microsoft.com/office/powerpoint/2010/main" xmlns="" val="18357718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42BB8808-20F0-4AC6-A9EA-48505DF3BF1B}" type="datetimeFigureOut">
              <a:rPr lang="en-GB"/>
              <a:pPr>
                <a:defRPr/>
              </a:pPr>
              <a:t>31/07/2014</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C4329B85-FB34-449F-8851-B3D5CAE72FC2}" type="slidenum">
              <a:rPr lang="en-GB"/>
              <a:pPr>
                <a:defRPr/>
              </a:pPr>
              <a:t>‹#›</a:t>
            </a:fld>
            <a:endParaRPr lang="en-GB"/>
          </a:p>
        </p:txBody>
      </p:sp>
    </p:spTree>
    <p:extLst>
      <p:ext uri="{BB962C8B-B14F-4D97-AF65-F5344CB8AC3E}">
        <p14:creationId xmlns:p14="http://schemas.microsoft.com/office/powerpoint/2010/main" xmlns="" val="3228607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3"/>
          <p:cNvSpPr>
            <a:spLocks noGrp="1"/>
          </p:cNvSpPr>
          <p:nvPr>
            <p:ph type="dt" sz="half" idx="10"/>
          </p:nvPr>
        </p:nvSpPr>
        <p:spPr/>
        <p:txBody>
          <a:bodyPr/>
          <a:lstStyle>
            <a:lvl1pPr>
              <a:defRPr/>
            </a:lvl1pPr>
          </a:lstStyle>
          <a:p>
            <a:pPr>
              <a:defRPr/>
            </a:pPr>
            <a:fld id="{53371B9A-9119-4891-97DA-ED78028807A1}" type="datetimeFigureOut">
              <a:rPr lang="en-GB"/>
              <a:pPr>
                <a:defRPr/>
              </a:pPr>
              <a:t>31/07/2014</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CD5C575E-F9B4-4639-86D8-8099D6E8BEC5}" type="slidenum">
              <a:rPr lang="en-GB"/>
              <a:pPr>
                <a:defRPr/>
              </a:pPr>
              <a:t>‹#›</a:t>
            </a:fld>
            <a:endParaRPr lang="en-GB"/>
          </a:p>
        </p:txBody>
      </p:sp>
    </p:spTree>
    <p:extLst>
      <p:ext uri="{BB962C8B-B14F-4D97-AF65-F5344CB8AC3E}">
        <p14:creationId xmlns:p14="http://schemas.microsoft.com/office/powerpoint/2010/main" xmlns="" val="34241912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3"/>
          <p:cNvSpPr>
            <a:spLocks noGrp="1"/>
          </p:cNvSpPr>
          <p:nvPr>
            <p:ph type="dt" sz="half" idx="10"/>
          </p:nvPr>
        </p:nvSpPr>
        <p:spPr/>
        <p:txBody>
          <a:bodyPr/>
          <a:lstStyle>
            <a:lvl1pPr>
              <a:defRPr/>
            </a:lvl1pPr>
          </a:lstStyle>
          <a:p>
            <a:pPr>
              <a:defRPr/>
            </a:pPr>
            <a:fld id="{A1D6F6CC-A68B-4260-9C31-68B22C486B86}" type="datetimeFigureOut">
              <a:rPr lang="en-GB"/>
              <a:pPr>
                <a:defRPr/>
              </a:pPr>
              <a:t>31/07/2014</a:t>
            </a:fld>
            <a:endParaRPr lang="en-GB"/>
          </a:p>
        </p:txBody>
      </p:sp>
      <p:sp>
        <p:nvSpPr>
          <p:cNvPr id="8" name="Footer Placeholder 4"/>
          <p:cNvSpPr>
            <a:spLocks noGrp="1"/>
          </p:cNvSpPr>
          <p:nvPr>
            <p:ph type="ftr" sz="quarter" idx="11"/>
          </p:nvPr>
        </p:nvSpPr>
        <p:spPr/>
        <p:txBody>
          <a:bodyPr/>
          <a:lstStyle>
            <a:lvl1pPr>
              <a:defRPr/>
            </a:lvl1pPr>
          </a:lstStyle>
          <a:p>
            <a:pPr>
              <a:defRPr/>
            </a:pPr>
            <a:endParaRPr lang="en-GB"/>
          </a:p>
        </p:txBody>
      </p:sp>
      <p:sp>
        <p:nvSpPr>
          <p:cNvPr id="9" name="Slide Number Placeholder 5"/>
          <p:cNvSpPr>
            <a:spLocks noGrp="1"/>
          </p:cNvSpPr>
          <p:nvPr>
            <p:ph type="sldNum" sz="quarter" idx="12"/>
          </p:nvPr>
        </p:nvSpPr>
        <p:spPr/>
        <p:txBody>
          <a:bodyPr/>
          <a:lstStyle>
            <a:lvl1pPr>
              <a:defRPr/>
            </a:lvl1pPr>
          </a:lstStyle>
          <a:p>
            <a:pPr>
              <a:defRPr/>
            </a:pPr>
            <a:fld id="{032756EA-0483-41BC-AF17-FDBD0191FDE9}" type="slidenum">
              <a:rPr lang="en-GB"/>
              <a:pPr>
                <a:defRPr/>
              </a:pPr>
              <a:t>‹#›</a:t>
            </a:fld>
            <a:endParaRPr lang="en-GB"/>
          </a:p>
        </p:txBody>
      </p:sp>
    </p:spTree>
    <p:extLst>
      <p:ext uri="{BB962C8B-B14F-4D97-AF65-F5344CB8AC3E}">
        <p14:creationId xmlns:p14="http://schemas.microsoft.com/office/powerpoint/2010/main" xmlns="" val="34937642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3"/>
          <p:cNvSpPr>
            <a:spLocks noGrp="1"/>
          </p:cNvSpPr>
          <p:nvPr>
            <p:ph type="dt" sz="half" idx="10"/>
          </p:nvPr>
        </p:nvSpPr>
        <p:spPr/>
        <p:txBody>
          <a:bodyPr/>
          <a:lstStyle>
            <a:lvl1pPr>
              <a:defRPr/>
            </a:lvl1pPr>
          </a:lstStyle>
          <a:p>
            <a:pPr>
              <a:defRPr/>
            </a:pPr>
            <a:fld id="{3A2F5A58-0098-490D-9D89-ACF488EC3432}" type="datetimeFigureOut">
              <a:rPr lang="en-GB"/>
              <a:pPr>
                <a:defRPr/>
              </a:pPr>
              <a:t>31/07/2014</a:t>
            </a:fld>
            <a:endParaRPr lang="en-GB"/>
          </a:p>
        </p:txBody>
      </p:sp>
      <p:sp>
        <p:nvSpPr>
          <p:cNvPr id="4" name="Footer Placeholder 4"/>
          <p:cNvSpPr>
            <a:spLocks noGrp="1"/>
          </p:cNvSpPr>
          <p:nvPr>
            <p:ph type="ftr" sz="quarter" idx="11"/>
          </p:nvPr>
        </p:nvSpPr>
        <p:spPr/>
        <p:txBody>
          <a:bodyPr/>
          <a:lstStyle>
            <a:lvl1pPr>
              <a:defRPr/>
            </a:lvl1pPr>
          </a:lstStyle>
          <a:p>
            <a:pPr>
              <a:defRPr/>
            </a:pPr>
            <a:endParaRPr lang="en-GB"/>
          </a:p>
        </p:txBody>
      </p:sp>
      <p:sp>
        <p:nvSpPr>
          <p:cNvPr id="5" name="Slide Number Placeholder 5"/>
          <p:cNvSpPr>
            <a:spLocks noGrp="1"/>
          </p:cNvSpPr>
          <p:nvPr>
            <p:ph type="sldNum" sz="quarter" idx="12"/>
          </p:nvPr>
        </p:nvSpPr>
        <p:spPr/>
        <p:txBody>
          <a:bodyPr/>
          <a:lstStyle>
            <a:lvl1pPr>
              <a:defRPr/>
            </a:lvl1pPr>
          </a:lstStyle>
          <a:p>
            <a:pPr>
              <a:defRPr/>
            </a:pPr>
            <a:fld id="{B9E51CB1-5F87-4F6F-9C16-7E423D522DAF}" type="slidenum">
              <a:rPr lang="en-GB"/>
              <a:pPr>
                <a:defRPr/>
              </a:pPr>
              <a:t>‹#›</a:t>
            </a:fld>
            <a:endParaRPr lang="en-GB"/>
          </a:p>
        </p:txBody>
      </p:sp>
    </p:spTree>
    <p:extLst>
      <p:ext uri="{BB962C8B-B14F-4D97-AF65-F5344CB8AC3E}">
        <p14:creationId xmlns:p14="http://schemas.microsoft.com/office/powerpoint/2010/main" xmlns="" val="23057451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70C696C3-801F-492F-8633-FEF5671ABD07}" type="datetimeFigureOut">
              <a:rPr lang="en-GB"/>
              <a:pPr>
                <a:defRPr/>
              </a:pPr>
              <a:t>31/07/2014</a:t>
            </a:fld>
            <a:endParaRPr lang="en-GB"/>
          </a:p>
        </p:txBody>
      </p:sp>
      <p:sp>
        <p:nvSpPr>
          <p:cNvPr id="3" name="Footer Placeholder 4"/>
          <p:cNvSpPr>
            <a:spLocks noGrp="1"/>
          </p:cNvSpPr>
          <p:nvPr>
            <p:ph type="ftr" sz="quarter" idx="11"/>
          </p:nvPr>
        </p:nvSpPr>
        <p:spPr/>
        <p:txBody>
          <a:bodyPr/>
          <a:lstStyle>
            <a:lvl1pPr>
              <a:defRPr/>
            </a:lvl1pPr>
          </a:lstStyle>
          <a:p>
            <a:pPr>
              <a:defRPr/>
            </a:pPr>
            <a:endParaRPr lang="en-GB"/>
          </a:p>
        </p:txBody>
      </p:sp>
      <p:sp>
        <p:nvSpPr>
          <p:cNvPr id="4" name="Slide Number Placeholder 5"/>
          <p:cNvSpPr>
            <a:spLocks noGrp="1"/>
          </p:cNvSpPr>
          <p:nvPr>
            <p:ph type="sldNum" sz="quarter" idx="12"/>
          </p:nvPr>
        </p:nvSpPr>
        <p:spPr/>
        <p:txBody>
          <a:bodyPr/>
          <a:lstStyle>
            <a:lvl1pPr>
              <a:defRPr/>
            </a:lvl1pPr>
          </a:lstStyle>
          <a:p>
            <a:pPr>
              <a:defRPr/>
            </a:pPr>
            <a:fld id="{DBC3CE79-3A0E-4570-B901-8E62506B55BA}" type="slidenum">
              <a:rPr lang="en-GB"/>
              <a:pPr>
                <a:defRPr/>
              </a:pPr>
              <a:t>‹#›</a:t>
            </a:fld>
            <a:endParaRPr lang="en-GB"/>
          </a:p>
        </p:txBody>
      </p:sp>
    </p:spTree>
    <p:extLst>
      <p:ext uri="{BB962C8B-B14F-4D97-AF65-F5344CB8AC3E}">
        <p14:creationId xmlns:p14="http://schemas.microsoft.com/office/powerpoint/2010/main" xmlns="" val="34007816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A53019B1-7897-41A6-802C-84B0E7CA869D}" type="datetimeFigureOut">
              <a:rPr lang="en-GB"/>
              <a:pPr>
                <a:defRPr/>
              </a:pPr>
              <a:t>31/07/2014</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F98ECF36-5307-4C91-82ED-3CD69216541C}" type="slidenum">
              <a:rPr lang="en-GB"/>
              <a:pPr>
                <a:defRPr/>
              </a:pPr>
              <a:t>‹#›</a:t>
            </a:fld>
            <a:endParaRPr lang="en-GB"/>
          </a:p>
        </p:txBody>
      </p:sp>
    </p:spTree>
    <p:extLst>
      <p:ext uri="{BB962C8B-B14F-4D97-AF65-F5344CB8AC3E}">
        <p14:creationId xmlns:p14="http://schemas.microsoft.com/office/powerpoint/2010/main" xmlns="" val="40799667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A55C8764-4975-4257-A8AB-520B4C894CDD}" type="datetimeFigureOut">
              <a:rPr lang="en-GB"/>
              <a:pPr>
                <a:defRPr/>
              </a:pPr>
              <a:t>31/07/2014</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965347C5-D5D2-4CAD-A9BE-2BCCCE69FAD3}" type="slidenum">
              <a:rPr lang="en-GB"/>
              <a:pPr>
                <a:defRPr/>
              </a:pPr>
              <a:t>‹#›</a:t>
            </a:fld>
            <a:endParaRPr lang="en-GB"/>
          </a:p>
        </p:txBody>
      </p:sp>
    </p:spTree>
    <p:extLst>
      <p:ext uri="{BB962C8B-B14F-4D97-AF65-F5344CB8AC3E}">
        <p14:creationId xmlns:p14="http://schemas.microsoft.com/office/powerpoint/2010/main" xmlns="" val="37591347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endParaRPr lang="en-GB" altLang="en-US" smtClean="0"/>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708A29B8-7328-411C-BF89-E98CA54C553B}" type="datetimeFigureOut">
              <a:rPr lang="en-GB"/>
              <a:pPr>
                <a:defRPr/>
              </a:pPr>
              <a:t>31/07/2014</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pPr>
              <a:defRPr/>
            </a:pPr>
            <a:fld id="{068ED031-CD82-412C-B997-CC0818B4C7CF}" type="slidenum">
              <a:rPr lang="en-GB"/>
              <a:pPr>
                <a:defRPr/>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cid:image006.jpg@01CF9D29.4C229AF0" TargetMode="Externa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image" Target="../media/image1.jpeg"/><Relationship Id="rId4" Type="http://schemas.openxmlformats.org/officeDocument/2006/relationships/image" Target="cid:image006.jpg@01CF9D29.4C229AF0"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xml"/><Relationship Id="rId1" Type="http://schemas.openxmlformats.org/officeDocument/2006/relationships/slideLayout" Target="../slideLayouts/slideLayout2.xml"/><Relationship Id="rId5" Type="http://schemas.openxmlformats.org/officeDocument/2006/relationships/image" Target="../media/image1.jpeg"/><Relationship Id="rId4" Type="http://schemas.openxmlformats.org/officeDocument/2006/relationships/image" Target="cid:image006.jpg@01CF9D29.4C229AF0"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2.xml"/><Relationship Id="rId1" Type="http://schemas.openxmlformats.org/officeDocument/2006/relationships/slideLayout" Target="../slideLayouts/slideLayout2.xml"/><Relationship Id="rId5" Type="http://schemas.openxmlformats.org/officeDocument/2006/relationships/image" Target="../media/image1.jpeg"/><Relationship Id="rId4" Type="http://schemas.openxmlformats.org/officeDocument/2006/relationships/image" Target="cid:image006.jpg@01CF9D29.4C229AF0"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2.xml"/><Relationship Id="rId5" Type="http://schemas.openxmlformats.org/officeDocument/2006/relationships/image" Target="cid:image006.jpg@01CF9D29.4C229AF0" TargetMode="External"/><Relationship Id="rId4" Type="http://schemas.openxmlformats.org/officeDocument/2006/relationships/image" Target="../media/image2.jpeg"/></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4.xml"/><Relationship Id="rId1" Type="http://schemas.openxmlformats.org/officeDocument/2006/relationships/slideLayout" Target="../slideLayouts/slideLayout2.xml"/><Relationship Id="rId5" Type="http://schemas.openxmlformats.org/officeDocument/2006/relationships/image" Target="../media/image1.jpeg"/><Relationship Id="rId4" Type="http://schemas.openxmlformats.org/officeDocument/2006/relationships/image" Target="cid:image006.jpg@01CF9D29.4C229AF0" TargetMode="External"/></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5.xml"/><Relationship Id="rId1" Type="http://schemas.openxmlformats.org/officeDocument/2006/relationships/slideLayout" Target="../slideLayouts/slideLayout2.xml"/><Relationship Id="rId5" Type="http://schemas.openxmlformats.org/officeDocument/2006/relationships/image" Target="../media/image1.jpeg"/><Relationship Id="rId4" Type="http://schemas.openxmlformats.org/officeDocument/2006/relationships/image" Target="cid:image006.jpg@01CF9D29.4C229AF0" TargetMode="External"/></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6.xml"/><Relationship Id="rId1" Type="http://schemas.openxmlformats.org/officeDocument/2006/relationships/slideLayout" Target="../slideLayouts/slideLayout2.xml"/><Relationship Id="rId5" Type="http://schemas.openxmlformats.org/officeDocument/2006/relationships/image" Target="../media/image1.jpeg"/><Relationship Id="rId4" Type="http://schemas.openxmlformats.org/officeDocument/2006/relationships/image" Target="cid:image006.jpg@01CF9D29.4C229AF0" TargetMode="External"/></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7.xml"/><Relationship Id="rId1" Type="http://schemas.openxmlformats.org/officeDocument/2006/relationships/slideLayout" Target="../slideLayouts/slideLayout2.xml"/><Relationship Id="rId5" Type="http://schemas.openxmlformats.org/officeDocument/2006/relationships/image" Target="../media/image1.jpeg"/><Relationship Id="rId4" Type="http://schemas.openxmlformats.org/officeDocument/2006/relationships/image" Target="cid:image006.jpg@01CF9D29.4C229AF0" TargetMode="External"/></Relationships>
</file>

<file path=ppt/slides/_rels/slide1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8.xml"/><Relationship Id="rId1" Type="http://schemas.openxmlformats.org/officeDocument/2006/relationships/slideLayout" Target="../slideLayouts/slideLayout2.xml"/><Relationship Id="rId5" Type="http://schemas.openxmlformats.org/officeDocument/2006/relationships/image" Target="cid:image006.jpg@01CF9D29.4C229AF0" TargetMode="External"/><Relationship Id="rId4" Type="http://schemas.openxmlformats.org/officeDocument/2006/relationships/image" Target="../media/image2.jpeg"/></Relationships>
</file>

<file path=ppt/slides/_rels/slide19.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hyperlink" Target="http://www.electoralcommission.org.uk/__data/assets/pdf_file/0006/154176/Code-of-conduct-campaigners-2013.pdf" TargetMode="External"/><Relationship Id="rId7" Type="http://schemas.openxmlformats.org/officeDocument/2006/relationships/image" Target="cid:image006.jpg@01CF9D29.4C229AF0"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 Id="rId6" Type="http://schemas.openxmlformats.org/officeDocument/2006/relationships/image" Target="../media/image2.jpeg"/><Relationship Id="rId5" Type="http://schemas.openxmlformats.org/officeDocument/2006/relationships/hyperlink" Target="file:///C:\Users\Anne\Downloads\Directions_from_the_CCO%20(2).pdf" TargetMode="External"/><Relationship Id="rId4" Type="http://schemas.openxmlformats.org/officeDocument/2006/relationships/hyperlink" Target="file:///C:\Users\Anne\Downloads\Information_for_Campaigners_28_May%20(8).pdf"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4.xml"/><Relationship Id="rId5" Type="http://schemas.openxmlformats.org/officeDocument/2006/relationships/image" Target="../media/image1.jpeg"/><Relationship Id="rId4" Type="http://schemas.openxmlformats.org/officeDocument/2006/relationships/image" Target="cid:image006.jpg@01CF9D29.4C229AF0" TargetMode="External"/></Relationships>
</file>

<file path=ppt/slides/_rels/slide20.xml.rels><?xml version="1.0" encoding="UTF-8" standalone="yes"?>
<Relationships xmlns="http://schemas.openxmlformats.org/package/2006/relationships"><Relationship Id="rId3" Type="http://schemas.openxmlformats.org/officeDocument/2006/relationships/hyperlink" Target="http://www.electoralcommission.org.uk/i-am-a/party-or-campaigner/campaigners-in-referendums" TargetMode="External"/><Relationship Id="rId7" Type="http://schemas.openxmlformats.org/officeDocument/2006/relationships/image" Target="../media/image1.jpeg"/><Relationship Id="rId2" Type="http://schemas.openxmlformats.org/officeDocument/2006/relationships/notesSlide" Target="../notesSlides/notesSlide20.xml"/><Relationship Id="rId1" Type="http://schemas.openxmlformats.org/officeDocument/2006/relationships/slideLayout" Target="../slideLayouts/slideLayout2.xml"/><Relationship Id="rId6" Type="http://schemas.openxmlformats.org/officeDocument/2006/relationships/image" Target="cid:image006.jpg@01CF9D29.4C229AF0" TargetMode="External"/><Relationship Id="rId5" Type="http://schemas.openxmlformats.org/officeDocument/2006/relationships/image" Target="../media/image2.jpeg"/><Relationship Id="rId4" Type="http://schemas.openxmlformats.org/officeDocument/2006/relationships/hyperlink" Target="http://www.electionsscotland.info/" TargetMode="External"/></Relationships>
</file>

<file path=ppt/slides/_rels/slide2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1.xml"/><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image" Target="cid:image006.jpg@01CF9D29.4C229AF0"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1.jpeg"/><Relationship Id="rId4" Type="http://schemas.openxmlformats.org/officeDocument/2006/relationships/image" Target="cid:image006.jpg@01CF9D29.4C229AF0"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4.xml"/><Relationship Id="rId5" Type="http://schemas.openxmlformats.org/officeDocument/2006/relationships/image" Target="../media/image1.jpeg"/><Relationship Id="rId4" Type="http://schemas.openxmlformats.org/officeDocument/2006/relationships/image" Target="cid:image006.jpg@01CF9D29.4C229AF0"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1.jpeg"/><Relationship Id="rId4" Type="http://schemas.openxmlformats.org/officeDocument/2006/relationships/image" Target="cid:image006.jpg@01CF9D29.4C229AF0"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cid:image006.jpg@01CF9D29.4C229AF0" TargetMode="External"/><Relationship Id="rId4" Type="http://schemas.openxmlformats.org/officeDocument/2006/relationships/image" Target="../media/image2.jpeg"/></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1.jpeg"/><Relationship Id="rId4" Type="http://schemas.openxmlformats.org/officeDocument/2006/relationships/image" Target="cid:image006.jpg@01CF9D29.4C229AF0"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1.jpeg"/><Relationship Id="rId4" Type="http://schemas.openxmlformats.org/officeDocument/2006/relationships/image" Target="cid:image006.jpg@01CF9D29.4C229AF0"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image" Target="cid:image006.jpg@01CF9D29.4C229AF0" TargetMode="External"/><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p:nvPr>
        </p:nvSpPr>
        <p:spPr>
          <a:xfrm>
            <a:off x="684213" y="2130425"/>
            <a:ext cx="7773987" cy="1470025"/>
          </a:xfrm>
        </p:spPr>
        <p:txBody>
          <a:bodyPr/>
          <a:lstStyle/>
          <a:p>
            <a:r>
              <a:rPr lang="en-GB" altLang="en-US" dirty="0" smtClean="0"/>
              <a:t>Briefing for campaigners and referendum agents</a:t>
            </a:r>
          </a:p>
        </p:txBody>
      </p:sp>
      <p:sp>
        <p:nvSpPr>
          <p:cNvPr id="3" name="Subtitle 2"/>
          <p:cNvSpPr>
            <a:spLocks noGrp="1"/>
          </p:cNvSpPr>
          <p:nvPr>
            <p:ph type="subTitle" idx="1"/>
          </p:nvPr>
        </p:nvSpPr>
        <p:spPr/>
        <p:txBody>
          <a:bodyPr rtlCol="0">
            <a:normAutofit/>
          </a:bodyPr>
          <a:lstStyle/>
          <a:p>
            <a:pPr algn="l" fontAlgn="auto">
              <a:spcAft>
                <a:spcPts val="0"/>
              </a:spcAft>
              <a:buFont typeface="Arial" panose="020B0604020202020204" pitchFamily="34" charset="0"/>
              <a:buNone/>
              <a:defRPr/>
            </a:pPr>
            <a:r>
              <a:rPr lang="en-GB" dirty="0" smtClean="0"/>
              <a:t>Scottish Independence Referendum</a:t>
            </a:r>
          </a:p>
          <a:p>
            <a:pPr fontAlgn="auto">
              <a:spcAft>
                <a:spcPts val="0"/>
              </a:spcAft>
              <a:buFont typeface="Arial" panose="020B0604020202020204" pitchFamily="34" charset="0"/>
              <a:buNone/>
              <a:defRPr/>
            </a:pPr>
            <a:r>
              <a:rPr lang="en-GB" dirty="0" smtClean="0"/>
              <a:t>18 September 2014</a:t>
            </a:r>
            <a:endParaRPr lang="en-GB" dirty="0"/>
          </a:p>
        </p:txBody>
      </p:sp>
      <p:pic>
        <p:nvPicPr>
          <p:cNvPr id="2052" name="Picture 3"/>
          <p:cNvPicPr>
            <a:picLocks noChangeAspect="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7019925" y="476250"/>
            <a:ext cx="1108075" cy="9366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2053" name="Picture 4" descr="CCO.jpg"/>
          <p:cNvPicPr>
            <a:picLocks noChangeAspect="1" noChangeArrowheads="1"/>
          </p:cNvPicPr>
          <p:nvPr/>
        </p:nvPicPr>
        <p:blipFill>
          <a:blip r:embed="rId4" r:link="rId5" cstate="print">
            <a:extLst>
              <a:ext uri="{28A0092B-C50C-407E-A947-70E740481C1C}">
                <a14:useLocalDpi xmlns:a14="http://schemas.microsoft.com/office/drawing/2010/main" xmlns="" val="0"/>
              </a:ext>
            </a:extLst>
          </a:blip>
          <a:srcRect/>
          <a:stretch>
            <a:fillRect/>
          </a:stretch>
        </p:blipFill>
        <p:spPr bwMode="auto">
          <a:xfrm>
            <a:off x="971550" y="877888"/>
            <a:ext cx="2209800" cy="4000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4"/>
          <p:cNvSpPr>
            <a:spLocks noGrp="1"/>
          </p:cNvSpPr>
          <p:nvPr>
            <p:ph type="title"/>
          </p:nvPr>
        </p:nvSpPr>
        <p:spPr>
          <a:xfrm>
            <a:off x="395288" y="820737"/>
            <a:ext cx="8291512" cy="736055"/>
          </a:xfrm>
        </p:spPr>
        <p:txBody>
          <a:bodyPr/>
          <a:lstStyle/>
          <a:p>
            <a:r>
              <a:rPr lang="en-GB" altLang="en-US" sz="3600" dirty="0" smtClean="0"/>
              <a:t>Legal deadlines</a:t>
            </a:r>
          </a:p>
        </p:txBody>
      </p:sp>
      <p:graphicFrame>
        <p:nvGraphicFramePr>
          <p:cNvPr id="2" name="Content Placeholder 1"/>
          <p:cNvGraphicFramePr>
            <a:graphicFrameLocks noGrp="1"/>
          </p:cNvGraphicFramePr>
          <p:nvPr>
            <p:ph idx="1"/>
            <p:extLst>
              <p:ext uri="{D42A27DB-BD31-4B8C-83A1-F6EECF244321}">
                <p14:modId xmlns:p14="http://schemas.microsoft.com/office/powerpoint/2010/main" xmlns="" val="659306410"/>
              </p:ext>
            </p:extLst>
          </p:nvPr>
        </p:nvGraphicFramePr>
        <p:xfrm>
          <a:off x="399968" y="1484784"/>
          <a:ext cx="8229600" cy="5230581"/>
        </p:xfrm>
        <a:graphic>
          <a:graphicData uri="http://schemas.openxmlformats.org/drawingml/2006/table">
            <a:tbl>
              <a:tblPr firstRow="1" bandRow="1">
                <a:tableStyleId>{5C22544A-7EE6-4342-B048-85BDC9FD1C3A}</a:tableStyleId>
              </a:tblPr>
              <a:tblGrid>
                <a:gridCol w="4264136"/>
                <a:gridCol w="3965464"/>
              </a:tblGrid>
              <a:tr h="380406">
                <a:tc>
                  <a:txBody>
                    <a:bodyPr/>
                    <a:lstStyle/>
                    <a:p>
                      <a:r>
                        <a:rPr lang="en-GB" dirty="0" smtClean="0"/>
                        <a:t>Event</a:t>
                      </a:r>
                      <a:endParaRPr lang="en-GB" dirty="0"/>
                    </a:p>
                  </a:txBody>
                  <a:tcPr/>
                </a:tc>
                <a:tc>
                  <a:txBody>
                    <a:bodyPr/>
                    <a:lstStyle/>
                    <a:p>
                      <a:r>
                        <a:rPr lang="en-GB" dirty="0" smtClean="0"/>
                        <a:t>Date</a:t>
                      </a:r>
                      <a:endParaRPr lang="en-GB" dirty="0"/>
                    </a:p>
                  </a:txBody>
                  <a:tcPr/>
                </a:tc>
              </a:tr>
              <a:tr h="380406">
                <a:tc>
                  <a:txBody>
                    <a:bodyPr/>
                    <a:lstStyle/>
                    <a:p>
                      <a:r>
                        <a:rPr lang="en-GB" dirty="0" smtClean="0"/>
                        <a:t>Appointment of local referendum agents</a:t>
                      </a:r>
                      <a:endParaRPr lang="en-GB" dirty="0"/>
                    </a:p>
                  </a:txBody>
                  <a:tcPr/>
                </a:tc>
                <a:tc>
                  <a:txBody>
                    <a:bodyPr/>
                    <a:lstStyle/>
                    <a:p>
                      <a:r>
                        <a:rPr lang="en-GB" dirty="0" smtClean="0"/>
                        <a:t>By noon on Thursday</a:t>
                      </a:r>
                      <a:r>
                        <a:rPr lang="en-GB" baseline="0" dirty="0" smtClean="0"/>
                        <a:t> 14 August 2014</a:t>
                      </a:r>
                      <a:endParaRPr lang="en-GB" dirty="0"/>
                    </a:p>
                  </a:txBody>
                  <a:tcPr/>
                </a:tc>
              </a:tr>
              <a:tr h="380406">
                <a:tc>
                  <a:txBody>
                    <a:bodyPr/>
                    <a:lstStyle/>
                    <a:p>
                      <a:r>
                        <a:rPr lang="en-GB" dirty="0" smtClean="0"/>
                        <a:t>Voter registration</a:t>
                      </a:r>
                      <a:endParaRPr lang="en-GB" dirty="0"/>
                    </a:p>
                  </a:txBody>
                  <a:tcPr/>
                </a:tc>
                <a:tc>
                  <a:txBody>
                    <a:bodyPr/>
                    <a:lstStyle/>
                    <a:p>
                      <a:r>
                        <a:rPr lang="en-GB" dirty="0" smtClean="0"/>
                        <a:t>Midnight</a:t>
                      </a:r>
                      <a:r>
                        <a:rPr lang="en-GB" baseline="0" dirty="0" smtClean="0"/>
                        <a:t> on Tuesday 2 September 2014</a:t>
                      </a:r>
                      <a:endParaRPr lang="en-GB" dirty="0"/>
                    </a:p>
                  </a:txBody>
                  <a:tcPr/>
                </a:tc>
              </a:tr>
              <a:tr h="380406">
                <a:tc>
                  <a:txBody>
                    <a:bodyPr/>
                    <a:lstStyle/>
                    <a:p>
                      <a:r>
                        <a:rPr lang="en-GB" dirty="0" smtClean="0"/>
                        <a:t>Applications</a:t>
                      </a:r>
                      <a:r>
                        <a:rPr lang="en-GB" baseline="0" dirty="0" smtClean="0"/>
                        <a:t> for postal votes</a:t>
                      </a:r>
                      <a:endParaRPr lang="en-GB" dirty="0"/>
                    </a:p>
                  </a:txBody>
                  <a:tcPr/>
                </a:tc>
                <a:tc>
                  <a:txBody>
                    <a:bodyPr/>
                    <a:lstStyle/>
                    <a:p>
                      <a:r>
                        <a:rPr lang="en-GB" dirty="0" smtClean="0"/>
                        <a:t>5pm on Wednesday 3 September 2014</a:t>
                      </a:r>
                      <a:endParaRPr lang="en-GB" dirty="0"/>
                    </a:p>
                  </a:txBody>
                  <a:tcPr/>
                </a:tc>
              </a:tr>
              <a:tr h="380406">
                <a:tc>
                  <a:txBody>
                    <a:bodyPr/>
                    <a:lstStyle/>
                    <a:p>
                      <a:r>
                        <a:rPr lang="en-GB" dirty="0" smtClean="0"/>
                        <a:t>Applications for ordinary</a:t>
                      </a:r>
                      <a:r>
                        <a:rPr lang="en-GB" baseline="0" dirty="0" smtClean="0"/>
                        <a:t> proxy votes</a:t>
                      </a:r>
                      <a:endParaRPr lang="en-GB"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5pm on Wednesday 3 September 2014</a:t>
                      </a:r>
                      <a:endParaRPr lang="en-GB" dirty="0"/>
                    </a:p>
                  </a:txBody>
                  <a:tcPr/>
                </a:tc>
              </a:tr>
              <a:tr h="380406">
                <a:tc>
                  <a:txBody>
                    <a:bodyPr/>
                    <a:lstStyle/>
                    <a:p>
                      <a:r>
                        <a:rPr lang="en-GB" dirty="0" smtClean="0"/>
                        <a:t>Applications to</a:t>
                      </a:r>
                      <a:r>
                        <a:rPr lang="en-GB" baseline="0" dirty="0" smtClean="0"/>
                        <a:t> change the way you vote</a:t>
                      </a:r>
                      <a:endParaRPr lang="en-GB"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5pm on Wednesday 3 September 2014</a:t>
                      </a:r>
                      <a:endParaRPr lang="en-GB" dirty="0"/>
                    </a:p>
                  </a:txBody>
                  <a:tcPr/>
                </a:tc>
              </a:tr>
              <a:tr h="380406">
                <a:tc>
                  <a:txBody>
                    <a:bodyPr/>
                    <a:lstStyle/>
                    <a:p>
                      <a:r>
                        <a:rPr lang="en-GB" dirty="0" smtClean="0"/>
                        <a:t>Appointment of postal vote agents</a:t>
                      </a:r>
                      <a:endParaRPr lang="en-GB" dirty="0"/>
                    </a:p>
                  </a:txBody>
                  <a:tcPr/>
                </a:tc>
                <a:tc>
                  <a:txBody>
                    <a:bodyPr/>
                    <a:lstStyle/>
                    <a:p>
                      <a:r>
                        <a:rPr lang="en-GB" dirty="0" smtClean="0"/>
                        <a:t>By time set to start opening</a:t>
                      </a:r>
                      <a:r>
                        <a:rPr lang="en-GB" baseline="0" dirty="0" smtClean="0"/>
                        <a:t> session</a:t>
                      </a:r>
                      <a:endParaRPr lang="en-GB" dirty="0"/>
                    </a:p>
                  </a:txBody>
                  <a:tcPr/>
                </a:tc>
              </a:tr>
              <a:tr h="665710">
                <a:tc>
                  <a:txBody>
                    <a:bodyPr/>
                    <a:lstStyle/>
                    <a:p>
                      <a:r>
                        <a:rPr lang="en-GB" dirty="0" smtClean="0"/>
                        <a:t>Appointment</a:t>
                      </a:r>
                      <a:r>
                        <a:rPr lang="en-GB" baseline="0" dirty="0" smtClean="0"/>
                        <a:t> of polling and counting agents</a:t>
                      </a:r>
                      <a:endParaRPr lang="en-GB" dirty="0"/>
                    </a:p>
                  </a:txBody>
                  <a:tcPr/>
                </a:tc>
                <a:tc>
                  <a:txBody>
                    <a:bodyPr/>
                    <a:lstStyle/>
                    <a:p>
                      <a:r>
                        <a:rPr lang="en-GB" dirty="0" smtClean="0"/>
                        <a:t>Midnight on Thursday 11 September 2014</a:t>
                      </a:r>
                      <a:endParaRPr lang="en-GB" dirty="0"/>
                    </a:p>
                  </a:txBody>
                  <a:tcPr/>
                </a:tc>
              </a:tr>
              <a:tr h="665710">
                <a:tc>
                  <a:txBody>
                    <a:bodyPr/>
                    <a:lstStyle/>
                    <a:p>
                      <a:r>
                        <a:rPr lang="en-GB" dirty="0" smtClean="0"/>
                        <a:t>Applications</a:t>
                      </a:r>
                      <a:r>
                        <a:rPr lang="en-GB" baseline="0" dirty="0" smtClean="0"/>
                        <a:t> for emergency proxies</a:t>
                      </a:r>
                      <a:endParaRPr lang="en-GB" dirty="0"/>
                    </a:p>
                  </a:txBody>
                  <a:tcPr/>
                </a:tc>
                <a:tc>
                  <a:txBody>
                    <a:bodyPr/>
                    <a:lstStyle/>
                    <a:p>
                      <a:r>
                        <a:rPr lang="en-GB" dirty="0" smtClean="0"/>
                        <a:t>5pm</a:t>
                      </a:r>
                      <a:r>
                        <a:rPr lang="en-GB" baseline="0" dirty="0" smtClean="0"/>
                        <a:t> on the day of the referendum – Thursday 18 September 2014</a:t>
                      </a:r>
                      <a:endParaRPr lang="en-GB" dirty="0"/>
                    </a:p>
                  </a:txBody>
                  <a:tcPr/>
                </a:tc>
              </a:tr>
              <a:tr h="1236319">
                <a:tc>
                  <a:txBody>
                    <a:bodyPr/>
                    <a:lstStyle/>
                    <a:p>
                      <a:r>
                        <a:rPr lang="en-GB" dirty="0" smtClean="0"/>
                        <a:t>Submitting accounts to</a:t>
                      </a:r>
                      <a:r>
                        <a:rPr lang="en-GB" baseline="0" dirty="0" smtClean="0"/>
                        <a:t> the Commission</a:t>
                      </a:r>
                    </a:p>
                    <a:p>
                      <a:pPr>
                        <a:tabLst>
                          <a:tab pos="271463" algn="l"/>
                        </a:tabLst>
                      </a:pPr>
                      <a:r>
                        <a:rPr lang="en-GB" dirty="0" smtClean="0"/>
                        <a:t>	Permitted</a:t>
                      </a:r>
                      <a:r>
                        <a:rPr lang="en-GB" baseline="0" dirty="0" smtClean="0"/>
                        <a:t> participants</a:t>
                      </a:r>
                    </a:p>
                    <a:p>
                      <a:pPr>
                        <a:tabLst>
                          <a:tab pos="271463" algn="l"/>
                        </a:tabLst>
                      </a:pPr>
                      <a:r>
                        <a:rPr lang="en-GB" dirty="0" smtClean="0"/>
                        <a:t>	Designated</a:t>
                      </a:r>
                      <a:r>
                        <a:rPr lang="en-GB" baseline="0" dirty="0" smtClean="0"/>
                        <a:t> organisations</a:t>
                      </a:r>
                      <a:endParaRPr lang="en-GB" dirty="0"/>
                    </a:p>
                  </a:txBody>
                  <a:tcPr/>
                </a:tc>
                <a:tc>
                  <a:txBody>
                    <a:bodyPr/>
                    <a:lstStyle/>
                    <a:p>
                      <a:endParaRPr lang="en-GB" dirty="0" smtClean="0"/>
                    </a:p>
                    <a:p>
                      <a:r>
                        <a:rPr lang="en-GB" dirty="0" smtClean="0"/>
                        <a:t>Thursday 18 December</a:t>
                      </a:r>
                      <a:r>
                        <a:rPr lang="en-GB" baseline="0" dirty="0" smtClean="0"/>
                        <a:t> 2014</a:t>
                      </a:r>
                    </a:p>
                    <a:p>
                      <a:r>
                        <a:rPr lang="en-GB" baseline="0" dirty="0" smtClean="0"/>
                        <a:t>Wednesday 18 March 2015</a:t>
                      </a:r>
                      <a:endParaRPr lang="en-GB" dirty="0"/>
                    </a:p>
                  </a:txBody>
                  <a:tcPr/>
                </a:tc>
              </a:tr>
            </a:tbl>
          </a:graphicData>
        </a:graphic>
      </p:graphicFrame>
      <p:pic>
        <p:nvPicPr>
          <p:cNvPr id="6148" name="Picture 7" descr="CCO.jpg"/>
          <p:cNvPicPr>
            <a:picLocks noChangeAspect="1" noChangeArrowheads="1"/>
          </p:cNvPicPr>
          <p:nvPr/>
        </p:nvPicPr>
        <p:blipFill>
          <a:blip r:embed="rId3" r:link="rId4" cstate="print">
            <a:extLst>
              <a:ext uri="{28A0092B-C50C-407E-A947-70E740481C1C}">
                <a14:useLocalDpi xmlns:a14="http://schemas.microsoft.com/office/drawing/2010/main" xmlns="" val="0"/>
              </a:ext>
            </a:extLst>
          </a:blip>
          <a:srcRect/>
          <a:stretch>
            <a:fillRect/>
          </a:stretch>
        </p:blipFill>
        <p:spPr bwMode="auto">
          <a:xfrm>
            <a:off x="683568" y="420687"/>
            <a:ext cx="2209800" cy="4000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6149" name="Picture 8"/>
          <p:cNvPicPr>
            <a:picLocks noChangeAspect="1"/>
          </p:cNvPicPr>
          <p:nvPr/>
        </p:nvPicPr>
        <p:blipFill>
          <a:blip r:embed="rId5" cstate="print">
            <a:extLst>
              <a:ext uri="{28A0092B-C50C-407E-A947-70E740481C1C}">
                <a14:useLocalDpi xmlns:a14="http://schemas.microsoft.com/office/drawing/2010/main" xmlns="" val="0"/>
              </a:ext>
            </a:extLst>
          </a:blip>
          <a:srcRect/>
          <a:stretch>
            <a:fillRect/>
          </a:stretch>
        </p:blipFill>
        <p:spPr bwMode="auto">
          <a:xfrm>
            <a:off x="7885113" y="246062"/>
            <a:ext cx="746125" cy="5746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24744"/>
            <a:ext cx="8229600" cy="792088"/>
          </a:xfrm>
        </p:spPr>
        <p:txBody>
          <a:bodyPr/>
          <a:lstStyle/>
          <a:p>
            <a:r>
              <a:rPr lang="en-GB" dirty="0" smtClean="0"/>
              <a:t>Key Dates set by CCO direction</a:t>
            </a:r>
            <a:endParaRPr lang="en-GB" dirty="0"/>
          </a:p>
        </p:txBody>
      </p:sp>
      <p:graphicFrame>
        <p:nvGraphicFramePr>
          <p:cNvPr id="8" name="Content Placeholder 7"/>
          <p:cNvGraphicFramePr>
            <a:graphicFrameLocks noGrp="1"/>
          </p:cNvGraphicFramePr>
          <p:nvPr>
            <p:ph idx="1"/>
            <p:extLst>
              <p:ext uri="{D42A27DB-BD31-4B8C-83A1-F6EECF244321}">
                <p14:modId xmlns:p14="http://schemas.microsoft.com/office/powerpoint/2010/main" xmlns="" val="61286221"/>
              </p:ext>
            </p:extLst>
          </p:nvPr>
        </p:nvGraphicFramePr>
        <p:xfrm>
          <a:off x="401638" y="2060848"/>
          <a:ext cx="8229600" cy="2697926"/>
        </p:xfrm>
        <a:graphic>
          <a:graphicData uri="http://schemas.openxmlformats.org/drawingml/2006/table">
            <a:tbl>
              <a:tblPr firstRow="1" bandRow="1">
                <a:tableStyleId>{5C22544A-7EE6-4342-B048-85BDC9FD1C3A}</a:tableStyleId>
              </a:tblPr>
              <a:tblGrid>
                <a:gridCol w="4114800"/>
                <a:gridCol w="4114800"/>
              </a:tblGrid>
              <a:tr h="388843">
                <a:tc>
                  <a:txBody>
                    <a:bodyPr/>
                    <a:lstStyle/>
                    <a:p>
                      <a:r>
                        <a:rPr lang="en-GB" dirty="0" smtClean="0"/>
                        <a:t>Event</a:t>
                      </a:r>
                      <a:endParaRPr lang="en-GB" dirty="0"/>
                    </a:p>
                  </a:txBody>
                  <a:tcPr/>
                </a:tc>
                <a:tc>
                  <a:txBody>
                    <a:bodyPr/>
                    <a:lstStyle/>
                    <a:p>
                      <a:r>
                        <a:rPr lang="en-GB" dirty="0" smtClean="0"/>
                        <a:t>Date</a:t>
                      </a:r>
                      <a:endParaRPr lang="en-GB" dirty="0"/>
                    </a:p>
                  </a:txBody>
                  <a:tcPr/>
                </a:tc>
              </a:tr>
              <a:tr h="388843">
                <a:tc>
                  <a:txBody>
                    <a:bodyPr/>
                    <a:lstStyle/>
                    <a:p>
                      <a:r>
                        <a:rPr lang="en-GB" dirty="0" smtClean="0"/>
                        <a:t>Publication</a:t>
                      </a:r>
                      <a:r>
                        <a:rPr lang="en-GB" baseline="0" dirty="0" smtClean="0"/>
                        <a:t> of Notice of Referendum</a:t>
                      </a:r>
                      <a:endParaRPr lang="en-GB" dirty="0"/>
                    </a:p>
                  </a:txBody>
                  <a:tcPr/>
                </a:tc>
                <a:tc>
                  <a:txBody>
                    <a:bodyPr/>
                    <a:lstStyle/>
                    <a:p>
                      <a:r>
                        <a:rPr lang="en-GB" dirty="0" smtClean="0"/>
                        <a:t>Wednesday 13 August 2014</a:t>
                      </a:r>
                      <a:endParaRPr lang="en-GB" dirty="0"/>
                    </a:p>
                  </a:txBody>
                  <a:tcPr/>
                </a:tc>
              </a:tr>
              <a:tr h="388843">
                <a:tc>
                  <a:txBody>
                    <a:bodyPr/>
                    <a:lstStyle/>
                    <a:p>
                      <a:r>
                        <a:rPr lang="en-GB" dirty="0" smtClean="0"/>
                        <a:t>Issue of poll cards to electors</a:t>
                      </a:r>
                      <a:endParaRPr lang="en-GB" dirty="0"/>
                    </a:p>
                  </a:txBody>
                  <a:tcPr/>
                </a:tc>
                <a:tc>
                  <a:txBody>
                    <a:bodyPr/>
                    <a:lstStyle/>
                    <a:p>
                      <a:r>
                        <a:rPr lang="en-GB" dirty="0" smtClean="0"/>
                        <a:t>Between Thursday 14 August 2014 and Friday 15 August 2014</a:t>
                      </a:r>
                      <a:endParaRPr lang="en-GB" dirty="0"/>
                    </a:p>
                  </a:txBody>
                  <a:tcPr/>
                </a:tc>
              </a:tr>
              <a:tr h="388843">
                <a:tc>
                  <a:txBody>
                    <a:bodyPr/>
                    <a:lstStyle/>
                    <a:p>
                      <a:r>
                        <a:rPr lang="en-GB" dirty="0" smtClean="0"/>
                        <a:t>First</a:t>
                      </a:r>
                      <a:r>
                        <a:rPr lang="en-GB" baseline="0" dirty="0" smtClean="0"/>
                        <a:t> i</a:t>
                      </a:r>
                      <a:r>
                        <a:rPr lang="en-GB" dirty="0" smtClean="0"/>
                        <a:t>ssue of postal votes</a:t>
                      </a:r>
                      <a:endParaRPr lang="en-GB" dirty="0"/>
                    </a:p>
                  </a:txBody>
                  <a:tcPr/>
                </a:tc>
                <a:tc>
                  <a:txBody>
                    <a:bodyPr/>
                    <a:lstStyle/>
                    <a:p>
                      <a:r>
                        <a:rPr lang="en-GB" b="0" dirty="0" smtClean="0"/>
                        <a:t>Between</a:t>
                      </a:r>
                      <a:r>
                        <a:rPr lang="en-GB" b="1" dirty="0" smtClean="0"/>
                        <a:t> </a:t>
                      </a:r>
                      <a:r>
                        <a:rPr lang="en-GB" dirty="0" smtClean="0"/>
                        <a:t>Tuesday 26 August 2014 and Thursday 28 August 2014.</a:t>
                      </a:r>
                      <a:endParaRPr lang="en-GB" dirty="0"/>
                    </a:p>
                  </a:txBody>
                  <a:tcPr/>
                </a:tc>
              </a:tr>
              <a:tr h="388843">
                <a:tc>
                  <a:txBody>
                    <a:bodyPr/>
                    <a:lstStyle/>
                    <a:p>
                      <a:r>
                        <a:rPr lang="en-GB" dirty="0" smtClean="0"/>
                        <a:t>Start of local verification</a:t>
                      </a:r>
                      <a:r>
                        <a:rPr lang="en-GB" baseline="0" dirty="0" smtClean="0"/>
                        <a:t> and </a:t>
                      </a:r>
                      <a:r>
                        <a:rPr lang="en-GB" dirty="0" smtClean="0"/>
                        <a:t>count</a:t>
                      </a:r>
                      <a:endParaRPr lang="en-GB" dirty="0"/>
                    </a:p>
                  </a:txBody>
                  <a:tcPr/>
                </a:tc>
                <a:tc>
                  <a:txBody>
                    <a:bodyPr/>
                    <a:lstStyle/>
                    <a:p>
                      <a:r>
                        <a:rPr lang="en-GB" dirty="0" smtClean="0"/>
                        <a:t>To commence</a:t>
                      </a:r>
                      <a:r>
                        <a:rPr lang="en-GB" baseline="0" dirty="0" smtClean="0"/>
                        <a:t> at the close of poll on Thursday 18 September 2014</a:t>
                      </a:r>
                      <a:endParaRPr lang="en-GB" dirty="0"/>
                    </a:p>
                  </a:txBody>
                  <a:tcPr/>
                </a:tc>
              </a:tr>
            </a:tbl>
          </a:graphicData>
        </a:graphic>
      </p:graphicFrame>
      <p:pic>
        <p:nvPicPr>
          <p:cNvPr id="4" name="Picture 7" descr="CCO.jpg"/>
          <p:cNvPicPr>
            <a:picLocks noChangeAspect="1" noChangeArrowheads="1"/>
          </p:cNvPicPr>
          <p:nvPr/>
        </p:nvPicPr>
        <p:blipFill>
          <a:blip r:embed="rId3" r:link="rId4" cstate="print">
            <a:extLst>
              <a:ext uri="{28A0092B-C50C-407E-A947-70E740481C1C}">
                <a14:useLocalDpi xmlns:a14="http://schemas.microsoft.com/office/drawing/2010/main" xmlns="" val="0"/>
              </a:ext>
            </a:extLst>
          </a:blip>
          <a:srcRect/>
          <a:stretch>
            <a:fillRect/>
          </a:stretch>
        </p:blipFill>
        <p:spPr bwMode="auto">
          <a:xfrm>
            <a:off x="683568" y="420687"/>
            <a:ext cx="2209800" cy="4000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5" name="Picture 8"/>
          <p:cNvPicPr>
            <a:picLocks noChangeAspect="1"/>
          </p:cNvPicPr>
          <p:nvPr/>
        </p:nvPicPr>
        <p:blipFill>
          <a:blip r:embed="rId5" cstate="print">
            <a:extLst>
              <a:ext uri="{28A0092B-C50C-407E-A947-70E740481C1C}">
                <a14:useLocalDpi xmlns:a14="http://schemas.microsoft.com/office/drawing/2010/main" xmlns="" val="0"/>
              </a:ext>
            </a:extLst>
          </a:blip>
          <a:srcRect/>
          <a:stretch>
            <a:fillRect/>
          </a:stretch>
        </p:blipFill>
        <p:spPr bwMode="auto">
          <a:xfrm>
            <a:off x="7885113" y="246062"/>
            <a:ext cx="746125" cy="5746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378966799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6"/>
          <p:cNvSpPr>
            <a:spLocks noGrp="1"/>
          </p:cNvSpPr>
          <p:nvPr>
            <p:ph type="title"/>
          </p:nvPr>
        </p:nvSpPr>
        <p:spPr>
          <a:xfrm>
            <a:off x="457200" y="1268413"/>
            <a:ext cx="8229600" cy="720725"/>
          </a:xfrm>
        </p:spPr>
        <p:txBody>
          <a:bodyPr/>
          <a:lstStyle/>
          <a:p>
            <a:r>
              <a:rPr lang="en-GB" altLang="en-US" dirty="0" smtClean="0"/>
              <a:t>The poll</a:t>
            </a:r>
          </a:p>
        </p:txBody>
      </p:sp>
      <p:sp>
        <p:nvSpPr>
          <p:cNvPr id="8" name="Content Placeholder 7"/>
          <p:cNvSpPr>
            <a:spLocks noGrp="1"/>
          </p:cNvSpPr>
          <p:nvPr>
            <p:ph idx="1"/>
          </p:nvPr>
        </p:nvSpPr>
        <p:spPr>
          <a:xfrm>
            <a:off x="457200" y="2205038"/>
            <a:ext cx="8229600" cy="4464322"/>
          </a:xfrm>
        </p:spPr>
        <p:txBody>
          <a:bodyPr rtlCol="0">
            <a:normAutofit lnSpcReduction="10000"/>
          </a:bodyPr>
          <a:lstStyle/>
          <a:p>
            <a:pPr fontAlgn="auto">
              <a:spcAft>
                <a:spcPts val="0"/>
              </a:spcAft>
              <a:defRPr/>
            </a:pPr>
            <a:r>
              <a:rPr lang="en-GB" sz="3600" dirty="0" smtClean="0"/>
              <a:t>Polling places and stations</a:t>
            </a:r>
          </a:p>
          <a:p>
            <a:pPr lvl="1" fontAlgn="auto">
              <a:spcAft>
                <a:spcPts val="0"/>
              </a:spcAft>
              <a:defRPr/>
            </a:pPr>
            <a:r>
              <a:rPr lang="en-GB" dirty="0" smtClean="0"/>
              <a:t>What is the difference?</a:t>
            </a:r>
          </a:p>
          <a:p>
            <a:pPr marL="361950" indent="-304800" fontAlgn="auto">
              <a:spcAft>
                <a:spcPts val="0"/>
              </a:spcAft>
              <a:defRPr/>
            </a:pPr>
            <a:r>
              <a:rPr lang="en-GB" sz="3600" dirty="0" smtClean="0"/>
              <a:t>Polling scheme</a:t>
            </a:r>
          </a:p>
          <a:p>
            <a:pPr marL="361950" indent="-304800" fontAlgn="auto">
              <a:spcAft>
                <a:spcPts val="0"/>
              </a:spcAft>
              <a:defRPr/>
            </a:pPr>
            <a:r>
              <a:rPr lang="en-GB" sz="3600" dirty="0" smtClean="0"/>
              <a:t>Who’s who in the polling place</a:t>
            </a:r>
          </a:p>
          <a:p>
            <a:pPr marL="762000" lvl="1" indent="-304800" fontAlgn="auto">
              <a:spcAft>
                <a:spcPts val="0"/>
              </a:spcAft>
              <a:defRPr/>
            </a:pPr>
            <a:r>
              <a:rPr lang="en-GB" dirty="0" smtClean="0"/>
              <a:t>Senior Presiding Officer/Presiding Officer/Polling Clerks</a:t>
            </a:r>
          </a:p>
          <a:p>
            <a:pPr marL="361950" indent="-304800" fontAlgn="auto">
              <a:spcAft>
                <a:spcPts val="0"/>
              </a:spcAft>
              <a:defRPr/>
            </a:pPr>
            <a:r>
              <a:rPr lang="en-GB" sz="3600" dirty="0" smtClean="0"/>
              <a:t>Appointing polling agents</a:t>
            </a:r>
          </a:p>
          <a:p>
            <a:pPr marL="762000" lvl="1" indent="-304800" fontAlgn="auto">
              <a:spcAft>
                <a:spcPts val="0"/>
              </a:spcAft>
              <a:defRPr/>
            </a:pPr>
            <a:r>
              <a:rPr lang="en-GB" dirty="0" smtClean="0"/>
              <a:t>Can only be done by a referendum agent</a:t>
            </a:r>
          </a:p>
          <a:p>
            <a:pPr marL="361950" indent="-304800" fontAlgn="auto">
              <a:spcAft>
                <a:spcPts val="0"/>
              </a:spcAft>
              <a:defRPr/>
            </a:pPr>
            <a:endParaRPr lang="en-GB" sz="3600" dirty="0" smtClean="0"/>
          </a:p>
          <a:p>
            <a:pPr marL="457200" lvl="1" indent="0" fontAlgn="auto">
              <a:spcAft>
                <a:spcPts val="0"/>
              </a:spcAft>
              <a:buNone/>
              <a:defRPr/>
            </a:pPr>
            <a:endParaRPr lang="en-GB" sz="3600" dirty="0" smtClean="0"/>
          </a:p>
          <a:p>
            <a:pPr marL="762000" lvl="1" indent="-304800" fontAlgn="auto">
              <a:spcAft>
                <a:spcPts val="0"/>
              </a:spcAft>
              <a:defRPr/>
            </a:pPr>
            <a:endParaRPr lang="en-GB" sz="3600" dirty="0" smtClean="0"/>
          </a:p>
          <a:p>
            <a:pPr marL="762000" lvl="1" indent="-304800" fontAlgn="auto">
              <a:spcAft>
                <a:spcPts val="0"/>
              </a:spcAft>
              <a:defRPr/>
            </a:pPr>
            <a:endParaRPr lang="en-GB" sz="3600" dirty="0" smtClean="0"/>
          </a:p>
          <a:p>
            <a:pPr lvl="1" fontAlgn="auto">
              <a:spcAft>
                <a:spcPts val="0"/>
              </a:spcAft>
              <a:buFont typeface="Arial" panose="020B0604020202020204" pitchFamily="34" charset="0"/>
              <a:buChar char="–"/>
              <a:defRPr/>
            </a:pPr>
            <a:endParaRPr lang="en-GB" sz="1600" dirty="0" smtClean="0"/>
          </a:p>
          <a:p>
            <a:pPr marL="57150" indent="0" fontAlgn="auto">
              <a:spcAft>
                <a:spcPts val="0"/>
              </a:spcAft>
              <a:buFont typeface="Arial" panose="020B0604020202020204" pitchFamily="34" charset="0"/>
              <a:buNone/>
              <a:defRPr/>
            </a:pPr>
            <a:endParaRPr lang="en-GB" sz="2400" dirty="0"/>
          </a:p>
        </p:txBody>
      </p:sp>
      <p:pic>
        <p:nvPicPr>
          <p:cNvPr id="10244" name="Picture 4" descr="CCO.jpg"/>
          <p:cNvPicPr>
            <a:picLocks noChangeAspect="1" noChangeArrowheads="1"/>
          </p:cNvPicPr>
          <p:nvPr/>
        </p:nvPicPr>
        <p:blipFill>
          <a:blip r:embed="rId3" r:link="rId4" cstate="print">
            <a:extLst>
              <a:ext uri="{28A0092B-C50C-407E-A947-70E740481C1C}">
                <a14:useLocalDpi xmlns:a14="http://schemas.microsoft.com/office/drawing/2010/main" xmlns="" val="0"/>
              </a:ext>
            </a:extLst>
          </a:blip>
          <a:srcRect/>
          <a:stretch>
            <a:fillRect/>
          </a:stretch>
        </p:blipFill>
        <p:spPr bwMode="auto">
          <a:xfrm>
            <a:off x="827088" y="612775"/>
            <a:ext cx="2209800" cy="4000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0245" name="Picture 5"/>
          <p:cNvPicPr>
            <a:picLocks noChangeAspect="1"/>
          </p:cNvPicPr>
          <p:nvPr/>
        </p:nvPicPr>
        <p:blipFill>
          <a:blip r:embed="rId5" cstate="print">
            <a:extLst>
              <a:ext uri="{28A0092B-C50C-407E-A947-70E740481C1C}">
                <a14:useLocalDpi xmlns:a14="http://schemas.microsoft.com/office/drawing/2010/main" xmlns="" val="0"/>
              </a:ext>
            </a:extLst>
          </a:blip>
          <a:srcRect/>
          <a:stretch>
            <a:fillRect/>
          </a:stretch>
        </p:blipFill>
        <p:spPr bwMode="auto">
          <a:xfrm>
            <a:off x="7885113" y="333375"/>
            <a:ext cx="746125" cy="5746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80728"/>
            <a:ext cx="8229600" cy="720080"/>
          </a:xfrm>
        </p:spPr>
        <p:txBody>
          <a:bodyPr/>
          <a:lstStyle/>
          <a:p>
            <a:r>
              <a:rPr lang="en-GB" dirty="0" smtClean="0"/>
              <a:t>Polling agents and tellers</a:t>
            </a:r>
            <a:endParaRPr lang="en-GB" dirty="0"/>
          </a:p>
        </p:txBody>
      </p:sp>
      <p:sp>
        <p:nvSpPr>
          <p:cNvPr id="4" name="Content Placeholder 3"/>
          <p:cNvSpPr>
            <a:spLocks noGrp="1"/>
          </p:cNvSpPr>
          <p:nvPr>
            <p:ph idx="1"/>
          </p:nvPr>
        </p:nvSpPr>
        <p:spPr>
          <a:xfrm>
            <a:off x="457200" y="1844824"/>
            <a:ext cx="8229600" cy="4392488"/>
          </a:xfrm>
        </p:spPr>
        <p:txBody>
          <a:bodyPr/>
          <a:lstStyle/>
          <a:p>
            <a:r>
              <a:rPr lang="en-GB" dirty="0" smtClean="0"/>
              <a:t>Polling agents</a:t>
            </a:r>
          </a:p>
          <a:p>
            <a:pPr lvl="1"/>
            <a:r>
              <a:rPr lang="en-GB" dirty="0" smtClean="0"/>
              <a:t>In the polling station</a:t>
            </a:r>
          </a:p>
          <a:p>
            <a:pPr lvl="1"/>
            <a:r>
              <a:rPr lang="en-GB" dirty="0" smtClean="0"/>
              <a:t>Detecting personation</a:t>
            </a:r>
          </a:p>
          <a:p>
            <a:pPr lvl="1"/>
            <a:r>
              <a:rPr lang="en-GB" dirty="0" smtClean="0"/>
              <a:t>Close of poll</a:t>
            </a:r>
          </a:p>
          <a:p>
            <a:r>
              <a:rPr lang="en-GB" dirty="0" smtClean="0"/>
              <a:t>Tellers</a:t>
            </a:r>
          </a:p>
          <a:p>
            <a:r>
              <a:rPr lang="en-GB" dirty="0" smtClean="0"/>
              <a:t>Tellers’ Dos and Don’ts</a:t>
            </a:r>
          </a:p>
          <a:p>
            <a:r>
              <a:rPr lang="en-GB" dirty="0" smtClean="0"/>
              <a:t>Wearing </a:t>
            </a:r>
            <a:r>
              <a:rPr lang="en-GB" dirty="0"/>
              <a:t>of rosettes and </a:t>
            </a:r>
            <a:r>
              <a:rPr lang="en-GB" dirty="0" smtClean="0"/>
              <a:t>badges</a:t>
            </a:r>
          </a:p>
          <a:p>
            <a:r>
              <a:rPr lang="en-GB" dirty="0" smtClean="0"/>
              <a:t>Arrangements in Force at the Poll</a:t>
            </a:r>
            <a:endParaRPr lang="en-GB" dirty="0"/>
          </a:p>
          <a:p>
            <a:endParaRPr lang="en-GB" dirty="0"/>
          </a:p>
        </p:txBody>
      </p:sp>
      <p:pic>
        <p:nvPicPr>
          <p:cNvPr id="11268" name="Picture 4"/>
          <p:cNvPicPr>
            <a:picLocks noChangeAspect="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7885113" y="333375"/>
            <a:ext cx="746125" cy="5746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1269" name="Picture 5" descr="CCO.jpg"/>
          <p:cNvPicPr>
            <a:picLocks noChangeAspect="1" noChangeArrowheads="1"/>
          </p:cNvPicPr>
          <p:nvPr/>
        </p:nvPicPr>
        <p:blipFill>
          <a:blip r:embed="rId4" r:link="rId5" cstate="print">
            <a:extLst>
              <a:ext uri="{28A0092B-C50C-407E-A947-70E740481C1C}">
                <a14:useLocalDpi xmlns:a14="http://schemas.microsoft.com/office/drawing/2010/main" xmlns="" val="0"/>
              </a:ext>
            </a:extLst>
          </a:blip>
          <a:srcRect/>
          <a:stretch>
            <a:fillRect/>
          </a:stretch>
        </p:blipFill>
        <p:spPr bwMode="auto">
          <a:xfrm>
            <a:off x="611188" y="508000"/>
            <a:ext cx="2209800" cy="4000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25538"/>
            <a:ext cx="8229600" cy="719286"/>
          </a:xfrm>
        </p:spPr>
        <p:txBody>
          <a:bodyPr rtlCol="0">
            <a:noAutofit/>
          </a:bodyPr>
          <a:lstStyle/>
          <a:p>
            <a:pPr fontAlgn="auto">
              <a:spcAft>
                <a:spcPts val="0"/>
              </a:spcAft>
              <a:defRPr/>
            </a:pPr>
            <a:r>
              <a:rPr lang="en-GB" dirty="0" smtClean="0"/>
              <a:t>Absent voting</a:t>
            </a:r>
            <a:endParaRPr lang="en-GB" dirty="0"/>
          </a:p>
        </p:txBody>
      </p:sp>
      <p:sp>
        <p:nvSpPr>
          <p:cNvPr id="13315" name="Content Placeholder 2"/>
          <p:cNvSpPr>
            <a:spLocks noGrp="1"/>
          </p:cNvSpPr>
          <p:nvPr>
            <p:ph idx="1"/>
          </p:nvPr>
        </p:nvSpPr>
        <p:spPr>
          <a:xfrm>
            <a:off x="457200" y="1988840"/>
            <a:ext cx="8229600" cy="4137323"/>
          </a:xfrm>
        </p:spPr>
        <p:txBody>
          <a:bodyPr/>
          <a:lstStyle/>
          <a:p>
            <a:r>
              <a:rPr lang="en-GB" altLang="en-US" sz="3600" dirty="0" smtClean="0"/>
              <a:t>Voting by post or by proxy</a:t>
            </a:r>
          </a:p>
          <a:p>
            <a:r>
              <a:rPr lang="en-GB" altLang="en-US" sz="3600" dirty="0" smtClean="0"/>
              <a:t>Postal votes</a:t>
            </a:r>
          </a:p>
          <a:p>
            <a:r>
              <a:rPr lang="en-GB" altLang="en-US" sz="3600" dirty="0" smtClean="0"/>
              <a:t>Proxy votes</a:t>
            </a:r>
          </a:p>
          <a:p>
            <a:r>
              <a:rPr lang="en-GB" altLang="en-US" sz="3600" dirty="0" smtClean="0"/>
              <a:t>Emergency proxies</a:t>
            </a:r>
          </a:p>
        </p:txBody>
      </p:sp>
      <p:pic>
        <p:nvPicPr>
          <p:cNvPr id="13316" name="Picture 3" descr="CCO.jpg"/>
          <p:cNvPicPr>
            <a:picLocks noChangeAspect="1" noChangeArrowheads="1"/>
          </p:cNvPicPr>
          <p:nvPr/>
        </p:nvPicPr>
        <p:blipFill>
          <a:blip r:embed="rId3" r:link="rId4" cstate="print">
            <a:extLst>
              <a:ext uri="{28A0092B-C50C-407E-A947-70E740481C1C}">
                <a14:useLocalDpi xmlns:a14="http://schemas.microsoft.com/office/drawing/2010/main" xmlns="" val="0"/>
              </a:ext>
            </a:extLst>
          </a:blip>
          <a:srcRect/>
          <a:stretch>
            <a:fillRect/>
          </a:stretch>
        </p:blipFill>
        <p:spPr bwMode="auto">
          <a:xfrm>
            <a:off x="468313" y="333375"/>
            <a:ext cx="2209800" cy="4000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3317" name="Picture 4"/>
          <p:cNvPicPr>
            <a:picLocks noChangeAspect="1"/>
          </p:cNvPicPr>
          <p:nvPr/>
        </p:nvPicPr>
        <p:blipFill>
          <a:blip r:embed="rId5" cstate="print">
            <a:extLst>
              <a:ext uri="{28A0092B-C50C-407E-A947-70E740481C1C}">
                <a14:useLocalDpi xmlns:a14="http://schemas.microsoft.com/office/drawing/2010/main" xmlns="" val="0"/>
              </a:ext>
            </a:extLst>
          </a:blip>
          <a:srcRect/>
          <a:stretch>
            <a:fillRect/>
          </a:stretch>
        </p:blipFill>
        <p:spPr bwMode="auto">
          <a:xfrm>
            <a:off x="7885113" y="333375"/>
            <a:ext cx="746125" cy="5746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52513"/>
            <a:ext cx="8229600" cy="720725"/>
          </a:xfrm>
        </p:spPr>
        <p:txBody>
          <a:bodyPr rtlCol="0">
            <a:normAutofit fontScale="90000"/>
          </a:bodyPr>
          <a:lstStyle/>
          <a:p>
            <a:pPr fontAlgn="auto">
              <a:spcAft>
                <a:spcPts val="0"/>
              </a:spcAft>
              <a:defRPr/>
            </a:pPr>
            <a:r>
              <a:rPr lang="en-GB" dirty="0" smtClean="0"/>
              <a:t>Postal vote processes</a:t>
            </a:r>
            <a:endParaRPr lang="en-GB" dirty="0"/>
          </a:p>
        </p:txBody>
      </p:sp>
      <p:sp>
        <p:nvSpPr>
          <p:cNvPr id="14339" name="Content Placeholder 2"/>
          <p:cNvSpPr>
            <a:spLocks noGrp="1"/>
          </p:cNvSpPr>
          <p:nvPr>
            <p:ph idx="1"/>
          </p:nvPr>
        </p:nvSpPr>
        <p:spPr>
          <a:xfrm>
            <a:off x="457200" y="2060575"/>
            <a:ext cx="8229600" cy="4065588"/>
          </a:xfrm>
        </p:spPr>
        <p:txBody>
          <a:bodyPr/>
          <a:lstStyle/>
          <a:p>
            <a:r>
              <a:rPr lang="en-GB" altLang="en-US" dirty="0" smtClean="0"/>
              <a:t>Issue of postal votes</a:t>
            </a:r>
          </a:p>
          <a:p>
            <a:pPr lvl="1"/>
            <a:r>
              <a:rPr lang="en-GB" altLang="en-US" dirty="0" smtClean="0"/>
              <a:t>No entitlement to attend the issue</a:t>
            </a:r>
          </a:p>
          <a:p>
            <a:r>
              <a:rPr lang="en-GB" altLang="en-US" dirty="0" smtClean="0"/>
              <a:t>Opening of postal votes</a:t>
            </a:r>
          </a:p>
          <a:p>
            <a:pPr lvl="1"/>
            <a:r>
              <a:rPr lang="en-GB" altLang="en-US" dirty="0" smtClean="0"/>
              <a:t>Appointment of postal voting agents</a:t>
            </a:r>
          </a:p>
          <a:p>
            <a:pPr lvl="1"/>
            <a:r>
              <a:rPr lang="en-GB" altLang="en-US" dirty="0" smtClean="0"/>
              <a:t>What happens at a postal vote opening session?</a:t>
            </a:r>
          </a:p>
          <a:p>
            <a:pPr lvl="2"/>
            <a:r>
              <a:rPr lang="en-GB" altLang="en-US" dirty="0" smtClean="0"/>
              <a:t>Checking of postal vote identifiers</a:t>
            </a:r>
          </a:p>
          <a:p>
            <a:pPr lvl="2"/>
            <a:r>
              <a:rPr lang="en-GB" altLang="en-US" dirty="0" smtClean="0"/>
              <a:t>Ballot papers handled face down</a:t>
            </a:r>
          </a:p>
          <a:p>
            <a:pPr lvl="1"/>
            <a:r>
              <a:rPr lang="en-GB" altLang="en-US" dirty="0" smtClean="0"/>
              <a:t>Last opening will be at the referendum count</a:t>
            </a:r>
          </a:p>
          <a:p>
            <a:endParaRPr lang="en-GB" altLang="en-US" dirty="0" smtClean="0"/>
          </a:p>
          <a:p>
            <a:endParaRPr lang="en-GB" altLang="en-US" dirty="0" smtClean="0"/>
          </a:p>
        </p:txBody>
      </p:sp>
      <p:pic>
        <p:nvPicPr>
          <p:cNvPr id="14340" name="Picture 3" descr="CCO.jpg"/>
          <p:cNvPicPr>
            <a:picLocks noChangeAspect="1" noChangeArrowheads="1"/>
          </p:cNvPicPr>
          <p:nvPr/>
        </p:nvPicPr>
        <p:blipFill>
          <a:blip r:embed="rId3" r:link="rId4" cstate="print">
            <a:extLst>
              <a:ext uri="{28A0092B-C50C-407E-A947-70E740481C1C}">
                <a14:useLocalDpi xmlns:a14="http://schemas.microsoft.com/office/drawing/2010/main" xmlns="" val="0"/>
              </a:ext>
            </a:extLst>
          </a:blip>
          <a:srcRect/>
          <a:stretch>
            <a:fillRect/>
          </a:stretch>
        </p:blipFill>
        <p:spPr bwMode="auto">
          <a:xfrm>
            <a:off x="468313" y="333375"/>
            <a:ext cx="2209800" cy="4000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4341" name="Picture 4"/>
          <p:cNvPicPr>
            <a:picLocks noChangeAspect="1"/>
          </p:cNvPicPr>
          <p:nvPr/>
        </p:nvPicPr>
        <p:blipFill>
          <a:blip r:embed="rId5" cstate="print">
            <a:extLst>
              <a:ext uri="{28A0092B-C50C-407E-A947-70E740481C1C}">
                <a14:useLocalDpi xmlns:a14="http://schemas.microsoft.com/office/drawing/2010/main" xmlns="" val="0"/>
              </a:ext>
            </a:extLst>
          </a:blip>
          <a:srcRect/>
          <a:stretch>
            <a:fillRect/>
          </a:stretch>
        </p:blipFill>
        <p:spPr bwMode="auto">
          <a:xfrm>
            <a:off x="7904163" y="244475"/>
            <a:ext cx="747712" cy="5762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1125538"/>
            <a:ext cx="8229600" cy="574675"/>
          </a:xfrm>
        </p:spPr>
        <p:txBody>
          <a:bodyPr rtlCol="0">
            <a:normAutofit fontScale="90000"/>
          </a:bodyPr>
          <a:lstStyle/>
          <a:p>
            <a:pPr fontAlgn="auto">
              <a:spcAft>
                <a:spcPts val="0"/>
              </a:spcAft>
              <a:defRPr/>
            </a:pPr>
            <a:r>
              <a:rPr lang="en-GB" sz="4000" dirty="0" smtClean="0"/>
              <a:t>Count processes</a:t>
            </a:r>
            <a:endParaRPr lang="en-GB" sz="4000" dirty="0"/>
          </a:p>
        </p:txBody>
      </p:sp>
      <p:sp>
        <p:nvSpPr>
          <p:cNvPr id="6" name="Content Placeholder 5"/>
          <p:cNvSpPr>
            <a:spLocks noGrp="1"/>
          </p:cNvSpPr>
          <p:nvPr>
            <p:ph idx="1"/>
          </p:nvPr>
        </p:nvSpPr>
        <p:spPr>
          <a:xfrm>
            <a:off x="457200" y="1916113"/>
            <a:ext cx="8229600" cy="4210050"/>
          </a:xfrm>
        </p:spPr>
        <p:txBody>
          <a:bodyPr rtlCol="0">
            <a:normAutofit fontScale="92500" lnSpcReduction="20000"/>
          </a:bodyPr>
          <a:lstStyle/>
          <a:p>
            <a:pPr fontAlgn="auto">
              <a:spcAft>
                <a:spcPts val="0"/>
              </a:spcAft>
              <a:buFont typeface="Arial" panose="020B0604020202020204" pitchFamily="34" charset="0"/>
              <a:buChar char="•"/>
              <a:defRPr/>
            </a:pPr>
            <a:r>
              <a:rPr lang="en-GB" dirty="0" smtClean="0"/>
              <a:t>32 local counts each calculating local total</a:t>
            </a:r>
          </a:p>
          <a:p>
            <a:pPr lvl="1" fontAlgn="auto">
              <a:spcAft>
                <a:spcPts val="0"/>
              </a:spcAft>
              <a:buFont typeface="Arial" panose="020B0604020202020204" pitchFamily="34" charset="0"/>
              <a:buChar char="•"/>
              <a:defRPr/>
            </a:pPr>
            <a:r>
              <a:rPr lang="en-GB" dirty="0" smtClean="0"/>
              <a:t>Local count venue and start time</a:t>
            </a:r>
          </a:p>
          <a:p>
            <a:pPr fontAlgn="auto">
              <a:spcAft>
                <a:spcPts val="0"/>
              </a:spcAft>
              <a:defRPr/>
            </a:pPr>
            <a:r>
              <a:rPr lang="en-GB" dirty="0"/>
              <a:t>National Count Collation</a:t>
            </a:r>
          </a:p>
          <a:p>
            <a:pPr lvl="1" fontAlgn="auto">
              <a:spcAft>
                <a:spcPts val="0"/>
              </a:spcAft>
              <a:buFont typeface="Arial" panose="020B0604020202020204" pitchFamily="34" charset="0"/>
              <a:buChar char="•"/>
              <a:defRPr/>
            </a:pPr>
            <a:r>
              <a:rPr lang="en-GB" dirty="0"/>
              <a:t>Collates local totals into one national result</a:t>
            </a:r>
          </a:p>
          <a:p>
            <a:pPr lvl="1" fontAlgn="auto">
              <a:spcAft>
                <a:spcPts val="0"/>
              </a:spcAft>
              <a:buFont typeface="Arial" panose="020B0604020202020204" pitchFamily="34" charset="0"/>
              <a:buChar char="•"/>
              <a:defRPr/>
            </a:pPr>
            <a:r>
              <a:rPr lang="en-GB" dirty="0"/>
              <a:t>Result is by simple majority</a:t>
            </a:r>
          </a:p>
          <a:p>
            <a:pPr fontAlgn="auto">
              <a:spcAft>
                <a:spcPts val="0"/>
              </a:spcAft>
              <a:buFont typeface="Arial" panose="020B0604020202020204" pitchFamily="34" charset="0"/>
              <a:buChar char="•"/>
              <a:defRPr/>
            </a:pPr>
            <a:r>
              <a:rPr lang="en-GB" dirty="0" smtClean="0"/>
              <a:t>Appointment </a:t>
            </a:r>
            <a:r>
              <a:rPr lang="en-GB" dirty="0"/>
              <a:t>of Counting </a:t>
            </a:r>
            <a:r>
              <a:rPr lang="en-GB" dirty="0" smtClean="0"/>
              <a:t>Agents at local count</a:t>
            </a:r>
          </a:p>
          <a:p>
            <a:pPr lvl="1" fontAlgn="auto">
              <a:spcAft>
                <a:spcPts val="0"/>
              </a:spcAft>
              <a:buFont typeface="Arial" panose="020B0604020202020204" pitchFamily="34" charset="0"/>
              <a:buChar char="•"/>
              <a:defRPr/>
            </a:pPr>
            <a:r>
              <a:rPr lang="en-GB" dirty="0" smtClean="0"/>
              <a:t>How number is calculated</a:t>
            </a:r>
          </a:p>
          <a:p>
            <a:pPr lvl="1" fontAlgn="auto">
              <a:spcAft>
                <a:spcPts val="0"/>
              </a:spcAft>
              <a:buFont typeface="Arial" panose="020B0604020202020204" pitchFamily="34" charset="0"/>
              <a:buChar char="•"/>
              <a:defRPr/>
            </a:pPr>
            <a:r>
              <a:rPr lang="en-GB" dirty="0" smtClean="0"/>
              <a:t>Entitlements</a:t>
            </a:r>
          </a:p>
          <a:p>
            <a:pPr lvl="1" fontAlgn="auto">
              <a:spcAft>
                <a:spcPts val="0"/>
              </a:spcAft>
              <a:buFont typeface="Arial" panose="020B0604020202020204" pitchFamily="34" charset="0"/>
              <a:buChar char="•"/>
              <a:defRPr/>
            </a:pPr>
            <a:r>
              <a:rPr lang="en-GB" dirty="0" smtClean="0"/>
              <a:t>Secrecy provisions</a:t>
            </a:r>
          </a:p>
          <a:p>
            <a:pPr marL="0" indent="0" fontAlgn="auto">
              <a:spcAft>
                <a:spcPts val="0"/>
              </a:spcAft>
              <a:buNone/>
              <a:defRPr/>
            </a:pPr>
            <a:r>
              <a:rPr lang="en-GB" dirty="0" smtClean="0"/>
              <a:t> </a:t>
            </a:r>
          </a:p>
        </p:txBody>
      </p:sp>
      <p:pic>
        <p:nvPicPr>
          <p:cNvPr id="15364" name="Picture 6" descr="CCO.jpg"/>
          <p:cNvPicPr>
            <a:picLocks noChangeAspect="1" noChangeArrowheads="1"/>
          </p:cNvPicPr>
          <p:nvPr/>
        </p:nvPicPr>
        <p:blipFill>
          <a:blip r:embed="rId3" r:link="rId4" cstate="print">
            <a:extLst>
              <a:ext uri="{28A0092B-C50C-407E-A947-70E740481C1C}">
                <a14:useLocalDpi xmlns:a14="http://schemas.microsoft.com/office/drawing/2010/main" xmlns="" val="0"/>
              </a:ext>
            </a:extLst>
          </a:blip>
          <a:srcRect/>
          <a:stretch>
            <a:fillRect/>
          </a:stretch>
        </p:blipFill>
        <p:spPr bwMode="auto">
          <a:xfrm>
            <a:off x="827088" y="612775"/>
            <a:ext cx="2209800" cy="4000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5365" name="Picture 7"/>
          <p:cNvPicPr>
            <a:picLocks noChangeAspect="1"/>
          </p:cNvPicPr>
          <p:nvPr/>
        </p:nvPicPr>
        <p:blipFill>
          <a:blip r:embed="rId5" cstate="print">
            <a:extLst>
              <a:ext uri="{28A0092B-C50C-407E-A947-70E740481C1C}">
                <a14:useLocalDpi xmlns:a14="http://schemas.microsoft.com/office/drawing/2010/main" xmlns="" val="0"/>
              </a:ext>
            </a:extLst>
          </a:blip>
          <a:srcRect/>
          <a:stretch>
            <a:fillRect/>
          </a:stretch>
        </p:blipFill>
        <p:spPr bwMode="auto">
          <a:xfrm>
            <a:off x="7885113" y="333375"/>
            <a:ext cx="746125" cy="5746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467544" y="1124744"/>
            <a:ext cx="8229600" cy="543967"/>
          </a:xfrm>
        </p:spPr>
        <p:txBody>
          <a:bodyPr/>
          <a:lstStyle/>
          <a:p>
            <a:r>
              <a:rPr lang="en-GB" altLang="en-US" dirty="0" smtClean="0"/>
              <a:t>Count organisation</a:t>
            </a:r>
          </a:p>
        </p:txBody>
      </p:sp>
      <p:sp>
        <p:nvSpPr>
          <p:cNvPr id="3" name="Content Placeholder 2"/>
          <p:cNvSpPr>
            <a:spLocks noGrp="1"/>
          </p:cNvSpPr>
          <p:nvPr>
            <p:ph idx="1"/>
          </p:nvPr>
        </p:nvSpPr>
        <p:spPr>
          <a:xfrm>
            <a:off x="457200" y="1844824"/>
            <a:ext cx="8229600" cy="4281339"/>
          </a:xfrm>
        </p:spPr>
        <p:txBody>
          <a:bodyPr rtlCol="0">
            <a:normAutofit lnSpcReduction="10000"/>
          </a:bodyPr>
          <a:lstStyle/>
          <a:p>
            <a:pPr marL="57150" indent="-457200" fontAlgn="auto">
              <a:spcAft>
                <a:spcPts val="0"/>
              </a:spcAft>
              <a:tabLst>
                <a:tab pos="452438" algn="l"/>
              </a:tabLst>
              <a:defRPr/>
            </a:pPr>
            <a:r>
              <a:rPr lang="en-GB" dirty="0" smtClean="0"/>
              <a:t>Count model</a:t>
            </a:r>
          </a:p>
          <a:p>
            <a:pPr marL="57150" indent="-457200" fontAlgn="auto">
              <a:spcAft>
                <a:spcPts val="0"/>
              </a:spcAft>
              <a:tabLst>
                <a:tab pos="452438" algn="l"/>
              </a:tabLst>
              <a:defRPr/>
            </a:pPr>
            <a:r>
              <a:rPr lang="en-GB" dirty="0" smtClean="0"/>
              <a:t>Last postal vote opening</a:t>
            </a:r>
          </a:p>
          <a:p>
            <a:pPr marL="57150" indent="-457200" fontAlgn="auto">
              <a:spcAft>
                <a:spcPts val="0"/>
              </a:spcAft>
              <a:defRPr/>
            </a:pPr>
            <a:r>
              <a:rPr lang="en-GB" dirty="0" smtClean="0"/>
              <a:t>The verification</a:t>
            </a:r>
          </a:p>
          <a:p>
            <a:pPr marL="857250" lvl="2" indent="-457200" fontAlgn="auto">
              <a:spcAft>
                <a:spcPts val="0"/>
              </a:spcAft>
              <a:defRPr/>
            </a:pPr>
            <a:r>
              <a:rPr lang="en-GB" dirty="0" smtClean="0"/>
              <a:t>Verification statements</a:t>
            </a:r>
          </a:p>
          <a:p>
            <a:pPr marL="57150" indent="-457200" fontAlgn="auto">
              <a:spcAft>
                <a:spcPts val="0"/>
              </a:spcAft>
              <a:defRPr/>
            </a:pPr>
            <a:r>
              <a:rPr lang="en-GB" dirty="0" smtClean="0"/>
              <a:t>The count</a:t>
            </a:r>
          </a:p>
          <a:p>
            <a:pPr marL="57150" indent="-457200" fontAlgn="auto">
              <a:spcAft>
                <a:spcPts val="0"/>
              </a:spcAft>
              <a:defRPr/>
            </a:pPr>
            <a:r>
              <a:rPr lang="en-GB" dirty="0" smtClean="0"/>
              <a:t>Recounts</a:t>
            </a:r>
          </a:p>
          <a:p>
            <a:pPr marL="57150" indent="-457200" fontAlgn="auto">
              <a:spcAft>
                <a:spcPts val="0"/>
              </a:spcAft>
              <a:defRPr/>
            </a:pPr>
            <a:r>
              <a:rPr lang="en-GB" dirty="0" smtClean="0"/>
              <a:t>The declarations</a:t>
            </a:r>
          </a:p>
          <a:p>
            <a:pPr marL="857250" lvl="2" indent="-457200" fontAlgn="auto">
              <a:spcAft>
                <a:spcPts val="0"/>
              </a:spcAft>
              <a:defRPr/>
            </a:pPr>
            <a:r>
              <a:rPr lang="en-GB" dirty="0" smtClean="0"/>
              <a:t>Local and national</a:t>
            </a:r>
          </a:p>
          <a:p>
            <a:pPr marL="57150" indent="-457200" fontAlgn="auto">
              <a:spcAft>
                <a:spcPts val="0"/>
              </a:spcAft>
              <a:defRPr/>
            </a:pPr>
            <a:endParaRPr lang="en-GB" dirty="0" smtClean="0"/>
          </a:p>
        </p:txBody>
      </p:sp>
      <p:pic>
        <p:nvPicPr>
          <p:cNvPr id="4" name="Picture 6" descr="CCO.jpg"/>
          <p:cNvPicPr>
            <a:picLocks noChangeAspect="1" noChangeArrowheads="1"/>
          </p:cNvPicPr>
          <p:nvPr/>
        </p:nvPicPr>
        <p:blipFill>
          <a:blip r:embed="rId3" r:link="rId4" cstate="print">
            <a:extLst>
              <a:ext uri="{28A0092B-C50C-407E-A947-70E740481C1C}">
                <a14:useLocalDpi xmlns:a14="http://schemas.microsoft.com/office/drawing/2010/main" xmlns="" val="0"/>
              </a:ext>
            </a:extLst>
          </a:blip>
          <a:srcRect/>
          <a:stretch>
            <a:fillRect/>
          </a:stretch>
        </p:blipFill>
        <p:spPr bwMode="auto">
          <a:xfrm>
            <a:off x="827088" y="612775"/>
            <a:ext cx="2209800" cy="4000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5" name="Picture 7"/>
          <p:cNvPicPr>
            <a:picLocks noChangeAspect="1"/>
          </p:cNvPicPr>
          <p:nvPr/>
        </p:nvPicPr>
        <p:blipFill>
          <a:blip r:embed="rId5" cstate="print">
            <a:extLst>
              <a:ext uri="{28A0092B-C50C-407E-A947-70E740481C1C}">
                <a14:useLocalDpi xmlns:a14="http://schemas.microsoft.com/office/drawing/2010/main" xmlns="" val="0"/>
              </a:ext>
            </a:extLst>
          </a:blip>
          <a:srcRect/>
          <a:stretch>
            <a:fillRect/>
          </a:stretch>
        </p:blipFill>
        <p:spPr bwMode="auto">
          <a:xfrm>
            <a:off x="7885113" y="333375"/>
            <a:ext cx="746125" cy="5746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457200" y="981075"/>
            <a:ext cx="8229600" cy="792163"/>
          </a:xfrm>
        </p:spPr>
        <p:txBody>
          <a:bodyPr/>
          <a:lstStyle/>
          <a:p>
            <a:r>
              <a:rPr lang="en-GB" altLang="en-US" dirty="0" smtClean="0"/>
              <a:t>After the referendum</a:t>
            </a:r>
          </a:p>
        </p:txBody>
      </p:sp>
      <p:sp>
        <p:nvSpPr>
          <p:cNvPr id="3" name="Content Placeholder 2"/>
          <p:cNvSpPr>
            <a:spLocks noGrp="1"/>
          </p:cNvSpPr>
          <p:nvPr>
            <p:ph idx="1"/>
          </p:nvPr>
        </p:nvSpPr>
        <p:spPr>
          <a:xfrm>
            <a:off x="457200" y="1989138"/>
            <a:ext cx="8229600" cy="4137025"/>
          </a:xfrm>
        </p:spPr>
        <p:txBody>
          <a:bodyPr rtlCol="0">
            <a:normAutofit fontScale="85000" lnSpcReduction="20000"/>
          </a:bodyPr>
          <a:lstStyle/>
          <a:p>
            <a:pPr fontAlgn="auto">
              <a:spcAft>
                <a:spcPts val="0"/>
              </a:spcAft>
              <a:defRPr/>
            </a:pPr>
            <a:r>
              <a:rPr lang="en-GB" sz="3600" dirty="0" smtClean="0"/>
              <a:t>Notice of the results</a:t>
            </a:r>
          </a:p>
          <a:p>
            <a:pPr fontAlgn="auto">
              <a:spcAft>
                <a:spcPts val="0"/>
              </a:spcAft>
              <a:buFont typeface="Arial" panose="020B0604020202020204" pitchFamily="34" charset="0"/>
              <a:buChar char="•"/>
              <a:defRPr/>
            </a:pPr>
            <a:r>
              <a:rPr lang="en-GB" sz="3600" dirty="0" smtClean="0"/>
              <a:t>Inspection of referendum documents</a:t>
            </a:r>
          </a:p>
          <a:p>
            <a:pPr fontAlgn="auto">
              <a:spcAft>
                <a:spcPts val="0"/>
              </a:spcAft>
              <a:buFont typeface="Arial" panose="020B0604020202020204" pitchFamily="34" charset="0"/>
              <a:buChar char="•"/>
              <a:defRPr/>
            </a:pPr>
            <a:r>
              <a:rPr lang="en-GB" sz="3600" dirty="0" smtClean="0"/>
              <a:t>Submission of expenses to Electoral Commission</a:t>
            </a:r>
          </a:p>
          <a:p>
            <a:pPr lvl="1"/>
            <a:r>
              <a:rPr lang="en-GB" sz="2900" dirty="0" smtClean="0"/>
              <a:t>Permitted participants by </a:t>
            </a:r>
            <a:r>
              <a:rPr lang="en-GB" dirty="0"/>
              <a:t>Thursday 18 December 2014</a:t>
            </a:r>
          </a:p>
          <a:p>
            <a:pPr lvl="1" fontAlgn="auto">
              <a:spcAft>
                <a:spcPts val="0"/>
              </a:spcAft>
              <a:buFont typeface="Arial" panose="020B0604020202020204" pitchFamily="34" charset="0"/>
              <a:buChar char="•"/>
              <a:defRPr/>
            </a:pPr>
            <a:r>
              <a:rPr lang="en-GB" sz="2900" dirty="0" smtClean="0"/>
              <a:t>Designated organisations by Wednesday </a:t>
            </a:r>
            <a:r>
              <a:rPr lang="en-GB" sz="2900" dirty="0"/>
              <a:t>18 March 2015</a:t>
            </a:r>
          </a:p>
          <a:p>
            <a:pPr lvl="1" fontAlgn="auto">
              <a:spcAft>
                <a:spcPts val="0"/>
              </a:spcAft>
              <a:buFont typeface="Arial" panose="020B0604020202020204" pitchFamily="34" charset="0"/>
              <a:buChar char="•"/>
              <a:defRPr/>
            </a:pPr>
            <a:r>
              <a:rPr lang="en-GB" sz="2900" dirty="0" smtClean="0"/>
              <a:t>The Commission will retain these returns for public inspection for two years from the date of receipt.</a:t>
            </a:r>
          </a:p>
          <a:p>
            <a:pPr fontAlgn="auto">
              <a:spcAft>
                <a:spcPts val="0"/>
              </a:spcAft>
              <a:buFont typeface="Arial" panose="020B0604020202020204" pitchFamily="34" charset="0"/>
              <a:buChar char="•"/>
              <a:defRPr/>
            </a:pPr>
            <a:r>
              <a:rPr lang="en-GB" sz="3600" dirty="0" smtClean="0"/>
              <a:t>Please direct all enquiries about expenses to the Commission</a:t>
            </a:r>
          </a:p>
        </p:txBody>
      </p:sp>
      <p:pic>
        <p:nvPicPr>
          <p:cNvPr id="17412" name="Picture 5"/>
          <p:cNvPicPr>
            <a:picLocks noChangeAspect="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7904163" y="244475"/>
            <a:ext cx="747712" cy="5762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7413" name="Picture 6" descr="CCO.jpg"/>
          <p:cNvPicPr>
            <a:picLocks noChangeAspect="1" noChangeArrowheads="1"/>
          </p:cNvPicPr>
          <p:nvPr/>
        </p:nvPicPr>
        <p:blipFill>
          <a:blip r:embed="rId4" r:link="rId5" cstate="print">
            <a:extLst>
              <a:ext uri="{28A0092B-C50C-407E-A947-70E740481C1C}">
                <a14:useLocalDpi xmlns:a14="http://schemas.microsoft.com/office/drawing/2010/main" xmlns="" val="0"/>
              </a:ext>
            </a:extLst>
          </a:blip>
          <a:srcRect/>
          <a:stretch>
            <a:fillRect/>
          </a:stretch>
        </p:blipFill>
        <p:spPr bwMode="auto">
          <a:xfrm>
            <a:off x="468313" y="333375"/>
            <a:ext cx="2209800" cy="4000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908720"/>
            <a:ext cx="8229600" cy="580926"/>
          </a:xfrm>
        </p:spPr>
        <p:txBody>
          <a:bodyPr/>
          <a:lstStyle/>
          <a:p>
            <a:r>
              <a:rPr lang="en-GB" sz="4000" dirty="0" smtClean="0"/>
              <a:t>Links to documents in presentation</a:t>
            </a:r>
            <a:endParaRPr lang="en-GB" sz="4000"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xmlns="" val="2187845381"/>
              </p:ext>
            </p:extLst>
          </p:nvPr>
        </p:nvGraphicFramePr>
        <p:xfrm>
          <a:off x="457200" y="1600200"/>
          <a:ext cx="8229600" cy="3525520"/>
        </p:xfrm>
        <a:graphic>
          <a:graphicData uri="http://schemas.openxmlformats.org/drawingml/2006/table">
            <a:tbl>
              <a:tblPr firstRow="1" bandRow="1">
                <a:tableStyleId>{5C22544A-7EE6-4342-B048-85BDC9FD1C3A}</a:tableStyleId>
              </a:tblPr>
              <a:tblGrid>
                <a:gridCol w="4114800"/>
                <a:gridCol w="4114800"/>
              </a:tblGrid>
              <a:tr h="370840">
                <a:tc>
                  <a:txBody>
                    <a:bodyPr/>
                    <a:lstStyle/>
                    <a:p>
                      <a:r>
                        <a:rPr lang="en-GB" dirty="0" smtClean="0"/>
                        <a:t>Document</a:t>
                      </a:r>
                      <a:endParaRPr lang="en-GB" dirty="0"/>
                    </a:p>
                  </a:txBody>
                  <a:tcPr/>
                </a:tc>
                <a:tc>
                  <a:txBody>
                    <a:bodyPr/>
                    <a:lstStyle/>
                    <a:p>
                      <a:r>
                        <a:rPr lang="en-GB" dirty="0" smtClean="0"/>
                        <a:t>Link</a:t>
                      </a:r>
                      <a:endParaRPr lang="en-GB" dirty="0"/>
                    </a:p>
                  </a:txBody>
                  <a:tcPr/>
                </a:tc>
              </a:tr>
              <a:tr h="370840">
                <a:tc>
                  <a:txBody>
                    <a:bodyPr/>
                    <a:lstStyle/>
                    <a:p>
                      <a:pPr>
                        <a:lnSpc>
                          <a:spcPct val="115000"/>
                        </a:lnSpc>
                        <a:spcBef>
                          <a:spcPts val="600"/>
                        </a:spcBef>
                        <a:spcAft>
                          <a:spcPts val="0"/>
                        </a:spcAft>
                      </a:pPr>
                      <a:r>
                        <a:rPr lang="en-GB" sz="1200" b="1" dirty="0">
                          <a:effectLst/>
                          <a:latin typeface="Arial"/>
                          <a:ea typeface="Calibri"/>
                          <a:cs typeface="Times New Roman"/>
                        </a:rPr>
                        <a:t>Scottish Independence Referendum Campaign Dos and Don’ts</a:t>
                      </a:r>
                      <a:endParaRPr lang="en-GB" sz="1200" dirty="0">
                        <a:effectLst/>
                        <a:latin typeface="Arial"/>
                        <a:ea typeface="Calibri"/>
                        <a:cs typeface="Times New Roman"/>
                      </a:endParaRPr>
                    </a:p>
                    <a:p>
                      <a:pPr>
                        <a:lnSpc>
                          <a:spcPct val="115000"/>
                        </a:lnSpc>
                        <a:spcAft>
                          <a:spcPts val="0"/>
                        </a:spcAft>
                      </a:pPr>
                      <a:r>
                        <a:rPr lang="en-GB" sz="1200" b="1" dirty="0">
                          <a:effectLst/>
                          <a:latin typeface="Arial"/>
                          <a:ea typeface="Calibri"/>
                          <a:cs typeface="Times New Roman"/>
                        </a:rPr>
                        <a:t> </a:t>
                      </a:r>
                      <a:endParaRPr lang="en-GB" sz="1200" dirty="0">
                        <a:effectLst/>
                        <a:latin typeface="Arial"/>
                        <a:ea typeface="Calibri"/>
                        <a:cs typeface="Times New Roman"/>
                      </a:endParaRPr>
                    </a:p>
                    <a:p>
                      <a:pPr>
                        <a:lnSpc>
                          <a:spcPct val="115000"/>
                        </a:lnSpc>
                        <a:spcAft>
                          <a:spcPts val="600"/>
                        </a:spcAft>
                      </a:pPr>
                      <a:r>
                        <a:rPr lang="en-GB" sz="1200" dirty="0">
                          <a:effectLst/>
                          <a:latin typeface="Arial"/>
                          <a:ea typeface="Calibri"/>
                          <a:cs typeface="Times New Roman"/>
                        </a:rPr>
                        <a:t>Chief Counting Officer/Electoral Commission</a:t>
                      </a:r>
                    </a:p>
                  </a:txBody>
                  <a:tcPr marL="68580" marR="68580" marT="0" marB="0"/>
                </a:tc>
                <a:tc>
                  <a:txBody>
                    <a:bodyPr/>
                    <a:lstStyle/>
                    <a:p>
                      <a:pPr>
                        <a:lnSpc>
                          <a:spcPct val="115000"/>
                        </a:lnSpc>
                        <a:spcBef>
                          <a:spcPts val="600"/>
                        </a:spcBef>
                        <a:spcAft>
                          <a:spcPts val="0"/>
                        </a:spcAft>
                      </a:pPr>
                      <a:r>
                        <a:rPr lang="en-GB" sz="1200" b="1" u="sng">
                          <a:solidFill>
                            <a:srgbClr val="0000FF"/>
                          </a:solidFill>
                          <a:effectLst/>
                          <a:latin typeface="Arial"/>
                          <a:ea typeface="Calibri"/>
                          <a:cs typeface="Times New Roman"/>
                          <a:hlinkClick r:id="rId3"/>
                        </a:rPr>
                        <a:t>http://www.electoralcommission.org.uk/__data/assets/pdf_file/0006/154176/Code-of-conduct-campaigners-2013.pdf</a:t>
                      </a:r>
                      <a:endParaRPr lang="en-GB" sz="1200">
                        <a:effectLst/>
                        <a:latin typeface="Arial"/>
                        <a:ea typeface="Calibri"/>
                        <a:cs typeface="Times New Roman"/>
                      </a:endParaRPr>
                    </a:p>
                    <a:p>
                      <a:pPr>
                        <a:lnSpc>
                          <a:spcPct val="115000"/>
                        </a:lnSpc>
                        <a:spcAft>
                          <a:spcPts val="0"/>
                        </a:spcAft>
                      </a:pPr>
                      <a:r>
                        <a:rPr lang="en-GB" sz="1200" b="1">
                          <a:effectLst/>
                          <a:latin typeface="Arial"/>
                          <a:ea typeface="Calibri"/>
                          <a:cs typeface="Times New Roman"/>
                        </a:rPr>
                        <a:t> </a:t>
                      </a:r>
                      <a:endParaRPr lang="en-GB" sz="1200">
                        <a:effectLst/>
                        <a:latin typeface="Arial"/>
                        <a:ea typeface="Calibri"/>
                        <a:cs typeface="Times New Roman"/>
                      </a:endParaRPr>
                    </a:p>
                  </a:txBody>
                  <a:tcPr marL="68580" marR="68580" marT="0" marB="0"/>
                </a:tc>
              </a:tr>
              <a:tr h="370840">
                <a:tc>
                  <a:txBody>
                    <a:bodyPr/>
                    <a:lstStyle/>
                    <a:p>
                      <a:pPr>
                        <a:lnSpc>
                          <a:spcPct val="115000"/>
                        </a:lnSpc>
                        <a:spcBef>
                          <a:spcPts val="600"/>
                        </a:spcBef>
                        <a:spcAft>
                          <a:spcPts val="600"/>
                        </a:spcAft>
                      </a:pPr>
                      <a:r>
                        <a:rPr lang="en-GB" sz="1200" b="1">
                          <a:effectLst/>
                          <a:latin typeface="Arial"/>
                          <a:ea typeface="Calibri"/>
                          <a:cs typeface="Times New Roman"/>
                        </a:rPr>
                        <a:t>Code of Conduct for Campaigners: postal voting, proxy voting and polling stations</a:t>
                      </a:r>
                      <a:endParaRPr lang="en-GB" sz="1200">
                        <a:effectLst/>
                        <a:latin typeface="Arial"/>
                        <a:ea typeface="Calibri"/>
                        <a:cs typeface="Times New Roman"/>
                      </a:endParaRPr>
                    </a:p>
                    <a:p>
                      <a:pPr>
                        <a:lnSpc>
                          <a:spcPct val="115000"/>
                        </a:lnSpc>
                        <a:spcBef>
                          <a:spcPts val="600"/>
                        </a:spcBef>
                        <a:spcAft>
                          <a:spcPts val="600"/>
                        </a:spcAft>
                      </a:pPr>
                      <a:r>
                        <a:rPr lang="en-GB" sz="1200">
                          <a:effectLst/>
                          <a:latin typeface="Arial"/>
                          <a:ea typeface="Calibri"/>
                          <a:cs typeface="Times New Roman"/>
                        </a:rPr>
                        <a:t>Electoral Commission</a:t>
                      </a:r>
                    </a:p>
                  </a:txBody>
                  <a:tcPr marL="68580" marR="68580" marT="0" marB="0"/>
                </a:tc>
                <a:tc>
                  <a:txBody>
                    <a:bodyPr/>
                    <a:lstStyle/>
                    <a:p>
                      <a:pPr>
                        <a:lnSpc>
                          <a:spcPct val="115000"/>
                        </a:lnSpc>
                        <a:spcBef>
                          <a:spcPts val="600"/>
                        </a:spcBef>
                        <a:spcAft>
                          <a:spcPts val="0"/>
                        </a:spcAft>
                      </a:pPr>
                      <a:r>
                        <a:rPr lang="en-GB" sz="1200" b="1" u="sng">
                          <a:solidFill>
                            <a:srgbClr val="0000FF"/>
                          </a:solidFill>
                          <a:effectLst/>
                          <a:latin typeface="Arial"/>
                          <a:ea typeface="Calibri"/>
                          <a:cs typeface="Times New Roman"/>
                          <a:hlinkClick r:id="rId3"/>
                        </a:rPr>
                        <a:t>http://www.electoralcommission.org.uk/__data/assets/pdf_file/0006/154176/Code-of-conduct-campaigners-2013.pdf</a:t>
                      </a:r>
                      <a:endParaRPr lang="en-GB" sz="1200">
                        <a:effectLst/>
                        <a:latin typeface="Arial"/>
                        <a:ea typeface="Calibri"/>
                        <a:cs typeface="Times New Roman"/>
                      </a:endParaRPr>
                    </a:p>
                    <a:p>
                      <a:pPr>
                        <a:lnSpc>
                          <a:spcPct val="115000"/>
                        </a:lnSpc>
                        <a:spcAft>
                          <a:spcPts val="0"/>
                        </a:spcAft>
                      </a:pPr>
                      <a:r>
                        <a:rPr lang="en-GB" sz="1200" b="1">
                          <a:effectLst/>
                          <a:latin typeface="Arial"/>
                          <a:ea typeface="Calibri"/>
                          <a:cs typeface="Times New Roman"/>
                        </a:rPr>
                        <a:t> </a:t>
                      </a:r>
                      <a:endParaRPr lang="en-GB" sz="1200">
                        <a:effectLst/>
                        <a:latin typeface="Arial"/>
                        <a:ea typeface="Calibri"/>
                        <a:cs typeface="Times New Roman"/>
                      </a:endParaRPr>
                    </a:p>
                  </a:txBody>
                  <a:tcPr marL="68580" marR="68580" marT="0" marB="0"/>
                </a:tc>
              </a:tr>
              <a:tr h="370840">
                <a:tc>
                  <a:txBody>
                    <a:bodyPr/>
                    <a:lstStyle/>
                    <a:p>
                      <a:pPr>
                        <a:lnSpc>
                          <a:spcPct val="115000"/>
                        </a:lnSpc>
                        <a:spcBef>
                          <a:spcPts val="600"/>
                        </a:spcBef>
                        <a:spcAft>
                          <a:spcPts val="0"/>
                        </a:spcAft>
                      </a:pPr>
                      <a:r>
                        <a:rPr lang="en-GB" sz="1200" b="1">
                          <a:effectLst/>
                          <a:latin typeface="Arial"/>
                          <a:ea typeface="Calibri"/>
                          <a:cs typeface="Times New Roman"/>
                        </a:rPr>
                        <a:t>Information for Campaigners on the referendum process</a:t>
                      </a:r>
                      <a:endParaRPr lang="en-GB" sz="1200">
                        <a:effectLst/>
                        <a:latin typeface="Arial"/>
                        <a:ea typeface="Calibri"/>
                        <a:cs typeface="Times New Roman"/>
                      </a:endParaRPr>
                    </a:p>
                    <a:p>
                      <a:pPr>
                        <a:lnSpc>
                          <a:spcPct val="115000"/>
                        </a:lnSpc>
                        <a:spcAft>
                          <a:spcPts val="0"/>
                        </a:spcAft>
                      </a:pPr>
                      <a:r>
                        <a:rPr lang="en-GB" sz="1200" b="1">
                          <a:effectLst/>
                          <a:latin typeface="Arial"/>
                          <a:ea typeface="Calibri"/>
                          <a:cs typeface="Times New Roman"/>
                        </a:rPr>
                        <a:t> </a:t>
                      </a:r>
                      <a:endParaRPr lang="en-GB" sz="1200">
                        <a:effectLst/>
                        <a:latin typeface="Arial"/>
                        <a:ea typeface="Calibri"/>
                        <a:cs typeface="Times New Roman"/>
                      </a:endParaRPr>
                    </a:p>
                    <a:p>
                      <a:pPr>
                        <a:lnSpc>
                          <a:spcPct val="115000"/>
                        </a:lnSpc>
                        <a:spcAft>
                          <a:spcPts val="600"/>
                        </a:spcAft>
                      </a:pPr>
                      <a:r>
                        <a:rPr lang="en-GB" sz="1200">
                          <a:effectLst/>
                          <a:latin typeface="Arial"/>
                          <a:ea typeface="Calibri"/>
                          <a:cs typeface="Times New Roman"/>
                        </a:rPr>
                        <a:t>Chief Counting Officer</a:t>
                      </a:r>
                    </a:p>
                  </a:txBody>
                  <a:tcPr marL="68580" marR="68580" marT="0" marB="0"/>
                </a:tc>
                <a:tc>
                  <a:txBody>
                    <a:bodyPr/>
                    <a:lstStyle/>
                    <a:p>
                      <a:pPr>
                        <a:lnSpc>
                          <a:spcPct val="115000"/>
                        </a:lnSpc>
                        <a:spcBef>
                          <a:spcPts val="600"/>
                        </a:spcBef>
                        <a:spcAft>
                          <a:spcPts val="0"/>
                        </a:spcAft>
                      </a:pPr>
                      <a:r>
                        <a:rPr lang="en-GB" sz="1200" b="1" u="sng">
                          <a:solidFill>
                            <a:srgbClr val="0000FF"/>
                          </a:solidFill>
                          <a:effectLst/>
                          <a:latin typeface="Arial"/>
                          <a:ea typeface="Calibri"/>
                          <a:cs typeface="Times New Roman"/>
                          <a:hlinkClick r:id="rId4"/>
                        </a:rPr>
                        <a:t>file:///C:/Users/Anne/Downloads/Information_for_Campaigners_28_May%20(8).pdf</a:t>
                      </a:r>
                      <a:endParaRPr lang="en-GB" sz="1200">
                        <a:effectLst/>
                        <a:latin typeface="Arial"/>
                        <a:ea typeface="Calibri"/>
                        <a:cs typeface="Times New Roman"/>
                      </a:endParaRPr>
                    </a:p>
                    <a:p>
                      <a:pPr>
                        <a:lnSpc>
                          <a:spcPct val="115000"/>
                        </a:lnSpc>
                        <a:spcAft>
                          <a:spcPts val="0"/>
                        </a:spcAft>
                      </a:pPr>
                      <a:r>
                        <a:rPr lang="en-GB" sz="1200" b="1">
                          <a:effectLst/>
                          <a:latin typeface="Arial"/>
                          <a:ea typeface="Calibri"/>
                          <a:cs typeface="Times New Roman"/>
                        </a:rPr>
                        <a:t> </a:t>
                      </a:r>
                      <a:endParaRPr lang="en-GB" sz="1200">
                        <a:effectLst/>
                        <a:latin typeface="Arial"/>
                        <a:ea typeface="Calibri"/>
                        <a:cs typeface="Times New Roman"/>
                      </a:endParaRPr>
                    </a:p>
                  </a:txBody>
                  <a:tcPr marL="68580" marR="68580" marT="0" marB="0"/>
                </a:tc>
              </a:tr>
              <a:tr h="370840">
                <a:tc>
                  <a:txBody>
                    <a:bodyPr/>
                    <a:lstStyle/>
                    <a:p>
                      <a:pPr>
                        <a:lnSpc>
                          <a:spcPct val="115000"/>
                        </a:lnSpc>
                        <a:spcBef>
                          <a:spcPts val="600"/>
                        </a:spcBef>
                        <a:spcAft>
                          <a:spcPts val="0"/>
                        </a:spcAft>
                      </a:pPr>
                      <a:r>
                        <a:rPr lang="en-GB" sz="1200" b="1" dirty="0">
                          <a:effectLst/>
                          <a:latin typeface="Arial"/>
                          <a:ea typeface="Calibri"/>
                          <a:cs typeface="Times New Roman"/>
                        </a:rPr>
                        <a:t>Chief Counting Officer Directions</a:t>
                      </a:r>
                      <a:endParaRPr lang="en-GB" sz="1200" dirty="0">
                        <a:effectLst/>
                        <a:latin typeface="Arial"/>
                        <a:ea typeface="Calibri"/>
                        <a:cs typeface="Times New Roman"/>
                      </a:endParaRPr>
                    </a:p>
                    <a:p>
                      <a:pPr>
                        <a:lnSpc>
                          <a:spcPct val="115000"/>
                        </a:lnSpc>
                        <a:spcAft>
                          <a:spcPts val="0"/>
                        </a:spcAft>
                      </a:pPr>
                      <a:r>
                        <a:rPr lang="en-GB" sz="1200" dirty="0">
                          <a:effectLst/>
                          <a:latin typeface="Arial"/>
                          <a:ea typeface="Calibri"/>
                          <a:cs typeface="Times New Roman"/>
                        </a:rPr>
                        <a:t> </a:t>
                      </a:r>
                    </a:p>
                    <a:p>
                      <a:pPr>
                        <a:lnSpc>
                          <a:spcPct val="115000"/>
                        </a:lnSpc>
                        <a:spcAft>
                          <a:spcPts val="600"/>
                        </a:spcAft>
                      </a:pPr>
                      <a:r>
                        <a:rPr lang="en-GB" sz="1200" dirty="0">
                          <a:effectLst/>
                          <a:latin typeface="Arial"/>
                          <a:ea typeface="Calibri"/>
                          <a:cs typeface="Times New Roman"/>
                        </a:rPr>
                        <a:t>Chief Counting Officer</a:t>
                      </a:r>
                    </a:p>
                  </a:txBody>
                  <a:tcPr marL="68580" marR="68580" marT="0" marB="0"/>
                </a:tc>
                <a:tc>
                  <a:txBody>
                    <a:bodyPr/>
                    <a:lstStyle/>
                    <a:p>
                      <a:pPr>
                        <a:lnSpc>
                          <a:spcPct val="115000"/>
                        </a:lnSpc>
                        <a:spcBef>
                          <a:spcPts val="600"/>
                        </a:spcBef>
                        <a:spcAft>
                          <a:spcPts val="0"/>
                        </a:spcAft>
                      </a:pPr>
                      <a:r>
                        <a:rPr lang="en-GB" sz="1200" b="1" u="sng" dirty="0">
                          <a:solidFill>
                            <a:srgbClr val="0000FF"/>
                          </a:solidFill>
                          <a:effectLst/>
                          <a:latin typeface="Arial"/>
                          <a:ea typeface="Calibri"/>
                          <a:cs typeface="Times New Roman"/>
                          <a:hlinkClick r:id="rId5"/>
                        </a:rPr>
                        <a:t>file:///C:/Users/Anne/Downloads/Directions_from_the_CCO%20(2).pdf</a:t>
                      </a:r>
                      <a:endParaRPr lang="en-GB" sz="1200" dirty="0">
                        <a:effectLst/>
                        <a:latin typeface="Arial"/>
                        <a:ea typeface="Calibri"/>
                        <a:cs typeface="Times New Roman"/>
                      </a:endParaRPr>
                    </a:p>
                    <a:p>
                      <a:pPr>
                        <a:lnSpc>
                          <a:spcPct val="115000"/>
                        </a:lnSpc>
                        <a:spcAft>
                          <a:spcPts val="0"/>
                        </a:spcAft>
                      </a:pPr>
                      <a:r>
                        <a:rPr lang="en-GB" sz="1200" b="1" dirty="0">
                          <a:effectLst/>
                          <a:latin typeface="Arial"/>
                          <a:ea typeface="Calibri"/>
                          <a:cs typeface="Times New Roman"/>
                        </a:rPr>
                        <a:t> </a:t>
                      </a:r>
                      <a:endParaRPr lang="en-GB" sz="1200" dirty="0">
                        <a:effectLst/>
                        <a:latin typeface="Arial"/>
                        <a:ea typeface="Calibri"/>
                        <a:cs typeface="Times New Roman"/>
                      </a:endParaRPr>
                    </a:p>
                  </a:txBody>
                  <a:tcPr marL="68580" marR="68580" marT="0" marB="0"/>
                </a:tc>
              </a:tr>
            </a:tbl>
          </a:graphicData>
        </a:graphic>
      </p:graphicFrame>
      <p:pic>
        <p:nvPicPr>
          <p:cNvPr id="6" name="Picture 6" descr="CCO.jpg"/>
          <p:cNvPicPr>
            <a:picLocks noChangeAspect="1" noChangeArrowheads="1"/>
          </p:cNvPicPr>
          <p:nvPr/>
        </p:nvPicPr>
        <p:blipFill>
          <a:blip r:embed="rId6" r:link="rId7" cstate="print">
            <a:extLst>
              <a:ext uri="{28A0092B-C50C-407E-A947-70E740481C1C}">
                <a14:useLocalDpi xmlns:a14="http://schemas.microsoft.com/office/drawing/2010/main" xmlns="" val="0"/>
              </a:ext>
            </a:extLst>
          </a:blip>
          <a:srcRect/>
          <a:stretch>
            <a:fillRect/>
          </a:stretch>
        </p:blipFill>
        <p:spPr bwMode="auto">
          <a:xfrm>
            <a:off x="468313" y="333375"/>
            <a:ext cx="2209800" cy="4000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7" name="Picture 5"/>
          <p:cNvPicPr>
            <a:picLocks noChangeAspect="1"/>
          </p:cNvPicPr>
          <p:nvPr/>
        </p:nvPicPr>
        <p:blipFill>
          <a:blip r:embed="rId8" cstate="print">
            <a:extLst>
              <a:ext uri="{28A0092B-C50C-407E-A947-70E740481C1C}">
                <a14:useLocalDpi xmlns:a14="http://schemas.microsoft.com/office/drawing/2010/main" xmlns="" val="0"/>
              </a:ext>
            </a:extLst>
          </a:blip>
          <a:srcRect/>
          <a:stretch>
            <a:fillRect/>
          </a:stretch>
        </p:blipFill>
        <p:spPr bwMode="auto">
          <a:xfrm>
            <a:off x="7904163" y="244475"/>
            <a:ext cx="747712" cy="5762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102942956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Content Placeholder 7"/>
          <p:cNvSpPr>
            <a:spLocks noGrp="1"/>
          </p:cNvSpPr>
          <p:nvPr>
            <p:ph sz="half" idx="1"/>
          </p:nvPr>
        </p:nvSpPr>
        <p:spPr>
          <a:xfrm>
            <a:off x="457200" y="1484313"/>
            <a:ext cx="8174038" cy="649287"/>
          </a:xfrm>
        </p:spPr>
        <p:txBody>
          <a:bodyPr/>
          <a:lstStyle/>
          <a:p>
            <a:pPr marL="0" indent="0" algn="ctr">
              <a:buFont typeface="Arial" charset="0"/>
              <a:buNone/>
            </a:pPr>
            <a:r>
              <a:rPr lang="en-GB" altLang="en-US" sz="4000" dirty="0" smtClean="0"/>
              <a:t>Aims of this briefing</a:t>
            </a:r>
          </a:p>
        </p:txBody>
      </p:sp>
      <p:sp>
        <p:nvSpPr>
          <p:cNvPr id="4099" name="Content Placeholder 8"/>
          <p:cNvSpPr>
            <a:spLocks noGrp="1"/>
          </p:cNvSpPr>
          <p:nvPr>
            <p:ph sz="half" idx="2"/>
          </p:nvPr>
        </p:nvSpPr>
        <p:spPr>
          <a:xfrm>
            <a:off x="467544" y="2276872"/>
            <a:ext cx="8219257" cy="4176464"/>
          </a:xfrm>
        </p:spPr>
        <p:txBody>
          <a:bodyPr/>
          <a:lstStyle/>
          <a:p>
            <a:r>
              <a:rPr lang="en-GB" altLang="en-US" sz="3200" dirty="0" smtClean="0"/>
              <a:t>This briefing is designed to</a:t>
            </a:r>
          </a:p>
          <a:p>
            <a:pPr lvl="1"/>
            <a:r>
              <a:rPr lang="en-GB" altLang="en-US" sz="2800" dirty="0" smtClean="0"/>
              <a:t>outline the legislative background </a:t>
            </a:r>
          </a:p>
          <a:p>
            <a:pPr lvl="1"/>
            <a:r>
              <a:rPr lang="en-GB" altLang="en-US" sz="2800" dirty="0" smtClean="0"/>
              <a:t>explain roles and responsibilities</a:t>
            </a:r>
          </a:p>
          <a:p>
            <a:pPr lvl="1"/>
            <a:r>
              <a:rPr lang="en-GB" altLang="en-US" sz="2800" dirty="0" smtClean="0"/>
              <a:t>identify the key aims</a:t>
            </a:r>
          </a:p>
          <a:p>
            <a:pPr lvl="1"/>
            <a:r>
              <a:rPr lang="en-GB" altLang="en-US" sz="2800" dirty="0" smtClean="0"/>
              <a:t>highlight the key dates and deadlines</a:t>
            </a:r>
          </a:p>
          <a:p>
            <a:pPr marL="622300" lvl="1" indent="-165100"/>
            <a:r>
              <a:rPr lang="en-GB" altLang="en-US" sz="2800" dirty="0" smtClean="0"/>
              <a:t>give you an insight into referendum processes; and</a:t>
            </a:r>
          </a:p>
          <a:p>
            <a:pPr lvl="1"/>
            <a:r>
              <a:rPr lang="en-GB" altLang="en-US" sz="2800" dirty="0" smtClean="0"/>
              <a:t>answer your questions.</a:t>
            </a:r>
          </a:p>
        </p:txBody>
      </p:sp>
      <p:pic>
        <p:nvPicPr>
          <p:cNvPr id="4100" name="Picture 4" descr="CCO.jpg"/>
          <p:cNvPicPr>
            <a:picLocks noChangeAspect="1" noChangeArrowheads="1"/>
          </p:cNvPicPr>
          <p:nvPr/>
        </p:nvPicPr>
        <p:blipFill>
          <a:blip r:embed="rId3" r:link="rId4" cstate="print">
            <a:extLst>
              <a:ext uri="{28A0092B-C50C-407E-A947-70E740481C1C}">
                <a14:useLocalDpi xmlns:a14="http://schemas.microsoft.com/office/drawing/2010/main" xmlns="" val="0"/>
              </a:ext>
            </a:extLst>
          </a:blip>
          <a:srcRect/>
          <a:stretch>
            <a:fillRect/>
          </a:stretch>
        </p:blipFill>
        <p:spPr bwMode="auto">
          <a:xfrm>
            <a:off x="827088" y="612775"/>
            <a:ext cx="2209800" cy="4000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4101" name="Picture 5"/>
          <p:cNvPicPr>
            <a:picLocks noChangeAspect="1"/>
          </p:cNvPicPr>
          <p:nvPr/>
        </p:nvPicPr>
        <p:blipFill>
          <a:blip r:embed="rId5" cstate="print">
            <a:extLst>
              <a:ext uri="{28A0092B-C50C-407E-A947-70E740481C1C}">
                <a14:useLocalDpi xmlns:a14="http://schemas.microsoft.com/office/drawing/2010/main" xmlns="" val="0"/>
              </a:ext>
            </a:extLst>
          </a:blip>
          <a:srcRect/>
          <a:stretch>
            <a:fillRect/>
          </a:stretch>
        </p:blipFill>
        <p:spPr bwMode="auto">
          <a:xfrm>
            <a:off x="7885113" y="333375"/>
            <a:ext cx="746125" cy="5746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08720"/>
            <a:ext cx="8229600" cy="508918"/>
          </a:xfrm>
        </p:spPr>
        <p:txBody>
          <a:bodyPr/>
          <a:lstStyle/>
          <a:p>
            <a:r>
              <a:rPr lang="en-GB" dirty="0" smtClean="0"/>
              <a:t>Website addresses</a:t>
            </a:r>
            <a:endParaRPr lang="en-GB" dirty="0"/>
          </a:p>
        </p:txBody>
      </p:sp>
      <p:sp>
        <p:nvSpPr>
          <p:cNvPr id="3" name="Content Placeholder 2"/>
          <p:cNvSpPr>
            <a:spLocks noGrp="1"/>
          </p:cNvSpPr>
          <p:nvPr>
            <p:ph idx="1"/>
          </p:nvPr>
        </p:nvSpPr>
        <p:spPr/>
        <p:txBody>
          <a:bodyPr/>
          <a:lstStyle/>
          <a:p>
            <a:r>
              <a:rPr lang="en-GB" dirty="0" smtClean="0"/>
              <a:t>Electoral Commission</a:t>
            </a:r>
          </a:p>
          <a:p>
            <a:pPr lvl="1"/>
            <a:r>
              <a:rPr lang="en-GB" sz="1800" dirty="0">
                <a:hlinkClick r:id="rId3"/>
              </a:rPr>
              <a:t>http://</a:t>
            </a:r>
            <a:r>
              <a:rPr lang="en-GB" sz="1800" dirty="0" smtClean="0">
                <a:hlinkClick r:id="rId3"/>
              </a:rPr>
              <a:t>www.electoralcommission.org.uk/i-am-a/party-or-campaigner/campaigners-in-referendums</a:t>
            </a:r>
            <a:endParaRPr lang="en-GB" sz="1800" dirty="0" smtClean="0"/>
          </a:p>
          <a:p>
            <a:pPr lvl="1"/>
            <a:endParaRPr lang="en-GB" sz="1800" dirty="0"/>
          </a:p>
          <a:p>
            <a:r>
              <a:rPr lang="en-GB" dirty="0"/>
              <a:t>Electoral Management Board for </a:t>
            </a:r>
            <a:r>
              <a:rPr lang="en-GB" dirty="0" smtClean="0"/>
              <a:t>Scotland</a:t>
            </a:r>
          </a:p>
          <a:p>
            <a:pPr lvl="1"/>
            <a:r>
              <a:rPr lang="en-GB" sz="1800" dirty="0">
                <a:hlinkClick r:id="rId4"/>
              </a:rPr>
              <a:t>http://www.electionsscotland.info</a:t>
            </a:r>
            <a:r>
              <a:rPr lang="en-GB" sz="1800" dirty="0" smtClean="0">
                <a:hlinkClick r:id="rId4"/>
              </a:rPr>
              <a:t>/</a:t>
            </a:r>
            <a:endParaRPr lang="en-GB" sz="1800" dirty="0" smtClean="0"/>
          </a:p>
          <a:p>
            <a:pPr lvl="1"/>
            <a:endParaRPr lang="en-GB" sz="1800" dirty="0"/>
          </a:p>
          <a:p>
            <a:r>
              <a:rPr lang="en-GB" dirty="0"/>
              <a:t>(Add website addresses for your Council and ERO)</a:t>
            </a:r>
          </a:p>
          <a:p>
            <a:pPr lvl="1"/>
            <a:endParaRPr lang="en-GB" dirty="0"/>
          </a:p>
        </p:txBody>
      </p:sp>
      <p:pic>
        <p:nvPicPr>
          <p:cNvPr id="4" name="Picture 6" descr="CCO.jpg"/>
          <p:cNvPicPr>
            <a:picLocks noChangeAspect="1" noChangeArrowheads="1"/>
          </p:cNvPicPr>
          <p:nvPr/>
        </p:nvPicPr>
        <p:blipFill>
          <a:blip r:embed="rId5" r:link="rId6" cstate="print">
            <a:extLst>
              <a:ext uri="{28A0092B-C50C-407E-A947-70E740481C1C}">
                <a14:useLocalDpi xmlns:a14="http://schemas.microsoft.com/office/drawing/2010/main" xmlns="" val="0"/>
              </a:ext>
            </a:extLst>
          </a:blip>
          <a:srcRect/>
          <a:stretch>
            <a:fillRect/>
          </a:stretch>
        </p:blipFill>
        <p:spPr bwMode="auto">
          <a:xfrm>
            <a:off x="468313" y="333375"/>
            <a:ext cx="2209800" cy="4000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5" name="Picture 5"/>
          <p:cNvPicPr>
            <a:picLocks noChangeAspect="1"/>
          </p:cNvPicPr>
          <p:nvPr/>
        </p:nvPicPr>
        <p:blipFill>
          <a:blip r:embed="rId7" cstate="print">
            <a:extLst>
              <a:ext uri="{28A0092B-C50C-407E-A947-70E740481C1C}">
                <a14:useLocalDpi xmlns:a14="http://schemas.microsoft.com/office/drawing/2010/main" xmlns="" val="0"/>
              </a:ext>
            </a:extLst>
          </a:blip>
          <a:srcRect/>
          <a:stretch>
            <a:fillRect/>
          </a:stretch>
        </p:blipFill>
        <p:spPr bwMode="auto">
          <a:xfrm>
            <a:off x="7904163" y="244475"/>
            <a:ext cx="747712" cy="5762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79543970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5"/>
          <p:cNvSpPr>
            <a:spLocks noGrp="1"/>
          </p:cNvSpPr>
          <p:nvPr>
            <p:ph type="ctrTitle"/>
          </p:nvPr>
        </p:nvSpPr>
        <p:spPr/>
        <p:txBody>
          <a:bodyPr/>
          <a:lstStyle/>
          <a:p>
            <a:r>
              <a:rPr lang="en-GB" altLang="en-US" smtClean="0"/>
              <a:t>Any questions?</a:t>
            </a:r>
          </a:p>
        </p:txBody>
      </p:sp>
      <p:sp>
        <p:nvSpPr>
          <p:cNvPr id="7" name="Subtitle 6"/>
          <p:cNvSpPr>
            <a:spLocks noGrp="1"/>
          </p:cNvSpPr>
          <p:nvPr>
            <p:ph type="subTitle" idx="1"/>
          </p:nvPr>
        </p:nvSpPr>
        <p:spPr>
          <a:xfrm>
            <a:off x="684213" y="3886200"/>
            <a:ext cx="7573962" cy="1752600"/>
          </a:xfrm>
        </p:spPr>
        <p:txBody>
          <a:bodyPr rtlCol="0">
            <a:normAutofit/>
          </a:bodyPr>
          <a:lstStyle/>
          <a:p>
            <a:pPr fontAlgn="auto">
              <a:spcAft>
                <a:spcPts val="0"/>
              </a:spcAft>
              <a:buFont typeface="Arial" panose="020B0604020202020204" pitchFamily="34" charset="0"/>
              <a:buNone/>
              <a:defRPr/>
            </a:pPr>
            <a:r>
              <a:rPr lang="en-GB" dirty="0" smtClean="0"/>
              <a:t>Please return your feedback sheets.</a:t>
            </a:r>
          </a:p>
          <a:p>
            <a:pPr fontAlgn="auto">
              <a:spcAft>
                <a:spcPts val="0"/>
              </a:spcAft>
              <a:buFont typeface="Arial" panose="020B0604020202020204" pitchFamily="34" charset="0"/>
              <a:buNone/>
              <a:defRPr/>
            </a:pPr>
            <a:endParaRPr lang="en-GB" dirty="0"/>
          </a:p>
          <a:p>
            <a:pPr fontAlgn="auto">
              <a:spcAft>
                <a:spcPts val="0"/>
              </a:spcAft>
              <a:buFont typeface="Arial" panose="020B0604020202020204" pitchFamily="34" charset="0"/>
              <a:buNone/>
              <a:defRPr/>
            </a:pPr>
            <a:r>
              <a:rPr lang="en-GB" dirty="0" smtClean="0"/>
              <a:t>Thank you</a:t>
            </a:r>
            <a:endParaRPr lang="en-GB" dirty="0"/>
          </a:p>
        </p:txBody>
      </p:sp>
      <p:pic>
        <p:nvPicPr>
          <p:cNvPr id="29700" name="Picture 3" descr="CCO.jpg"/>
          <p:cNvPicPr>
            <a:picLocks noChangeAspect="1" noChangeArrowheads="1"/>
          </p:cNvPicPr>
          <p:nvPr/>
        </p:nvPicPr>
        <p:blipFill>
          <a:blip r:embed="rId3" r:link="rId4" cstate="print">
            <a:extLst>
              <a:ext uri="{28A0092B-C50C-407E-A947-70E740481C1C}">
                <a14:useLocalDpi xmlns:a14="http://schemas.microsoft.com/office/drawing/2010/main" xmlns="" val="0"/>
              </a:ext>
            </a:extLst>
          </a:blip>
          <a:srcRect/>
          <a:stretch>
            <a:fillRect/>
          </a:stretch>
        </p:blipFill>
        <p:spPr bwMode="auto">
          <a:xfrm>
            <a:off x="468313" y="420688"/>
            <a:ext cx="2209800" cy="4000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29701" name="Picture 4"/>
          <p:cNvPicPr>
            <a:picLocks noChangeAspect="1"/>
          </p:cNvPicPr>
          <p:nvPr/>
        </p:nvPicPr>
        <p:blipFill>
          <a:blip r:embed="rId5" cstate="print">
            <a:extLst>
              <a:ext uri="{28A0092B-C50C-407E-A947-70E740481C1C}">
                <a14:useLocalDpi xmlns:a14="http://schemas.microsoft.com/office/drawing/2010/main" xmlns="" val="0"/>
              </a:ext>
            </a:extLst>
          </a:blip>
          <a:srcRect/>
          <a:stretch>
            <a:fillRect/>
          </a:stretch>
        </p:blipFill>
        <p:spPr bwMode="auto">
          <a:xfrm>
            <a:off x="7885113" y="188913"/>
            <a:ext cx="746125" cy="5762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12824"/>
            <a:ext cx="8229600" cy="543968"/>
          </a:xfrm>
        </p:spPr>
        <p:txBody>
          <a:bodyPr/>
          <a:lstStyle/>
          <a:p>
            <a:r>
              <a:rPr lang="en-GB" dirty="0" smtClean="0"/>
              <a:t>Legislation</a:t>
            </a:r>
            <a:endParaRPr lang="en-GB" dirty="0"/>
          </a:p>
        </p:txBody>
      </p:sp>
      <p:sp>
        <p:nvSpPr>
          <p:cNvPr id="3" name="Content Placeholder 2"/>
          <p:cNvSpPr>
            <a:spLocks noGrp="1"/>
          </p:cNvSpPr>
          <p:nvPr>
            <p:ph idx="1"/>
          </p:nvPr>
        </p:nvSpPr>
        <p:spPr>
          <a:xfrm>
            <a:off x="457200" y="1772816"/>
            <a:ext cx="8229600" cy="4353347"/>
          </a:xfrm>
        </p:spPr>
        <p:txBody>
          <a:bodyPr/>
          <a:lstStyle/>
          <a:p>
            <a:r>
              <a:rPr lang="en-GB" dirty="0" smtClean="0"/>
              <a:t>The legislation governing the referendum is contained in </a:t>
            </a:r>
          </a:p>
          <a:p>
            <a:pPr lvl="1"/>
            <a:r>
              <a:rPr lang="en-GB" dirty="0"/>
              <a:t>The Scotland Act 1998 (Modification of Schedule 5) Order 2013</a:t>
            </a:r>
          </a:p>
          <a:p>
            <a:pPr lvl="1"/>
            <a:r>
              <a:rPr lang="en-GB" dirty="0"/>
              <a:t>The Scottish Independence Referendum (Franchise) Act 2013</a:t>
            </a:r>
          </a:p>
          <a:p>
            <a:pPr lvl="1"/>
            <a:r>
              <a:rPr lang="en-GB" dirty="0"/>
              <a:t>The Scottish Independence Referendum Act </a:t>
            </a:r>
            <a:r>
              <a:rPr lang="en-GB" dirty="0" smtClean="0"/>
              <a:t>2013</a:t>
            </a:r>
          </a:p>
          <a:p>
            <a:pPr lvl="2"/>
            <a:r>
              <a:rPr lang="en-GB" dirty="0" smtClean="0"/>
              <a:t>Schedules 4, 5 and 6 deal with campaign rules</a:t>
            </a:r>
            <a:endParaRPr lang="en-GB" dirty="0"/>
          </a:p>
        </p:txBody>
      </p:sp>
      <p:pic>
        <p:nvPicPr>
          <p:cNvPr id="8196" name="Picture 6" descr="CCO.jpg"/>
          <p:cNvPicPr>
            <a:picLocks noChangeAspect="1" noChangeArrowheads="1"/>
          </p:cNvPicPr>
          <p:nvPr/>
        </p:nvPicPr>
        <p:blipFill>
          <a:blip r:embed="rId3" r:link="rId4" cstate="print">
            <a:extLst>
              <a:ext uri="{28A0092B-C50C-407E-A947-70E740481C1C}">
                <a14:useLocalDpi xmlns:a14="http://schemas.microsoft.com/office/drawing/2010/main" xmlns="" val="0"/>
              </a:ext>
            </a:extLst>
          </a:blip>
          <a:srcRect/>
          <a:stretch>
            <a:fillRect/>
          </a:stretch>
        </p:blipFill>
        <p:spPr bwMode="auto">
          <a:xfrm>
            <a:off x="827088" y="612775"/>
            <a:ext cx="2209800" cy="4000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8197" name="Picture 9"/>
          <p:cNvPicPr>
            <a:picLocks noChangeAspect="1"/>
          </p:cNvPicPr>
          <p:nvPr/>
        </p:nvPicPr>
        <p:blipFill>
          <a:blip r:embed="rId5" cstate="print">
            <a:extLst>
              <a:ext uri="{28A0092B-C50C-407E-A947-70E740481C1C}">
                <a14:useLocalDpi xmlns:a14="http://schemas.microsoft.com/office/drawing/2010/main" xmlns="" val="0"/>
              </a:ext>
            </a:extLst>
          </a:blip>
          <a:srcRect/>
          <a:stretch>
            <a:fillRect/>
          </a:stretch>
        </p:blipFill>
        <p:spPr bwMode="auto">
          <a:xfrm>
            <a:off x="7885113" y="333375"/>
            <a:ext cx="746125" cy="5746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Content Placeholder 2"/>
          <p:cNvSpPr>
            <a:spLocks noGrp="1"/>
          </p:cNvSpPr>
          <p:nvPr>
            <p:ph sz="half" idx="1"/>
          </p:nvPr>
        </p:nvSpPr>
        <p:spPr>
          <a:xfrm>
            <a:off x="457200" y="1412875"/>
            <a:ext cx="8174038" cy="720725"/>
          </a:xfrm>
        </p:spPr>
        <p:txBody>
          <a:bodyPr/>
          <a:lstStyle/>
          <a:p>
            <a:pPr marL="0" indent="0" algn="ctr">
              <a:buFont typeface="Arial" charset="0"/>
              <a:buNone/>
            </a:pPr>
            <a:r>
              <a:rPr lang="en-GB" altLang="en-US" sz="4000" smtClean="0"/>
              <a:t>Key aims for the referendum</a:t>
            </a:r>
          </a:p>
        </p:txBody>
      </p:sp>
      <p:sp>
        <p:nvSpPr>
          <p:cNvPr id="5123" name="Content Placeholder 3"/>
          <p:cNvSpPr>
            <a:spLocks noGrp="1"/>
          </p:cNvSpPr>
          <p:nvPr>
            <p:ph sz="half" idx="2"/>
          </p:nvPr>
        </p:nvSpPr>
        <p:spPr>
          <a:xfrm>
            <a:off x="683568" y="2349500"/>
            <a:ext cx="7776220" cy="3776663"/>
          </a:xfrm>
        </p:spPr>
        <p:txBody>
          <a:bodyPr/>
          <a:lstStyle/>
          <a:p>
            <a:r>
              <a:rPr lang="en-GB" altLang="en-US" sz="2700" dirty="0" smtClean="0"/>
              <a:t>There should be no barriers to any voter taking part </a:t>
            </a:r>
          </a:p>
          <a:p>
            <a:r>
              <a:rPr lang="en-GB" altLang="en-US" sz="2700" dirty="0" smtClean="0"/>
              <a:t>Voters must have the same experience wherever they are in Scotland</a:t>
            </a:r>
          </a:p>
          <a:p>
            <a:r>
              <a:rPr lang="en-GB" altLang="en-US" sz="2700" dirty="0" smtClean="0"/>
              <a:t>The referendum will be administered efficiently; and</a:t>
            </a:r>
          </a:p>
          <a:p>
            <a:r>
              <a:rPr lang="en-GB" altLang="en-US" sz="2700" dirty="0" smtClean="0"/>
              <a:t>The referendum will produce results that are accepted as accurate.</a:t>
            </a:r>
          </a:p>
          <a:p>
            <a:endParaRPr lang="en-GB" altLang="en-US" dirty="0" smtClean="0"/>
          </a:p>
        </p:txBody>
      </p:sp>
      <p:pic>
        <p:nvPicPr>
          <p:cNvPr id="5124" name="Picture 4" descr="CCO.jpg"/>
          <p:cNvPicPr>
            <a:picLocks noChangeAspect="1" noChangeArrowheads="1"/>
          </p:cNvPicPr>
          <p:nvPr/>
        </p:nvPicPr>
        <p:blipFill>
          <a:blip r:embed="rId3" r:link="rId4" cstate="print">
            <a:extLst>
              <a:ext uri="{28A0092B-C50C-407E-A947-70E740481C1C}">
                <a14:useLocalDpi xmlns:a14="http://schemas.microsoft.com/office/drawing/2010/main" xmlns="" val="0"/>
              </a:ext>
            </a:extLst>
          </a:blip>
          <a:srcRect/>
          <a:stretch>
            <a:fillRect/>
          </a:stretch>
        </p:blipFill>
        <p:spPr bwMode="auto">
          <a:xfrm>
            <a:off x="827088" y="612775"/>
            <a:ext cx="2209800" cy="4000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5125" name="Picture 7"/>
          <p:cNvPicPr>
            <a:picLocks noChangeAspect="1"/>
          </p:cNvPicPr>
          <p:nvPr/>
        </p:nvPicPr>
        <p:blipFill>
          <a:blip r:embed="rId5" cstate="print">
            <a:extLst>
              <a:ext uri="{28A0092B-C50C-407E-A947-70E740481C1C}">
                <a14:useLocalDpi xmlns:a14="http://schemas.microsoft.com/office/drawing/2010/main" xmlns="" val="0"/>
              </a:ext>
            </a:extLst>
          </a:blip>
          <a:srcRect/>
          <a:stretch>
            <a:fillRect/>
          </a:stretch>
        </p:blipFill>
        <p:spPr bwMode="auto">
          <a:xfrm>
            <a:off x="7885113" y="333375"/>
            <a:ext cx="746125" cy="5746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4"/>
          <p:cNvSpPr>
            <a:spLocks noGrp="1"/>
          </p:cNvSpPr>
          <p:nvPr>
            <p:ph type="title"/>
          </p:nvPr>
        </p:nvSpPr>
        <p:spPr>
          <a:xfrm>
            <a:off x="457200" y="1484313"/>
            <a:ext cx="8229600" cy="648543"/>
          </a:xfrm>
        </p:spPr>
        <p:txBody>
          <a:bodyPr/>
          <a:lstStyle/>
          <a:p>
            <a:r>
              <a:rPr lang="en-GB" altLang="en-US" sz="4000" dirty="0" smtClean="0"/>
              <a:t>Who’s who nationally</a:t>
            </a:r>
          </a:p>
        </p:txBody>
      </p:sp>
      <p:sp>
        <p:nvSpPr>
          <p:cNvPr id="9219" name="Content Placeholder 5"/>
          <p:cNvSpPr>
            <a:spLocks noGrp="1"/>
          </p:cNvSpPr>
          <p:nvPr>
            <p:ph idx="1"/>
          </p:nvPr>
        </p:nvSpPr>
        <p:spPr>
          <a:xfrm>
            <a:off x="539552" y="2276872"/>
            <a:ext cx="8136904" cy="4032448"/>
          </a:xfrm>
        </p:spPr>
        <p:txBody>
          <a:bodyPr/>
          <a:lstStyle/>
          <a:p>
            <a:pPr marL="361950" indent="-361950"/>
            <a:r>
              <a:rPr lang="en-GB" altLang="en-US" sz="3000" dirty="0" smtClean="0"/>
              <a:t>The Chief Counting Officer (CCO)</a:t>
            </a:r>
          </a:p>
          <a:p>
            <a:pPr marL="762000" lvl="1" indent="-361950"/>
            <a:r>
              <a:rPr lang="en-GB" altLang="en-US" sz="2000" dirty="0" smtClean="0"/>
              <a:t>Mary Pitcaithly, OBE</a:t>
            </a:r>
            <a:br>
              <a:rPr lang="en-GB" altLang="en-US" sz="2000" dirty="0" smtClean="0"/>
            </a:br>
            <a:r>
              <a:rPr lang="en-GB" altLang="en-US" sz="2000" dirty="0" smtClean="0"/>
              <a:t>Convener of the Electoral Management Board for Scotland (EMB)</a:t>
            </a:r>
          </a:p>
          <a:p>
            <a:pPr marL="762000" lvl="1" indent="-361950"/>
            <a:r>
              <a:rPr lang="en-GB" altLang="en-US" sz="2000" dirty="0" smtClean="0"/>
              <a:t>CCO directions</a:t>
            </a:r>
            <a:endParaRPr lang="en-GB" altLang="en-US" sz="2600" dirty="0" smtClean="0"/>
          </a:p>
          <a:p>
            <a:r>
              <a:rPr lang="en-GB" altLang="en-US" sz="3000" dirty="0" smtClean="0"/>
              <a:t>The Electoral Commission</a:t>
            </a:r>
          </a:p>
          <a:p>
            <a:r>
              <a:rPr lang="en-GB" altLang="en-US" sz="3000" dirty="0" smtClean="0"/>
              <a:t>Memorandum of Understanding</a:t>
            </a:r>
          </a:p>
          <a:p>
            <a:endParaRPr lang="en-GB" altLang="en-US" sz="3000" dirty="0" smtClean="0"/>
          </a:p>
          <a:p>
            <a:endParaRPr lang="en-GB" altLang="en-US" sz="3000" dirty="0" smtClean="0"/>
          </a:p>
          <a:p>
            <a:pPr marL="0" indent="0">
              <a:buNone/>
            </a:pPr>
            <a:endParaRPr lang="en-GB" altLang="en-US" sz="3000" dirty="0" smtClean="0"/>
          </a:p>
        </p:txBody>
      </p:sp>
      <p:pic>
        <p:nvPicPr>
          <p:cNvPr id="9220" name="Picture 7" descr="CCO.jpg"/>
          <p:cNvPicPr>
            <a:picLocks noChangeAspect="1" noChangeArrowheads="1"/>
          </p:cNvPicPr>
          <p:nvPr/>
        </p:nvPicPr>
        <p:blipFill>
          <a:blip r:embed="rId3" r:link="rId4" cstate="print">
            <a:extLst>
              <a:ext uri="{28A0092B-C50C-407E-A947-70E740481C1C}">
                <a14:useLocalDpi xmlns:a14="http://schemas.microsoft.com/office/drawing/2010/main" xmlns="" val="0"/>
              </a:ext>
            </a:extLst>
          </a:blip>
          <a:srcRect/>
          <a:stretch>
            <a:fillRect/>
          </a:stretch>
        </p:blipFill>
        <p:spPr bwMode="auto">
          <a:xfrm>
            <a:off x="827088" y="612775"/>
            <a:ext cx="2209800" cy="4000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9221" name="Picture 8"/>
          <p:cNvPicPr>
            <a:picLocks noChangeAspect="1"/>
          </p:cNvPicPr>
          <p:nvPr/>
        </p:nvPicPr>
        <p:blipFill>
          <a:blip r:embed="rId5" cstate="print">
            <a:extLst>
              <a:ext uri="{28A0092B-C50C-407E-A947-70E740481C1C}">
                <a14:useLocalDpi xmlns:a14="http://schemas.microsoft.com/office/drawing/2010/main" xmlns="" val="0"/>
              </a:ext>
            </a:extLst>
          </a:blip>
          <a:srcRect/>
          <a:stretch>
            <a:fillRect/>
          </a:stretch>
        </p:blipFill>
        <p:spPr bwMode="auto">
          <a:xfrm>
            <a:off x="7885113" y="333375"/>
            <a:ext cx="746125" cy="5746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08050"/>
            <a:ext cx="8229600" cy="576263"/>
          </a:xfrm>
        </p:spPr>
        <p:txBody>
          <a:bodyPr rtlCol="0">
            <a:normAutofit fontScale="90000"/>
          </a:bodyPr>
          <a:lstStyle/>
          <a:p>
            <a:pPr fontAlgn="auto">
              <a:spcAft>
                <a:spcPts val="0"/>
              </a:spcAft>
              <a:defRPr/>
            </a:pPr>
            <a:r>
              <a:rPr lang="en-GB" dirty="0" smtClean="0"/>
              <a:t>Who’s who locally?</a:t>
            </a:r>
            <a:endParaRPr lang="en-GB" dirty="0"/>
          </a:p>
        </p:txBody>
      </p:sp>
      <p:sp>
        <p:nvSpPr>
          <p:cNvPr id="3" name="Content Placeholder 2"/>
          <p:cNvSpPr>
            <a:spLocks noGrp="1"/>
          </p:cNvSpPr>
          <p:nvPr>
            <p:ph idx="1"/>
          </p:nvPr>
        </p:nvSpPr>
        <p:spPr>
          <a:xfrm>
            <a:off x="457200" y="1700808"/>
            <a:ext cx="8229600" cy="4752380"/>
          </a:xfrm>
        </p:spPr>
        <p:txBody>
          <a:bodyPr rtlCol="0">
            <a:normAutofit/>
          </a:bodyPr>
          <a:lstStyle/>
          <a:p>
            <a:pPr fontAlgn="auto">
              <a:spcAft>
                <a:spcPts val="0"/>
              </a:spcAft>
              <a:defRPr/>
            </a:pPr>
            <a:r>
              <a:rPr lang="en-GB" dirty="0" smtClean="0"/>
              <a:t>The referendum is being conducted on the basis of local authority areas</a:t>
            </a:r>
          </a:p>
          <a:p>
            <a:pPr fontAlgn="auto">
              <a:spcAft>
                <a:spcPts val="0"/>
              </a:spcAft>
              <a:defRPr/>
            </a:pPr>
            <a:r>
              <a:rPr lang="en-GB" dirty="0" smtClean="0"/>
              <a:t>Each of Scotland’s 32 local authorities has a Counting Officer (CO) responsible for running the poll and count in their council area</a:t>
            </a:r>
            <a:endParaRPr lang="en-GB" dirty="0"/>
          </a:p>
          <a:p>
            <a:pPr fontAlgn="auto">
              <a:spcAft>
                <a:spcPts val="0"/>
              </a:spcAft>
              <a:defRPr/>
            </a:pPr>
            <a:r>
              <a:rPr lang="en-GB" dirty="0" smtClean="0"/>
              <a:t>Electoral Registration Officers (EROs) are responsible for preparing, maintaining and updating the  electoral register and the lists of postal and proxy voters.</a:t>
            </a:r>
          </a:p>
          <a:p>
            <a:pPr fontAlgn="auto">
              <a:spcAft>
                <a:spcPts val="0"/>
              </a:spcAft>
              <a:defRPr/>
            </a:pPr>
            <a:endParaRPr lang="en-GB" dirty="0" smtClean="0"/>
          </a:p>
        </p:txBody>
      </p:sp>
      <p:pic>
        <p:nvPicPr>
          <p:cNvPr id="23556" name="Picture 4"/>
          <p:cNvPicPr>
            <a:picLocks noChangeAspect="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7904163" y="244475"/>
            <a:ext cx="747712" cy="5762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23557" name="Picture 5" descr="CCO.jpg"/>
          <p:cNvPicPr>
            <a:picLocks noChangeAspect="1" noChangeArrowheads="1"/>
          </p:cNvPicPr>
          <p:nvPr/>
        </p:nvPicPr>
        <p:blipFill>
          <a:blip r:embed="rId4" r:link="rId5" cstate="print">
            <a:extLst>
              <a:ext uri="{28A0092B-C50C-407E-A947-70E740481C1C}">
                <a14:useLocalDpi xmlns:a14="http://schemas.microsoft.com/office/drawing/2010/main" xmlns="" val="0"/>
              </a:ext>
            </a:extLst>
          </a:blip>
          <a:srcRect/>
          <a:stretch>
            <a:fillRect/>
          </a:stretch>
        </p:blipFill>
        <p:spPr bwMode="auto">
          <a:xfrm>
            <a:off x="468313" y="420688"/>
            <a:ext cx="2209800" cy="4000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20739"/>
            <a:ext cx="8229600" cy="736600"/>
          </a:xfrm>
        </p:spPr>
        <p:txBody>
          <a:bodyPr rtlCol="0">
            <a:normAutofit fontScale="90000"/>
          </a:bodyPr>
          <a:lstStyle/>
          <a:p>
            <a:pPr fontAlgn="auto">
              <a:spcAft>
                <a:spcPts val="0"/>
              </a:spcAft>
              <a:defRPr/>
            </a:pPr>
            <a:r>
              <a:rPr lang="en-GB" dirty="0" smtClean="0"/>
              <a:t>Campaigners </a:t>
            </a:r>
            <a:endParaRPr lang="en-GB" dirty="0"/>
          </a:p>
        </p:txBody>
      </p:sp>
      <p:sp>
        <p:nvSpPr>
          <p:cNvPr id="27651" name="Content Placeholder 2"/>
          <p:cNvSpPr>
            <a:spLocks noGrp="1"/>
          </p:cNvSpPr>
          <p:nvPr>
            <p:ph idx="1"/>
          </p:nvPr>
        </p:nvSpPr>
        <p:spPr>
          <a:xfrm>
            <a:off x="457200" y="1556792"/>
            <a:ext cx="8229600" cy="5184576"/>
          </a:xfrm>
        </p:spPr>
        <p:txBody>
          <a:bodyPr/>
          <a:lstStyle/>
          <a:p>
            <a:pPr marL="271463" indent="-271463"/>
            <a:r>
              <a:rPr lang="en-GB" altLang="en-US" dirty="0" smtClean="0"/>
              <a:t>Campaigners</a:t>
            </a:r>
          </a:p>
          <a:p>
            <a:pPr marL="271463" indent="-271463"/>
            <a:r>
              <a:rPr lang="en-GB" altLang="en-US" dirty="0"/>
              <a:t>Permitted participants</a:t>
            </a:r>
          </a:p>
          <a:p>
            <a:pPr marL="712788" lvl="1" indent="-350838"/>
            <a:r>
              <a:rPr lang="en-GB" altLang="en-US" sz="2400" dirty="0" smtClean="0"/>
              <a:t>registered with the Electoral Commission</a:t>
            </a:r>
          </a:p>
          <a:p>
            <a:pPr marL="712788" lvl="1" indent="-350838"/>
            <a:r>
              <a:rPr lang="en-GB" altLang="en-US" sz="2400" dirty="0"/>
              <a:t>responsible person</a:t>
            </a:r>
          </a:p>
          <a:p>
            <a:pPr marL="271463" indent="-271463"/>
            <a:r>
              <a:rPr lang="en-GB" altLang="en-US" dirty="0"/>
              <a:t>Designated organisations</a:t>
            </a:r>
          </a:p>
          <a:p>
            <a:pPr marL="271463" indent="-271463"/>
            <a:r>
              <a:rPr lang="en-GB" altLang="en-US" dirty="0"/>
              <a:t>Campaigners can</a:t>
            </a:r>
          </a:p>
          <a:p>
            <a:pPr marL="622300" lvl="1" indent="-260350"/>
            <a:r>
              <a:rPr lang="en-GB" altLang="en-US" sz="2400" dirty="0" smtClean="0"/>
              <a:t>encourage </a:t>
            </a:r>
            <a:r>
              <a:rPr lang="en-GB" altLang="en-US" sz="2400" dirty="0"/>
              <a:t>people to register to vote</a:t>
            </a:r>
          </a:p>
          <a:p>
            <a:pPr marL="622300" lvl="1" indent="-260350"/>
            <a:r>
              <a:rPr lang="en-GB" altLang="en-US" sz="2400" dirty="0" smtClean="0"/>
              <a:t>help </a:t>
            </a:r>
            <a:r>
              <a:rPr lang="en-GB" altLang="en-US" sz="2400" dirty="0"/>
              <a:t>voters with information about postal and proxy voting:  but must</a:t>
            </a:r>
          </a:p>
          <a:p>
            <a:pPr marL="622300" lvl="1" indent="-260350">
              <a:tabLst>
                <a:tab pos="622300" algn="l"/>
              </a:tabLst>
            </a:pPr>
            <a:r>
              <a:rPr lang="en-GB" altLang="en-US" sz="2400" dirty="0" smtClean="0"/>
              <a:t>make </a:t>
            </a:r>
            <a:r>
              <a:rPr lang="en-GB" altLang="en-US" sz="2400" dirty="0"/>
              <a:t>sure  they observe the Commission’s Code of Conduct</a:t>
            </a:r>
          </a:p>
          <a:p>
            <a:pPr lvl="1"/>
            <a:endParaRPr lang="en-GB" altLang="en-US" dirty="0" smtClean="0"/>
          </a:p>
        </p:txBody>
      </p:sp>
      <p:pic>
        <p:nvPicPr>
          <p:cNvPr id="27652" name="Picture 3" descr="CCO.jpg"/>
          <p:cNvPicPr>
            <a:picLocks noChangeAspect="1" noChangeArrowheads="1"/>
          </p:cNvPicPr>
          <p:nvPr/>
        </p:nvPicPr>
        <p:blipFill>
          <a:blip r:embed="rId3" r:link="rId4" cstate="print">
            <a:extLst>
              <a:ext uri="{28A0092B-C50C-407E-A947-70E740481C1C}">
                <a14:useLocalDpi xmlns:a14="http://schemas.microsoft.com/office/drawing/2010/main" xmlns="" val="0"/>
              </a:ext>
            </a:extLst>
          </a:blip>
          <a:srcRect/>
          <a:stretch>
            <a:fillRect/>
          </a:stretch>
        </p:blipFill>
        <p:spPr bwMode="auto">
          <a:xfrm>
            <a:off x="468313" y="420688"/>
            <a:ext cx="2209800" cy="4000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27653" name="Picture 4"/>
          <p:cNvPicPr>
            <a:picLocks noChangeAspect="1"/>
          </p:cNvPicPr>
          <p:nvPr/>
        </p:nvPicPr>
        <p:blipFill>
          <a:blip r:embed="rId5" cstate="print">
            <a:extLst>
              <a:ext uri="{28A0092B-C50C-407E-A947-70E740481C1C}">
                <a14:useLocalDpi xmlns:a14="http://schemas.microsoft.com/office/drawing/2010/main" xmlns="" val="0"/>
              </a:ext>
            </a:extLst>
          </a:blip>
          <a:srcRect/>
          <a:stretch>
            <a:fillRect/>
          </a:stretch>
        </p:blipFill>
        <p:spPr bwMode="auto">
          <a:xfrm>
            <a:off x="7885113" y="188913"/>
            <a:ext cx="746125" cy="5762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20738"/>
            <a:ext cx="8229600" cy="592038"/>
          </a:xfrm>
        </p:spPr>
        <p:txBody>
          <a:bodyPr/>
          <a:lstStyle/>
          <a:p>
            <a:r>
              <a:rPr lang="en-GB" dirty="0" smtClean="0"/>
              <a:t>Activities of campaigners</a:t>
            </a:r>
            <a:endParaRPr lang="en-GB" dirty="0"/>
          </a:p>
        </p:txBody>
      </p:sp>
      <p:sp>
        <p:nvSpPr>
          <p:cNvPr id="3" name="Content Placeholder 2"/>
          <p:cNvSpPr>
            <a:spLocks noGrp="1"/>
          </p:cNvSpPr>
          <p:nvPr>
            <p:ph idx="1"/>
          </p:nvPr>
        </p:nvSpPr>
        <p:spPr>
          <a:xfrm>
            <a:off x="457200" y="1556792"/>
            <a:ext cx="8229600" cy="4752528"/>
          </a:xfrm>
        </p:spPr>
        <p:txBody>
          <a:bodyPr/>
          <a:lstStyle/>
          <a:p>
            <a:r>
              <a:rPr lang="en-GB" dirty="0" smtClean="0"/>
              <a:t>Campaign publicity</a:t>
            </a:r>
          </a:p>
          <a:p>
            <a:pPr lvl="1"/>
            <a:r>
              <a:rPr lang="en-GB" sz="2200" dirty="0" smtClean="0"/>
              <a:t>You must use imprints on all campaign material including websites</a:t>
            </a:r>
          </a:p>
          <a:p>
            <a:pPr lvl="1"/>
            <a:r>
              <a:rPr lang="en-GB" sz="2200" dirty="0" smtClean="0"/>
              <a:t>You must not produce material that looks like the poll cards sent to voters</a:t>
            </a:r>
          </a:p>
          <a:p>
            <a:pPr lvl="1"/>
            <a:r>
              <a:rPr lang="en-GB" sz="2200" dirty="0" smtClean="0"/>
              <a:t>You must not pay people to display your adverts</a:t>
            </a:r>
          </a:p>
          <a:p>
            <a:pPr lvl="1"/>
            <a:r>
              <a:rPr lang="en-GB" sz="2200" dirty="0" smtClean="0"/>
              <a:t>You must know the regulations that apply in each council area in relation to referendum posters on street furniture.</a:t>
            </a:r>
          </a:p>
          <a:p>
            <a:r>
              <a:rPr lang="en-GB" dirty="0" smtClean="0"/>
              <a:t>Use of public rooms</a:t>
            </a:r>
          </a:p>
          <a:p>
            <a:pPr lvl="1"/>
            <a:r>
              <a:rPr lang="en-GB" sz="2200" dirty="0" smtClean="0"/>
              <a:t>Persons authorised by the designated organisations can use publicly maintained accommodation for public meetings from 28 days before the referendum.</a:t>
            </a:r>
            <a:endParaRPr lang="en-GB" sz="2200" dirty="0"/>
          </a:p>
        </p:txBody>
      </p:sp>
      <p:pic>
        <p:nvPicPr>
          <p:cNvPr id="4" name="Picture 4" descr="CCO.jpg"/>
          <p:cNvPicPr>
            <a:picLocks noChangeAspect="1" noChangeArrowheads="1"/>
          </p:cNvPicPr>
          <p:nvPr/>
        </p:nvPicPr>
        <p:blipFill>
          <a:blip r:embed="rId3" r:link="rId4" cstate="print">
            <a:extLst>
              <a:ext uri="{28A0092B-C50C-407E-A947-70E740481C1C}">
                <a14:useLocalDpi xmlns:a14="http://schemas.microsoft.com/office/drawing/2010/main" xmlns="" val="0"/>
              </a:ext>
            </a:extLst>
          </a:blip>
          <a:srcRect/>
          <a:stretch>
            <a:fillRect/>
          </a:stretch>
        </p:blipFill>
        <p:spPr bwMode="auto">
          <a:xfrm>
            <a:off x="468313" y="420688"/>
            <a:ext cx="2209800" cy="4000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5" name="Picture 3"/>
          <p:cNvPicPr>
            <a:picLocks noChangeAspect="1"/>
          </p:cNvPicPr>
          <p:nvPr/>
        </p:nvPicPr>
        <p:blipFill>
          <a:blip r:embed="rId5" cstate="print">
            <a:extLst>
              <a:ext uri="{28A0092B-C50C-407E-A947-70E740481C1C}">
                <a14:useLocalDpi xmlns:a14="http://schemas.microsoft.com/office/drawing/2010/main" xmlns="" val="0"/>
              </a:ext>
            </a:extLst>
          </a:blip>
          <a:srcRect/>
          <a:stretch>
            <a:fillRect/>
          </a:stretch>
        </p:blipFill>
        <p:spPr bwMode="auto">
          <a:xfrm>
            <a:off x="7904163" y="244475"/>
            <a:ext cx="747712" cy="5762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154748140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81075"/>
            <a:ext cx="8229600" cy="647700"/>
          </a:xfrm>
        </p:spPr>
        <p:txBody>
          <a:bodyPr rtlCol="0">
            <a:normAutofit fontScale="90000"/>
          </a:bodyPr>
          <a:lstStyle/>
          <a:p>
            <a:pPr fontAlgn="auto">
              <a:spcAft>
                <a:spcPts val="0"/>
              </a:spcAft>
              <a:defRPr/>
            </a:pPr>
            <a:r>
              <a:rPr lang="en-GB" dirty="0" smtClean="0"/>
              <a:t>Registration documents</a:t>
            </a:r>
            <a:endParaRPr lang="en-GB" dirty="0"/>
          </a:p>
        </p:txBody>
      </p:sp>
      <p:sp>
        <p:nvSpPr>
          <p:cNvPr id="3" name="Content Placeholder 2"/>
          <p:cNvSpPr>
            <a:spLocks noGrp="1"/>
          </p:cNvSpPr>
          <p:nvPr>
            <p:ph idx="1"/>
          </p:nvPr>
        </p:nvSpPr>
        <p:spPr>
          <a:xfrm>
            <a:off x="422275" y="1700213"/>
            <a:ext cx="8229600" cy="4897139"/>
          </a:xfrm>
        </p:spPr>
        <p:txBody>
          <a:bodyPr rtlCol="0">
            <a:normAutofit fontScale="85000" lnSpcReduction="20000"/>
          </a:bodyPr>
          <a:lstStyle/>
          <a:p>
            <a:pPr fontAlgn="auto">
              <a:spcAft>
                <a:spcPts val="0"/>
              </a:spcAft>
              <a:defRPr/>
            </a:pPr>
            <a:r>
              <a:rPr lang="en-GB" dirty="0" smtClean="0"/>
              <a:t>The franchise</a:t>
            </a:r>
          </a:p>
          <a:p>
            <a:pPr lvl="1" fontAlgn="auto">
              <a:spcAft>
                <a:spcPts val="0"/>
              </a:spcAft>
              <a:defRPr/>
            </a:pPr>
            <a:r>
              <a:rPr lang="en-GB" dirty="0" smtClean="0"/>
              <a:t>Register of local government electors</a:t>
            </a:r>
          </a:p>
          <a:p>
            <a:pPr lvl="1" fontAlgn="auto">
              <a:spcAft>
                <a:spcPts val="0"/>
              </a:spcAft>
              <a:defRPr/>
            </a:pPr>
            <a:r>
              <a:rPr lang="en-GB" dirty="0" smtClean="0"/>
              <a:t>Register of young voters</a:t>
            </a:r>
          </a:p>
          <a:p>
            <a:pPr lvl="1" fontAlgn="auto">
              <a:spcAft>
                <a:spcPts val="0"/>
              </a:spcAft>
              <a:defRPr/>
            </a:pPr>
            <a:r>
              <a:rPr lang="en-GB" dirty="0" smtClean="0"/>
              <a:t>Polling list</a:t>
            </a:r>
          </a:p>
          <a:p>
            <a:pPr fontAlgn="auto">
              <a:spcAft>
                <a:spcPts val="0"/>
              </a:spcAft>
              <a:defRPr/>
            </a:pPr>
            <a:r>
              <a:rPr lang="en-GB" dirty="0" smtClean="0"/>
              <a:t>Availability of registration documents</a:t>
            </a:r>
          </a:p>
          <a:p>
            <a:pPr lvl="1" fontAlgn="auto">
              <a:spcAft>
                <a:spcPts val="0"/>
              </a:spcAft>
              <a:defRPr/>
            </a:pPr>
            <a:r>
              <a:rPr lang="en-GB" dirty="0" smtClean="0"/>
              <a:t>Designated organisations – edited polling list</a:t>
            </a:r>
          </a:p>
          <a:p>
            <a:pPr lvl="1" fontAlgn="auto">
              <a:spcAft>
                <a:spcPts val="0"/>
              </a:spcAft>
              <a:defRPr/>
            </a:pPr>
            <a:r>
              <a:rPr lang="en-GB" dirty="0" smtClean="0"/>
              <a:t>Permitted participants – full local government register</a:t>
            </a:r>
          </a:p>
          <a:p>
            <a:pPr lvl="1" fontAlgn="auto">
              <a:spcAft>
                <a:spcPts val="0"/>
              </a:spcAft>
              <a:defRPr/>
            </a:pPr>
            <a:r>
              <a:rPr lang="en-GB" dirty="0" smtClean="0"/>
              <a:t>Applications must be made to the ERO</a:t>
            </a:r>
          </a:p>
          <a:p>
            <a:pPr fontAlgn="auto">
              <a:spcAft>
                <a:spcPts val="0"/>
              </a:spcAft>
              <a:defRPr/>
            </a:pPr>
            <a:r>
              <a:rPr lang="en-GB" dirty="0" smtClean="0"/>
              <a:t>Use of the registers is carefully controlled</a:t>
            </a:r>
          </a:p>
          <a:p>
            <a:pPr fontAlgn="auto">
              <a:spcAft>
                <a:spcPts val="0"/>
              </a:spcAft>
              <a:defRPr/>
            </a:pPr>
            <a:r>
              <a:rPr lang="en-GB" dirty="0" smtClean="0"/>
              <a:t>Destruction of registration documents</a:t>
            </a:r>
          </a:p>
          <a:p>
            <a:pPr lvl="1" fontAlgn="auto">
              <a:spcAft>
                <a:spcPts val="0"/>
              </a:spcAft>
              <a:defRPr/>
            </a:pPr>
            <a:r>
              <a:rPr lang="en-GB" dirty="0" smtClean="0"/>
              <a:t>By 18 September 2015</a:t>
            </a:r>
          </a:p>
          <a:p>
            <a:pPr lvl="1" fontAlgn="auto">
              <a:spcAft>
                <a:spcPts val="0"/>
              </a:spcAft>
              <a:defRPr/>
            </a:pPr>
            <a:r>
              <a:rPr lang="en-GB" dirty="0" smtClean="0"/>
              <a:t>Failure to do so is an offence </a:t>
            </a:r>
          </a:p>
          <a:p>
            <a:pPr marL="0" indent="0" fontAlgn="auto">
              <a:spcAft>
                <a:spcPts val="0"/>
              </a:spcAft>
              <a:buNone/>
              <a:defRPr/>
            </a:pPr>
            <a:endParaRPr lang="en-GB" dirty="0" smtClean="0"/>
          </a:p>
          <a:p>
            <a:pPr fontAlgn="auto">
              <a:spcAft>
                <a:spcPts val="0"/>
              </a:spcAft>
              <a:buFont typeface="Arial" panose="020B0604020202020204" pitchFamily="34" charset="0"/>
              <a:buChar char="•"/>
              <a:defRPr/>
            </a:pPr>
            <a:endParaRPr lang="en-GB" dirty="0" smtClean="0"/>
          </a:p>
          <a:p>
            <a:pPr lvl="1" fontAlgn="auto">
              <a:spcAft>
                <a:spcPts val="0"/>
              </a:spcAft>
              <a:buFont typeface="Arial" panose="020B0604020202020204" pitchFamily="34" charset="0"/>
              <a:buChar char="–"/>
              <a:defRPr/>
            </a:pPr>
            <a:endParaRPr lang="en-GB" dirty="0"/>
          </a:p>
        </p:txBody>
      </p:sp>
      <p:pic>
        <p:nvPicPr>
          <p:cNvPr id="18436" name="Picture 3"/>
          <p:cNvPicPr>
            <a:picLocks noChangeAspect="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7904163" y="244475"/>
            <a:ext cx="747712" cy="5762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8437" name="Picture 4" descr="CCO.jpg"/>
          <p:cNvPicPr>
            <a:picLocks noChangeAspect="1" noChangeArrowheads="1"/>
          </p:cNvPicPr>
          <p:nvPr/>
        </p:nvPicPr>
        <p:blipFill>
          <a:blip r:embed="rId4" r:link="rId5" cstate="print">
            <a:extLst>
              <a:ext uri="{28A0092B-C50C-407E-A947-70E740481C1C}">
                <a14:useLocalDpi xmlns:a14="http://schemas.microsoft.com/office/drawing/2010/main" xmlns="" val="0"/>
              </a:ext>
            </a:extLst>
          </a:blip>
          <a:srcRect/>
          <a:stretch>
            <a:fillRect/>
          </a:stretch>
        </p:blipFill>
        <p:spPr bwMode="auto">
          <a:xfrm>
            <a:off x="468313" y="420688"/>
            <a:ext cx="2209800" cy="4000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SIR Polling staff training revised">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SIR Polling staff training revised</Template>
  <TotalTime>639</TotalTime>
  <Words>4335</Words>
  <Application>Microsoft Office PowerPoint</Application>
  <PresentationFormat>On-screen Show (4:3)</PresentationFormat>
  <Paragraphs>380</Paragraphs>
  <Slides>21</Slides>
  <Notes>21</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SIR Polling staff training revised</vt:lpstr>
      <vt:lpstr>Briefing for campaigners and referendum agents</vt:lpstr>
      <vt:lpstr>Slide 2</vt:lpstr>
      <vt:lpstr>Legislation</vt:lpstr>
      <vt:lpstr>Slide 4</vt:lpstr>
      <vt:lpstr>Who’s who nationally</vt:lpstr>
      <vt:lpstr>Who’s who locally?</vt:lpstr>
      <vt:lpstr>Campaigners </vt:lpstr>
      <vt:lpstr>Activities of campaigners</vt:lpstr>
      <vt:lpstr>Registration documents</vt:lpstr>
      <vt:lpstr>Legal deadlines</vt:lpstr>
      <vt:lpstr>Key Dates set by CCO direction</vt:lpstr>
      <vt:lpstr>The poll</vt:lpstr>
      <vt:lpstr>Polling agents and tellers</vt:lpstr>
      <vt:lpstr>Absent voting</vt:lpstr>
      <vt:lpstr>Postal vote processes</vt:lpstr>
      <vt:lpstr>Count processes</vt:lpstr>
      <vt:lpstr>Count organisation</vt:lpstr>
      <vt:lpstr>After the referendum</vt:lpstr>
      <vt:lpstr>Links to documents in presentation</vt:lpstr>
      <vt:lpstr>Website addresses</vt:lpstr>
      <vt:lpstr>Any questions?</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Briefing for referendum agents</dc:title>
  <dc:creator>Anne</dc:creator>
  <cp:lastModifiedBy>Liam Henderson</cp:lastModifiedBy>
  <cp:revision>64</cp:revision>
  <dcterms:created xsi:type="dcterms:W3CDTF">2014-07-29T19:20:41Z</dcterms:created>
  <dcterms:modified xsi:type="dcterms:W3CDTF">2014-07-31T15:38:29Z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AdHocReviewCycleID">
    <vt:i4>-476567266</vt:i4>
  </property>
  <property fmtid="{D5CDD505-2E9C-101B-9397-08002B2CF9AE}" pid="3" name="_NewReviewCycle">
    <vt:lpwstr/>
  </property>
  <property fmtid="{D5CDD505-2E9C-101B-9397-08002B2CF9AE}" pid="4" name="_EmailSubject">
    <vt:lpwstr>New item for website - briefing for campaigners and referendum agents</vt:lpwstr>
  </property>
  <property fmtid="{D5CDD505-2E9C-101B-9397-08002B2CF9AE}" pid="5" name="_AuthorEmail">
    <vt:lpwstr>Anne.Laird@edinburgh.gov.uk</vt:lpwstr>
  </property>
  <property fmtid="{D5CDD505-2E9C-101B-9397-08002B2CF9AE}" pid="6" name="_AuthorEmailDisplayName">
    <vt:lpwstr>Anne Laird</vt:lpwstr>
  </property>
</Properties>
</file>